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8" r:id="rId3"/>
    <p:sldId id="269" r:id="rId4"/>
    <p:sldId id="270" r:id="rId5"/>
    <p:sldId id="266" r:id="rId6"/>
    <p:sldId id="267" r:id="rId7"/>
    <p:sldId id="263" r:id="rId8"/>
    <p:sldId id="264" r:id="rId9"/>
    <p:sldId id="265" r:id="rId10"/>
    <p:sldId id="261" r:id="rId11"/>
    <p:sldId id="262" r:id="rId12"/>
    <p:sldId id="259" r:id="rId13"/>
    <p:sldId id="260" r:id="rId14"/>
    <p:sldId id="257" r:id="rId15"/>
    <p:sldId id="25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78A80-EC3A-43A6-9139-3340F3303E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767644"/>
            <a:ext cx="7766936" cy="1456267"/>
          </a:xfrm>
        </p:spPr>
        <p:txBody>
          <a:bodyPr/>
          <a:lstStyle/>
          <a:p>
            <a:pPr algn="ctr"/>
            <a:r>
              <a:rPr lang="fa-IR" sz="32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دستورالعمل و راهنمای </a:t>
            </a:r>
            <a:r>
              <a:rPr lang="fa-IR" sz="32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خودمراقبتی</a:t>
            </a:r>
            <a:r>
              <a:rPr lang="fa-IR" sz="32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پرستاری جهت آموزش به </a:t>
            </a:r>
            <a:r>
              <a:rPr lang="fa-IR" sz="32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بیماردر</a:t>
            </a:r>
            <a:r>
              <a:rPr lang="fa-IR" sz="32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بخش عفونی</a:t>
            </a:r>
            <a:endParaRPr lang="en-US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BC666F-6C4A-4D8C-BCCB-D6A92DB0E0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2551289"/>
            <a:ext cx="7766936" cy="3375378"/>
          </a:xfrm>
        </p:spPr>
        <p:txBody>
          <a:bodyPr/>
          <a:lstStyle/>
          <a:p>
            <a:r>
              <a:rPr lang="fa-IR" dirty="0">
                <a:solidFill>
                  <a:schemeClr val="accent5">
                    <a:lumMod val="50000"/>
                  </a:schemeClr>
                </a:solidFill>
              </a:rPr>
              <a:t>اسهال خونی</a:t>
            </a:r>
          </a:p>
          <a:p>
            <a:r>
              <a:rPr lang="fa-IR" dirty="0">
                <a:solidFill>
                  <a:schemeClr val="accent5">
                    <a:lumMod val="50000"/>
                  </a:schemeClr>
                </a:solidFill>
              </a:rPr>
              <a:t>آنفولانزا</a:t>
            </a:r>
          </a:p>
          <a:p>
            <a:r>
              <a:rPr lang="fa-IR" dirty="0">
                <a:solidFill>
                  <a:schemeClr val="accent5">
                    <a:lumMod val="50000"/>
                  </a:schemeClr>
                </a:solidFill>
              </a:rPr>
              <a:t>آبله مرغان </a:t>
            </a:r>
          </a:p>
          <a:p>
            <a:r>
              <a:rPr lang="fa-IR" dirty="0" err="1">
                <a:solidFill>
                  <a:schemeClr val="accent5">
                    <a:lumMod val="50000"/>
                  </a:schemeClr>
                </a:solidFill>
              </a:rPr>
              <a:t>سلولیت</a:t>
            </a:r>
            <a:endParaRPr lang="fa-IR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fa-IR" dirty="0">
                <a:solidFill>
                  <a:schemeClr val="accent5">
                    <a:lumMod val="50000"/>
                  </a:schemeClr>
                </a:solidFill>
              </a:rPr>
              <a:t>مننژیت</a:t>
            </a:r>
          </a:p>
          <a:p>
            <a:pPr rtl="1"/>
            <a:r>
              <a:rPr lang="fa-IR" dirty="0">
                <a:solidFill>
                  <a:schemeClr val="accent5">
                    <a:lumMod val="50000"/>
                  </a:schemeClr>
                </a:solidFill>
              </a:rPr>
              <a:t>هپاتیت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96012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71752-44D2-4C72-8457-E23CF18D1C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2744" y="214489"/>
            <a:ext cx="9771034" cy="959555"/>
          </a:xfrm>
        </p:spPr>
        <p:txBody>
          <a:bodyPr/>
          <a:lstStyle/>
          <a:p>
            <a:r>
              <a:rPr lang="fa-IR" sz="2400" b="1" dirty="0">
                <a:latin typeface="Dubai" panose="020B0503030403030204" pitchFamily="34" charset="-78"/>
                <a:cs typeface="Dubai" panose="020B0503030403030204" pitchFamily="34" charset="-78"/>
              </a:rPr>
              <a:t>دستورالعمل و راهنمای پرستاری جهت آموزش به بیمار، حین بستری</a:t>
            </a:r>
            <a:br>
              <a:rPr lang="fa-IR" sz="2400" b="1" dirty="0"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2400" b="1" dirty="0">
                <a:solidFill>
                  <a:schemeClr val="accent5">
                    <a:lumMod val="50000"/>
                  </a:schemeClr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                                             آبله مرغان          </a:t>
            </a:r>
            <a:endParaRPr lang="en-US" sz="2400" b="1" dirty="0">
              <a:solidFill>
                <a:schemeClr val="accent5">
                  <a:lumMod val="50000"/>
                </a:schemeClr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243F91-0C21-4F20-9581-6E5302E3CA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309513"/>
            <a:ext cx="10814755" cy="5825065"/>
          </a:xfrm>
        </p:spPr>
        <p:txBody>
          <a:bodyPr>
            <a:normAutofit fontScale="62500" lnSpcReduction="20000"/>
          </a:bodyPr>
          <a:lstStyle/>
          <a:p>
            <a:pPr rtl="1"/>
            <a:r>
              <a:rPr lang="fa-IR" sz="26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همکار محترم پرستاری بیمارستان با توجه به دستورالعمل جامع </a:t>
            </a:r>
            <a:r>
              <a:rPr lang="fa-IR" sz="2600" b="1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خودمراقبتی</a:t>
            </a:r>
            <a:r>
              <a:rPr lang="fa-IR" sz="26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و آموزش بیمار، </a:t>
            </a:r>
            <a:r>
              <a:rPr lang="fa-IR" sz="2600" b="1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الزامی</a:t>
            </a:r>
            <a:r>
              <a:rPr lang="fa-IR" sz="26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است آموزش بیمار حین بستری و ترخیص</a:t>
            </a:r>
            <a:r>
              <a:rPr lang="fa-IR" sz="26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                            آبله مرغان </a:t>
            </a:r>
            <a:r>
              <a:rPr lang="fa-IR" sz="26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طبق این دستورالعمل و حداقل محتوای زیر انجام گیرد</a:t>
            </a:r>
            <a:br>
              <a:rPr lang="fa-IR" sz="18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br>
              <a:rPr lang="fa-IR" dirty="0"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2600" b="0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❖ </a:t>
            </a:r>
            <a:r>
              <a:rPr lang="fa-IR" sz="26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درمان</a:t>
            </a:r>
            <a:br>
              <a:rPr lang="fa-IR" sz="26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2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✓ کودکان مبتلا به آبله مرغان طی 7تا 10روز بهبود مییابند، اما در بزرگسالان، این مدت بیشتر است و احتمال بروز عوارض در آنها بیشتر است. پس از بهبودی، فرد</a:t>
            </a:r>
            <a:br>
              <a:rPr lang="fa-IR" sz="2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2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برای تمام زندگی در برابر آبله مرغان ایمنی دارد .هدف درمان آبله مرغان جلوگیری از بروز عوارض آن است. برای این منظور گرفتن ناخنها ، حمام روزانه با آب ولرم و</a:t>
            </a:r>
            <a:br>
              <a:rPr lang="fa-IR" sz="2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2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داروهای ضد خارش توصیه میشود.</a:t>
            </a:r>
            <a:br>
              <a:rPr lang="fa-IR" sz="2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2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✓ درمان با </a:t>
            </a:r>
            <a:r>
              <a:rPr lang="fa-IR" sz="26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آسیکلوویر</a:t>
            </a:r>
            <a:r>
              <a:rPr lang="fa-IR" sz="2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 نیز در بیمارانی که کمتر از 24ساعت از بیماری آنها گذشته، توصیه میشود، بخصوص در بیماران بالای 13سال.</a:t>
            </a:r>
            <a:br>
              <a:rPr lang="fa-IR" sz="2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2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✓ چون آبله مرغان بیماری ویروسی میباشد. بنابراین پزشک، آنتی بیوتیک تجویز نمیکند. اما اگر زخمها توسط باکتری آلوده شود ممکن است آنتی بیوتیک لازم باشد</a:t>
            </a:r>
            <a:br>
              <a:rPr lang="fa-IR" sz="2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2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این بیماری در میان کودکان بسیار رایج است زیرا کودکان زخمها و </a:t>
            </a:r>
            <a:r>
              <a:rPr lang="fa-IR" sz="2600" dirty="0">
                <a:solidFill>
                  <a:srgbClr val="000000"/>
                </a:solidFill>
                <a:latin typeface="Dubai" panose="020B0503030403030204" pitchFamily="34" charset="-78"/>
                <a:cs typeface="B Nazanin" panose="00000400000000000000" pitchFamily="2" charset="-78"/>
              </a:rPr>
              <a:t>ج</a:t>
            </a:r>
            <a:r>
              <a:rPr lang="fa-IR" sz="2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وش ها را دستکاری میکنند.</a:t>
            </a:r>
            <a:br>
              <a:rPr lang="fa-IR" sz="2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2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✓ در صورت وجود تب از استامینوفن استفاده کنید. به هیچ عنوان از آسپیرین استفاده نکنید.</a:t>
            </a:r>
            <a:br>
              <a:rPr lang="fa-IR" sz="2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2600" b="0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❖ </a:t>
            </a:r>
            <a:r>
              <a:rPr lang="fa-IR" sz="26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فعالیت</a:t>
            </a:r>
            <a:br>
              <a:rPr lang="fa-IR" sz="26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2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✓ بهتر است در تخت استراحت کنید.</a:t>
            </a:r>
            <a:br>
              <a:rPr lang="fa-IR" sz="2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2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✓ در بستر انگشتان و مچ پاهای سالم را حرکت دهید، تا از لخته شدن خون در پاها پیشگیری شود.</a:t>
            </a:r>
            <a:br>
              <a:rPr lang="fa-IR" sz="2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2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✓ در صورت اجازه پزشک برای خروج از تخت ابتدا نشسته و سپس پاهای خود را از لبه تخت آویزان نمایید و در صورت نداشتن سرگیجه با کمک همراه خود و یا پرستار</a:t>
            </a:r>
            <a:br>
              <a:rPr lang="fa-IR" sz="2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2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از تخت خارج شوید.</a:t>
            </a:r>
            <a:br>
              <a:rPr lang="fa-IR" sz="2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2600" b="0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❖ </a:t>
            </a:r>
            <a:r>
              <a:rPr lang="fa-IR" sz="26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مراقبت</a:t>
            </a:r>
            <a:br>
              <a:rPr lang="fa-IR" sz="26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2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✓ در صورت داشتن درد، به پرستار اطلاع داده تا طبق تجویز پزشک اقدامات لازم جهت تسکین درد شما را انجام دهد.</a:t>
            </a:r>
            <a:br>
              <a:rPr lang="fa-IR" sz="2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2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✓ جهت کاهش درد بر روی موضع حوله مرطوب بگذارید.</a:t>
            </a:r>
            <a:br>
              <a:rPr lang="fa-IR" sz="2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2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✓ از دستکاری سرم ها و رابطهای متصل به خود خودداری کنید.</a:t>
            </a:r>
            <a:br>
              <a:rPr lang="fa-IR" sz="2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2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✓ </a:t>
            </a:r>
            <a:r>
              <a:rPr lang="fa-IR" sz="26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مکررا</a:t>
            </a:r>
            <a:r>
              <a:rPr lang="fa-IR" sz="2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 دستهای خود را بشویید.</a:t>
            </a:r>
            <a:br>
              <a:rPr lang="fa-IR" sz="2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2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✓ از خاراندن دانه ها و تاولها بپرهیزید.</a:t>
            </a:r>
            <a:br>
              <a:rPr lang="fa-IR" sz="2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2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✓ تاولها را دستکاری نکنید. این کار موجب عفونی شدن تاولها میشود.</a:t>
            </a:r>
            <a:br>
              <a:rPr lang="fa-IR" sz="2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2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✓ از مصرف خودسرانه دارو بغیر از داروهای تجویز شده و بدون اجازه پزشک خودداری کنید.</a:t>
            </a:r>
            <a:br>
              <a:rPr lang="fa-IR" sz="2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2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✓ افراد باردار و مبتلا به ضعف ایمنی که مبتلا به آبله مرغان نشده </a:t>
            </a:r>
            <a:r>
              <a:rPr lang="fa-IR" sz="26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اند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 </a:t>
            </a:r>
            <a:r>
              <a:rPr lang="fa-IR" sz="2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با این بیماران را ملاقات نکنند.</a:t>
            </a:r>
            <a:br>
              <a:rPr lang="fa-IR" sz="2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2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✓ داروها طبق تجویز پزشک و در فواصل مشخص توسط پرستار برای شما اجرا خواهد شد</a:t>
            </a:r>
            <a:r>
              <a:rPr lang="fa-IR" sz="2600" dirty="0">
                <a:latin typeface="Dubai" panose="020B0503030403030204" pitchFamily="34" charset="-78"/>
                <a:cs typeface="B Nazanin" panose="00000400000000000000" pitchFamily="2" charset="-78"/>
              </a:rPr>
              <a:t> </a:t>
            </a:r>
            <a:r>
              <a:rPr lang="fa-IR" sz="2600" dirty="0">
                <a:solidFill>
                  <a:srgbClr val="0070C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.                                            </a:t>
            </a:r>
            <a:r>
              <a:rPr lang="fa-IR" sz="2600" b="1" dirty="0">
                <a:solidFill>
                  <a:srgbClr val="0070C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مرکز آموز شی درمانی امیرکبیر</a:t>
            </a:r>
            <a:br>
              <a:rPr lang="fa-IR" sz="2600" dirty="0">
                <a:latin typeface="Dubai" panose="020B0503030403030204" pitchFamily="34" charset="-78"/>
                <a:cs typeface="Dubai" panose="020B0503030403030204" pitchFamily="34" charset="-78"/>
              </a:rPr>
            </a:br>
            <a:endParaRPr lang="en-US" sz="2600" dirty="0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48F444-9879-43C6-ACFA-36CE5DF2E997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79023"/>
            <a:ext cx="1027289" cy="9595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60882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25A35-DF90-4725-8332-6EA544A57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9156" y="1"/>
            <a:ext cx="9674577" cy="801512"/>
          </a:xfrm>
        </p:spPr>
        <p:txBody>
          <a:bodyPr>
            <a:noAutofit/>
          </a:bodyPr>
          <a:lstStyle/>
          <a:p>
            <a:pPr algn="ctr"/>
            <a:r>
              <a:rPr lang="fa-IR" sz="2400" b="1" dirty="0">
                <a:latin typeface="Dubai" panose="020B0503030403030204" pitchFamily="34" charset="-78"/>
                <a:cs typeface="Dubai" panose="020B0503030403030204" pitchFamily="34" charset="-78"/>
              </a:rPr>
              <a:t>دستورالعمل و راهنمای پرستاری جهت آموزش به بیمار، حین ترخیص</a:t>
            </a:r>
            <a:br>
              <a:rPr lang="fa-IR" sz="2400" b="1" dirty="0"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2400" b="1" dirty="0">
                <a:solidFill>
                  <a:schemeClr val="accent5">
                    <a:lumMod val="50000"/>
                  </a:schemeClr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آبله مرغان</a:t>
            </a:r>
            <a:endParaRPr lang="en-US" sz="2400" b="1" dirty="0">
              <a:solidFill>
                <a:schemeClr val="accent5">
                  <a:lumMod val="50000"/>
                </a:schemeClr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7F335D-C8E3-4108-9360-46E0C6F74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956" y="801512"/>
            <a:ext cx="11842044" cy="5977466"/>
          </a:xfrm>
        </p:spPr>
        <p:txBody>
          <a:bodyPr>
            <a:noAutofit/>
          </a:bodyPr>
          <a:lstStyle/>
          <a:p>
            <a:pPr algn="r" rtl="1"/>
            <a:r>
              <a:rPr lang="fa-IR" sz="14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❖فعالیت</a:t>
            </a:r>
            <a:br>
              <a:rPr lang="fa-IR" sz="11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✓ استراحت در رختخواب ضروری نیست و میتوانید فعالیت آرام در محیطی خنک داشته باشید.</a:t>
            </a:r>
            <a:b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✓ اگر هوا خوب باشد، </a:t>
            </a:r>
            <a:r>
              <a:rPr lang="fa-IR" sz="110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کودك</a:t>
            </a:r>
            <a: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 میتواند بیرون از خانه و در سایه بازی کند.</a:t>
            </a:r>
            <a:b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14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❖ تغذیه</a:t>
            </a:r>
            <a:br>
              <a:rPr lang="fa-IR" sz="1100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✓ با توجه به وجود تب و بی اشتهایی، احتمال بروز یبوست وجود دارد بنابراین تا حد امکان از غذاهای پر فیبر مانند میوهها و سبزیجات تازه و نان سبوس دار استفاده کنید.</a:t>
            </a:r>
            <a:b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✓ غذاهای ساده و مقوی مانند سوپ مرغ ، گوشت ، برنج و ماهیچه مصرف کنید. از خوردن غذاهای سرخ کردنی و مواد غذایی حاوی ادویه </a:t>
            </a:r>
            <a:r>
              <a:rPr lang="fa-IR" sz="1100" dirty="0" err="1">
                <a:solidFill>
                  <a:srgbClr val="000000"/>
                </a:solidFill>
                <a:latin typeface="Dubai" panose="020B0503030403030204" pitchFamily="34" charset="-78"/>
                <a:cs typeface="B Nazanin" panose="00000400000000000000" pitchFamily="2" charset="-78"/>
              </a:rPr>
              <a:t>ب</a:t>
            </a:r>
            <a:r>
              <a:rPr lang="fa-IR" sz="110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دلیل</a:t>
            </a:r>
            <a: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 ایجاد خارش پرهیز کنید.</a:t>
            </a:r>
            <a:b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✓ گاهی ممکن است ضایعات پوستی در داخل دهان ایجاد شود و غذا خوردن را دشوار کند. بهتر است در این موارد از غذاهای نرم و خنک استفاده کنید. غذا نباید ترش</a:t>
            </a:r>
            <a:r>
              <a:rPr lang="fa-IR" sz="1100" dirty="0">
                <a:solidFill>
                  <a:srgbClr val="000000"/>
                </a:solidFill>
                <a:latin typeface="Dubai" panose="020B0503030403030204" pitchFamily="34" charset="-78"/>
                <a:cs typeface="B Nazanin" panose="00000400000000000000" pitchFamily="2" charset="-78"/>
              </a:rPr>
              <a:t> باشد.</a:t>
            </a:r>
            <a:b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✓ آب فراوان بنوشید. نوشیدن مایعات و آب فراوان در طول روز به همراه استراحت کامل، بیماری را بهبود میبخشد.</a:t>
            </a:r>
            <a:b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✓ میوههای تازه، عصاره تازه طبیعی سبزیجات و به ویژه آب هویج زیاد بخورید.</a:t>
            </a:r>
            <a:b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14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❖ مراقبت</a:t>
            </a:r>
            <a:br>
              <a:rPr lang="fa-IR" sz="1100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✓ تا حد امکان در محیطی آرام و خنک استراحت کنید زیرا گرما و تعریق باعث افزایش خارش میشود.</a:t>
            </a:r>
            <a:b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✓ </a:t>
            </a:r>
            <a:r>
              <a:rPr lang="fa-IR" sz="110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مکررا</a:t>
            </a:r>
            <a: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 دستها را به مدت 2تا 3دقیقه به خصوص لای انگشتان دست و زیر ناخنها را بشویند تا احتمال آلودگی دانه ها </a:t>
            </a:r>
            <a:r>
              <a:rPr lang="fa-IR" sz="1100" dirty="0" err="1">
                <a:solidFill>
                  <a:srgbClr val="000000"/>
                </a:solidFill>
                <a:latin typeface="Dubai" panose="020B0503030403030204" pitchFamily="34" charset="-78"/>
                <a:cs typeface="B Nazanin" panose="00000400000000000000" pitchFamily="2" charset="-78"/>
              </a:rPr>
              <a:t>ی</a:t>
            </a:r>
            <a:r>
              <a:rPr lang="fa-IR" sz="110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ی</a:t>
            </a:r>
            <a: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 که بروی پوست شماست کاهش یابد.</a:t>
            </a:r>
            <a:b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✓ ناخنها را کوتاه کنید زیرا خاراندن تاولها میتواند باعث پاره شدن آنها و ایجاد عفونت ثانویه شود.</a:t>
            </a:r>
            <a:b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✓ میتوان از دستکش های نخی برای جلوگیری از خاراندن مستقیم تاول استفاده کرد. لباسهای </a:t>
            </a:r>
            <a:r>
              <a:rPr lang="fa-IR" sz="110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نازك</a:t>
            </a:r>
            <a: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 ، نخی و گشاد با آستین بلند و شلوارهای بلند بپوشید.</a:t>
            </a:r>
            <a:b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✓ به جای خاراندن با فشار روی نقاط تحریک شده سبب تسکین آن شوید.</a:t>
            </a:r>
            <a:b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✓ روزانه با آب ولرم حمام کنید. در حمام از صابون استفاده نکنید و در صورت لزوم تنها از صابون های ملایم (مانند صابون بچه و یا صابون مخصوص پوست های حساس) استفاده نمایید..</a:t>
            </a:r>
            <a:b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✓ بعد از حمام کردن، پوست را با ملایمت خشک کنید و از کشیدن حوله روی تاولها خودداری کنید. اگر دلمه روی تاول هنوز نیفتاده، به هیچ وجه اقدام برای کندن آن نکنید زیرا ممکن است موجب زخم شدن آن و به جا ماندن اسکار (جوشگاه زخم) شود. </a:t>
            </a:r>
            <a:b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حمام کردن و خواباندن </a:t>
            </a:r>
            <a:r>
              <a:rPr lang="fa-IR" sz="110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کودك</a:t>
            </a:r>
            <a: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 در وان آب ولرم باعث میشود که دلمه ها خود به خود کنده شوند.</a:t>
            </a:r>
            <a:b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✓ از شیوههای متعدد نظیر پرت کردن حواس </a:t>
            </a:r>
            <a:r>
              <a:rPr lang="fa-IR" sz="110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کودك</a:t>
            </a:r>
            <a: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 از طریق تماشای تلویزیون و دیدن نقاشی جهت ممانعت از خاراندن دانه ها استفاده کنید.</a:t>
            </a:r>
            <a:b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✓ تا زمانی که تاولها بطور کامل خشک نشده احتمال سرایت به دیگران وجود دارد و </a:t>
            </a:r>
            <a:r>
              <a:rPr lang="fa-IR" sz="110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کودك</a:t>
            </a:r>
            <a: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 نباید به مهد </a:t>
            </a:r>
            <a:r>
              <a:rPr lang="fa-IR" sz="110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کودك</a:t>
            </a:r>
            <a: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 و مدرسه برود. در این مدت، بیمار باید خصوصا از تماس با افراد داری نقص ایمنی بدن مانند سرطان خون و یا دارای سیستم دفاعی ضعیف ، </a:t>
            </a:r>
            <a:b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کودکانی که داروهایی مصرف میکنند که </a:t>
            </a:r>
            <a:r>
              <a:rPr lang="fa-IR" sz="110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که</a:t>
            </a:r>
            <a: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 سیستم دفاعی آنها را ضعیف نگه میدارد و خانم های باردار بپرهیزد.</a:t>
            </a:r>
            <a:b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✓ اگر هنوز </a:t>
            </a:r>
            <a:r>
              <a:rPr lang="fa-IR" sz="110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کودك</a:t>
            </a:r>
            <a: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 را پوشک میکنید، کهنه بچه را زود به زود عوض کنید و هر وقت ممکن است </a:t>
            </a:r>
            <a:r>
              <a:rPr lang="fa-IR" sz="110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کودك</a:t>
            </a:r>
            <a: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 را باز بگذارید تا ضایعات ، خشک شده و زودتر پوسته ببندد.</a:t>
            </a:r>
            <a:b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✓ تا حد ممکن کودکی را که مبتلا به آبله مرغان است از خواهر و برادر خود که تا به حال آبله مرغان نگرفته و واکسن آبله مرغان نزده دور نگه دارید.</a:t>
            </a:r>
            <a:b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✓ اگر </a:t>
            </a:r>
            <a:r>
              <a:rPr lang="fa-IR" sz="110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کودك</a:t>
            </a:r>
            <a: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 شما از رفتن به دستشویی خودداری میکند و از درد هنگام اجابت مزاج شکایت دارد ، قوام و ظاهر مدفوع را بررسی کنید. چون اغلب بیماران به یبوست </a:t>
            </a:r>
            <a:r>
              <a:rPr lang="fa-IR" sz="110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مبتلامیشوند</a:t>
            </a:r>
            <a: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. استفاده از دهانشویه برای کاهش میزان تحریکات ضایعات دهانی و </a:t>
            </a:r>
            <a:b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جلوگیری از بروز عفونتها و ممانعت از ورود عفونت به سیستم گردش خون و تنفسی توصیه میشود.</a:t>
            </a:r>
            <a:b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br>
              <a:rPr lang="fa-IR" sz="14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14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❖ زمان مراجعه بعدی</a:t>
            </a:r>
            <a:br>
              <a:rPr lang="fa-IR" sz="1100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✓ اگر فردی در بزرگسالی آبله مرغان بگیرد، باید نسبت به درمان </a:t>
            </a:r>
            <a:r>
              <a:rPr lang="fa-IR" sz="110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بیماربسیار</a:t>
            </a:r>
            <a: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 پیگیر باشد و به محض مشاهده هر نوع درگیری ریوی، تنگی نفس و درد قفسه سینه به پزشک متخصص مراجعه کند.</a:t>
            </a:r>
            <a:b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✓ اگر علائم آبله مرغان بدتر شد و در صورت ایجاد تب شدید بالای 38/3درجه سانتیگراد، غش، سردرد، استفراغ یا </a:t>
            </a:r>
            <a:r>
              <a:rPr lang="fa-IR" sz="110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تشنج،کبودی</a:t>
            </a:r>
            <a: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 بی دلیل، غدد لنفاوی قرمز و حساس به لمس، عفونت دانه های روی پوست به پزشک مراجعه کنید.</a:t>
            </a:r>
            <a:b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✓ در صورتیکه خانم بارداری تاکنون به آبله مرغان مبتلا نشده و با فرد مبتلا به آبله مرغان تماس داشته است توصیه میشود در اولین فرصت به پزشک مراجعه کند.</a:t>
            </a:r>
            <a:b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</a:br>
            <a:r>
              <a:rPr lang="fa-IR" sz="110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B Nazanin" panose="00000400000000000000" pitchFamily="2" charset="-78"/>
              </a:rPr>
              <a:t>✓ اگر شیرخوار شما با بیمار مبتلا به آبله مرغان مواجهه پیدا کرد یا به آن مبتلا شد، با پزشک تماس بگیرید</a:t>
            </a:r>
          </a:p>
          <a:p>
            <a:pPr algn="r" rtl="1"/>
            <a:r>
              <a:rPr lang="fa-IR" sz="1200" b="1" dirty="0">
                <a:latin typeface="Dubai" panose="020B0503030403030204" pitchFamily="34" charset="-78"/>
                <a:cs typeface="Dubai" panose="020B0503030403030204" pitchFamily="34" charset="-78"/>
              </a:rPr>
              <a:t>.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fa-IR" sz="1200" b="1" dirty="0">
                <a:solidFill>
                  <a:srgbClr val="0070C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   مرکز آموزشی درمانی امیرکبیر</a:t>
            </a:r>
            <a:br>
              <a:rPr lang="fa-IR" sz="1800" dirty="0">
                <a:latin typeface="Dubai" panose="020B0503030403030204" pitchFamily="34" charset="-78"/>
                <a:cs typeface="Dubai" panose="020B0503030403030204" pitchFamily="34" charset="-78"/>
              </a:rPr>
            </a:br>
            <a:endParaRPr lang="en-US" sz="1200" dirty="0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E6877E-BB2F-486B-9621-519F0F9F87A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79023"/>
            <a:ext cx="1027289" cy="9595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55777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81653-404A-4FD5-B957-6B3B9DCC26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7645" y="203197"/>
            <a:ext cx="10581822" cy="1151470"/>
          </a:xfrm>
        </p:spPr>
        <p:txBody>
          <a:bodyPr/>
          <a:lstStyle/>
          <a:p>
            <a:pPr algn="ctr"/>
            <a:r>
              <a:rPr lang="fa-IR" sz="3200" dirty="0">
                <a:solidFill>
                  <a:schemeClr val="tx2">
                    <a:lumMod val="75000"/>
                  </a:schemeClr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دستورالعمل و راهنمای پرستاری جهت آموزش به بیمار، حین بستری</a:t>
            </a:r>
            <a:br>
              <a:rPr lang="fa-IR" sz="3200" dirty="0">
                <a:solidFill>
                  <a:schemeClr val="tx2">
                    <a:lumMod val="75000"/>
                  </a:schemeClr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3200" dirty="0">
                <a:solidFill>
                  <a:schemeClr val="accent5">
                    <a:lumMod val="75000"/>
                  </a:schemeClr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آنفولانزا</a:t>
            </a:r>
            <a:endParaRPr lang="en-US" sz="3200" dirty="0">
              <a:solidFill>
                <a:schemeClr val="accent5">
                  <a:lumMod val="75000"/>
                </a:schemeClr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0101CF-E65B-4D76-AC14-2268A715E9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7022" y="1603022"/>
            <a:ext cx="11232445" cy="5254978"/>
          </a:xfrm>
        </p:spPr>
        <p:txBody>
          <a:bodyPr>
            <a:noAutofit/>
          </a:bodyPr>
          <a:lstStyle/>
          <a:p>
            <a:r>
              <a:rPr lang="fa-IR" sz="16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همکار محترم پرستاری بیمارستان با توجه به دستورالعمل جامع خود مراقبتی و آموزش بیمار،  </a:t>
            </a:r>
            <a:r>
              <a:rPr lang="fa-IR" sz="1600" b="1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الزامی</a:t>
            </a:r>
            <a:r>
              <a:rPr lang="fa-IR" sz="16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است آموزش بیمار حین بستری و ترخیص</a:t>
            </a:r>
            <a:br>
              <a:rPr lang="fa-IR" sz="16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6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آنفولانزا </a:t>
            </a:r>
            <a:r>
              <a:rPr lang="fa-IR" sz="16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طبق این دستورالعمل و حداقل محتوای زیر انجام گیرد</a:t>
            </a:r>
            <a:br>
              <a:rPr lang="fa-IR" sz="16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600" b="0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❖ </a:t>
            </a:r>
            <a:r>
              <a:rPr lang="fa-IR" sz="16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درمان</a:t>
            </a:r>
            <a:br>
              <a:rPr lang="fa-IR" sz="16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در اکثر افراد معمولا این بیماری با استراحت در منزل بهبود می یابد ولی در افرادی با بیماری های مزمن تنفسی و یا افراد سالمند و کودکان، پزشک ممکن است درمان</a:t>
            </a:r>
            <a:r>
              <a:rPr kumimoji="0" lang="fa-I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 دارویی را در نظر بگیرید.</a:t>
            </a:r>
            <a:br>
              <a:rPr lang="fa-IR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پزشک داروهای ضد ویروسی را به منظور از بین بردن خطر ویروس و همچنین داروهای مسکن را به منظور کنترل علائم و عوارض برای بیمار تجویز </a:t>
            </a:r>
          </a:p>
          <a:p>
            <a:r>
              <a:rPr lang="fa-IR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می کند.</a:t>
            </a:r>
            <a:br>
              <a:rPr lang="fa-IR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600" b="0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❖ </a:t>
            </a:r>
            <a:r>
              <a:rPr lang="fa-IR" sz="16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فعالیت</a:t>
            </a:r>
            <a:br>
              <a:rPr lang="fa-IR" sz="16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بهتر است در تخت استراحت کنید.</a:t>
            </a:r>
            <a:br>
              <a:rPr lang="fa-IR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در صورت اجازه پزشک برای خروج از تخت ابتدا نشسته و سپس پاهای خود را از لبه تخت آویزان نمایید و در صورت نداشتن سرگیجه با کمک همراه خود و یا پرستار</a:t>
            </a:r>
            <a:r>
              <a:rPr kumimoji="0" lang="fa-I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 از تخت خارج شوید.</a:t>
            </a:r>
            <a:br>
              <a:rPr lang="fa-IR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600" b="0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❖ </a:t>
            </a:r>
            <a:r>
              <a:rPr lang="fa-IR" sz="16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مراقبت</a:t>
            </a:r>
            <a:br>
              <a:rPr lang="fa-IR" sz="16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در صورت داشتن درد، به پرستار اطلاع داده تا طبق تجویز پزشک اقدامات لازم جهت تسکین درد شما را انجام دهد.</a:t>
            </a:r>
            <a:br>
              <a:rPr lang="fa-IR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از دستکاری سرم ها و رابطهای متصل به خود خودداری کنید.</a:t>
            </a:r>
            <a:br>
              <a:rPr lang="fa-IR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</a:t>
            </a:r>
            <a:r>
              <a:rPr lang="fa-IR" sz="16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مکررا</a:t>
            </a:r>
            <a:r>
              <a:rPr lang="fa-IR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دستهای خود را بشویید.</a:t>
            </a:r>
            <a:br>
              <a:rPr lang="fa-IR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از مصرف خودسرانه دارو بغیر از داروهای تجویز شده و بدون اجازه پزشک خودداری کنید.</a:t>
            </a:r>
            <a:br>
              <a:rPr lang="fa-IR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افرادی که بیماری واگیردار دارند از ملاقات با وی خودداری کنند</a:t>
            </a:r>
            <a:br>
              <a:rPr lang="fa-IR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داروها طبق تجویز پزشک و در فواصل مشخص توسط پرستار برای شما اجرا خواهد شد.</a:t>
            </a:r>
            <a:r>
              <a:rPr lang="fa-IR" sz="1600" dirty="0">
                <a:latin typeface="Dubai" panose="020B0503030403030204" pitchFamily="34" charset="-78"/>
                <a:cs typeface="Dubai" panose="020B0503030403030204" pitchFamily="34" charset="-78"/>
              </a:rPr>
              <a:t> </a:t>
            </a:r>
            <a:br>
              <a:rPr lang="fa-IR" sz="1600" dirty="0"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b="1" dirty="0">
                <a:solidFill>
                  <a:srgbClr val="00B0F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                                                                                                                                              مرکز آموزشی درمانی امیرکبیر</a:t>
            </a:r>
            <a:endParaRPr lang="en-US" b="1" dirty="0">
              <a:solidFill>
                <a:srgbClr val="00B0F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8AA39A5-6158-4A31-B3C3-21FFE0E263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332" y="43112"/>
            <a:ext cx="1030313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698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9A164-739F-475B-AA95-FA164AA700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7645" y="119734"/>
            <a:ext cx="11051820" cy="957155"/>
          </a:xfrm>
        </p:spPr>
        <p:txBody>
          <a:bodyPr/>
          <a:lstStyle/>
          <a:p>
            <a:pPr algn="ctr"/>
            <a:r>
              <a:rPr lang="fa-IR" sz="3200" dirty="0">
                <a:solidFill>
                  <a:schemeClr val="tx2">
                    <a:lumMod val="75000"/>
                  </a:schemeClr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دستورالعمل و راهنمای پرستاری جهت آموزش به بیمار، حین ترخیص</a:t>
            </a:r>
            <a:br>
              <a:rPr lang="fa-IR" sz="3200" dirty="0">
                <a:solidFill>
                  <a:schemeClr val="tx2">
                    <a:lumMod val="75000"/>
                  </a:schemeClr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3200" dirty="0">
                <a:solidFill>
                  <a:schemeClr val="accent5">
                    <a:lumMod val="75000"/>
                  </a:schemeClr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آنفولانزا</a:t>
            </a:r>
            <a:endParaRPr lang="en-US" sz="3200" dirty="0">
              <a:solidFill>
                <a:schemeClr val="accent5">
                  <a:lumMod val="75000"/>
                </a:schemeClr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81873F-DCD9-48B1-84BE-2EBD08658F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93422"/>
            <a:ext cx="12191999" cy="8139288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fa-IR" sz="1400" b="0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❖ </a:t>
            </a:r>
            <a:r>
              <a:rPr lang="fa-IR" sz="14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تغذیه</a:t>
            </a:r>
            <a:br>
              <a:rPr lang="fa-IR" sz="14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با توجه به وجود تب و بی اشتهایی، احتمال بروز یبوست وجود دارد بنابراین تا حد امکان از غذاهای پر فیبر مانند میوهها و سبزیجات تازه و نان سبوس دار استفاده کنید.</a:t>
            </a:r>
            <a:b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آب فراوان بنوشید. نوشیدن مایعات و آب فراوان در طول روز به همراه استراحت کامل، بیماری را بهبود میبخشد.</a:t>
            </a:r>
            <a:b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مصرف غذاهای گرم و آبکی مانند انواع سوپ می تواند در بهبود سریع تر بیماری کمک کننده باشد.</a:t>
            </a:r>
            <a:b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میوههای تازه، عصاره تازه طبیعی سبزیجات بخورید.</a:t>
            </a:r>
            <a:b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از مصرف غذاهای سرخ کرده و پرچرب خودداری کنید.</a:t>
            </a:r>
            <a:b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0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❖ </a:t>
            </a:r>
            <a:r>
              <a:rPr lang="fa-IR" sz="14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فعالیت</a:t>
            </a:r>
            <a:br>
              <a:rPr lang="fa-IR" sz="14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در محیط آرام و پاکیزه استراحت کنید.</a:t>
            </a:r>
            <a:b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از بیرون رفتن در مدت بیماری خودداری کنید.</a:t>
            </a:r>
            <a:b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در صورت تمیز بودن هوا، به آرامی قدم بزنید تا از لخته شدن خون جلوگیری شود.</a:t>
            </a:r>
            <a:b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0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❖ </a:t>
            </a:r>
            <a:r>
              <a:rPr lang="fa-IR" sz="14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مراقبت</a:t>
            </a:r>
            <a:br>
              <a:rPr lang="fa-IR" sz="14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</a:t>
            </a:r>
            <a:r>
              <a:rPr lang="fa-IR" sz="14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مکررا</a:t>
            </a:r>
            <a: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دستها را به مدت 2تا 3دقیقه به خصوص لای انگشتان دست و زیر ناخنها را بشویند تا احتمال آلودگی دانه ها </a:t>
            </a:r>
            <a:r>
              <a:rPr lang="fa-IR" sz="1400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ی</a:t>
            </a:r>
            <a:r>
              <a:rPr lang="fa-IR" sz="14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ی</a:t>
            </a:r>
            <a: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که بروی پوست شماست کاهش یابد.</a:t>
            </a:r>
            <a:b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در برابر عطسه و یا سرفه از دستمال استفاده کنید و بلافاصله دستمال را درون سطل زباله بیندازید.</a:t>
            </a:r>
            <a:b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روزانه با آب ولرم حمام کنید. در حمام از صابون استفاده نکنید و در صورت لزوم تنها از صابون های ملایم (مانند صابون بچه و یا صابون مخصوص پوست های حساس)</a:t>
            </a:r>
            <a:b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استفاده نمائید.</a:t>
            </a:r>
            <a:b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هوای محیط منزل را با استفاده از دستگاه تهویه تمیز کنید.</a:t>
            </a:r>
            <a:b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از بشقاب، قاشق، لیوان و ... مخصوص به خود استفاده کنید.</a:t>
            </a:r>
            <a:b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تا حد ممکن در دوره ی بیماری از حضور در جمع اجتناب کنید.</a:t>
            </a:r>
            <a:b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0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❖ </a:t>
            </a:r>
            <a:r>
              <a:rPr lang="fa-IR" sz="14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دارو</a:t>
            </a:r>
            <a:br>
              <a:rPr lang="fa-IR" sz="14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پزشک ممکن است داروهای ضد ویروسی مانند </a:t>
            </a:r>
            <a:r>
              <a:rPr lang="fa-IR" sz="14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اولستامیویر</a:t>
            </a:r>
            <a: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و </a:t>
            </a:r>
            <a:r>
              <a:rPr lang="fa-IR" sz="14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زانامیویر</a:t>
            </a:r>
            <a: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را برای بیمار تجویز کند که در این داروها طول مدت بیماری را کاهش و از پیامدهای</a:t>
            </a:r>
            <a:b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جدی پیشگیری می کنند.</a:t>
            </a:r>
            <a:b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عوارض جانبی این داروها ممکن است شامل تهوع و استفراغ باشد، در صورتی که این داروها را با غذا مصرف کنید، کمتر دچار این عوارض خواهید شد.</a:t>
            </a:r>
            <a:b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0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❖ </a:t>
            </a:r>
            <a:r>
              <a:rPr lang="fa-IR" sz="14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در چه  </a:t>
            </a:r>
            <a:r>
              <a:rPr lang="fa-IR" sz="1400" b="1" i="0" dirty="0" err="1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شرایطي</a:t>
            </a:r>
            <a:r>
              <a:rPr lang="fa-IR" sz="14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به  </a:t>
            </a:r>
            <a:r>
              <a:rPr lang="fa-IR" sz="1400" b="1" i="0" dirty="0" err="1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پزشك</a:t>
            </a:r>
            <a:r>
              <a:rPr lang="fa-IR" sz="14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 مراجعه نمایید؟</a:t>
            </a:r>
            <a:br>
              <a:rPr lang="fa-IR" sz="14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بیشتر افرادی که به این بیماری مبتلا می شوند، می توانند در خانه خود را درمان کنند و نیازی به مراجعه به پزشک ندارند.</a:t>
            </a:r>
            <a:b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در صورتی که نشانه های بیماری را دارید، به پزشک مراجعه کنید</a:t>
            </a:r>
            <a:b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در صورت بروز موارد نشان دهنده ی عفونت و یا سایر موارد اورژانسی با پزشک یا اورژانس تماس بگیرید.</a:t>
            </a:r>
            <a:r>
              <a:rPr lang="fa-IR" sz="1400" dirty="0">
                <a:latin typeface="Dubai" panose="020B0503030403030204" pitchFamily="34" charset="-78"/>
                <a:cs typeface="Dubai" panose="020B0503030403030204" pitchFamily="34" charset="-78"/>
              </a:rPr>
              <a:t> </a:t>
            </a:r>
            <a:br>
              <a:rPr lang="fa-IR" sz="1400" dirty="0"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dirty="0">
                <a:latin typeface="Dubai" panose="020B0503030403030204" pitchFamily="34" charset="-78"/>
                <a:cs typeface="Dubai" panose="020B0503030403030204" pitchFamily="34" charset="-78"/>
              </a:rPr>
              <a:t>                                                                                                                                                                                          </a:t>
            </a:r>
            <a:r>
              <a:rPr kumimoji="0" lang="fa-IR" sz="14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Dubai" panose="020B0503030403030204" pitchFamily="34" charset="-78"/>
                <a:cs typeface="Dubai" panose="020B0503030403030204" pitchFamily="34" charset="-78"/>
              </a:rPr>
              <a:t>مرکز آموزشی درمانی امیرکبیر</a:t>
            </a:r>
            <a:endParaRPr lang="en-US" sz="1400" dirty="0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F00CA43-B20B-4710-BE9E-B6A644E91D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43" y="203202"/>
            <a:ext cx="1030313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2086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FB4B5-B6BD-4B12-8204-B48D0B850E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6" y="191913"/>
            <a:ext cx="10301109" cy="1096900"/>
          </a:xfrm>
        </p:spPr>
        <p:txBody>
          <a:bodyPr/>
          <a:lstStyle/>
          <a:p>
            <a:pPr algn="ctr"/>
            <a:r>
              <a:rPr lang="fa-IR" sz="2800" dirty="0">
                <a:solidFill>
                  <a:schemeClr val="tx2">
                    <a:lumMod val="75000"/>
                  </a:schemeClr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دستورالعمل و راهنمای پرستاری جهت آموزش به بیمار، حین بستری</a:t>
            </a:r>
            <a:br>
              <a:rPr lang="fa-IR" sz="2800" dirty="0">
                <a:solidFill>
                  <a:schemeClr val="tx2">
                    <a:lumMod val="75000"/>
                  </a:schemeClr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2800" dirty="0">
                <a:solidFill>
                  <a:schemeClr val="accent4">
                    <a:lumMod val="75000"/>
                  </a:schemeClr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اسهال خونی در کودکان</a:t>
            </a:r>
            <a:endParaRPr lang="en-US" sz="2800" dirty="0">
              <a:solidFill>
                <a:schemeClr val="accent4">
                  <a:lumMod val="75000"/>
                </a:schemeClr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41653A-CA7C-4D62-93E6-40A4B607E7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7734" y="1580444"/>
            <a:ext cx="10301110" cy="5063066"/>
          </a:xfrm>
        </p:spPr>
        <p:txBody>
          <a:bodyPr>
            <a:normAutofit fontScale="85000" lnSpcReduction="10000"/>
          </a:bodyPr>
          <a:lstStyle/>
          <a:p>
            <a:r>
              <a:rPr lang="fa-IR" sz="1400" b="1" i="0" dirty="0">
                <a:solidFill>
                  <a:srgbClr val="000000"/>
                </a:solidFill>
                <a:effectLst/>
                <a:latin typeface="BTitrBold"/>
              </a:rPr>
              <a:t>همکار محترم پرستاری بیمارستان با توجه به دستورالعمل جامع </a:t>
            </a:r>
            <a:r>
              <a:rPr lang="fa-IR" sz="1400" b="1" i="0" dirty="0" err="1">
                <a:solidFill>
                  <a:srgbClr val="000000"/>
                </a:solidFill>
                <a:effectLst/>
                <a:latin typeface="BTitrBold"/>
              </a:rPr>
              <a:t>خودمراقبتی</a:t>
            </a:r>
            <a:r>
              <a:rPr lang="fa-IR" sz="1400" b="1" i="0" dirty="0">
                <a:solidFill>
                  <a:srgbClr val="000000"/>
                </a:solidFill>
                <a:effectLst/>
                <a:latin typeface="BTitrBold"/>
              </a:rPr>
              <a:t> و آموزش بیمار، </a:t>
            </a:r>
            <a:r>
              <a:rPr lang="fa-IR" sz="1400" b="1" i="0" dirty="0" err="1">
                <a:solidFill>
                  <a:srgbClr val="000000"/>
                </a:solidFill>
                <a:effectLst/>
                <a:latin typeface="BTitrBold"/>
              </a:rPr>
              <a:t>الزامی</a:t>
            </a:r>
            <a:r>
              <a:rPr lang="fa-IR" sz="1400" b="1" i="0" dirty="0">
                <a:solidFill>
                  <a:srgbClr val="000000"/>
                </a:solidFill>
                <a:effectLst/>
                <a:latin typeface="BTitrBold"/>
              </a:rPr>
              <a:t> است آموزش بیمار حین بستری و ترخیص</a:t>
            </a:r>
            <a:br>
              <a:rPr lang="fa-IR" sz="1400" b="1" i="0" dirty="0">
                <a:solidFill>
                  <a:srgbClr val="000000"/>
                </a:solidFill>
                <a:effectLst/>
                <a:latin typeface="BTitrBold"/>
              </a:rPr>
            </a:br>
            <a:r>
              <a:rPr lang="fa-IR" sz="1400" b="1" i="0" dirty="0">
                <a:solidFill>
                  <a:srgbClr val="FF0000"/>
                </a:solidFill>
                <a:effectLst/>
                <a:latin typeface="BTitrBold"/>
              </a:rPr>
              <a:t>اسهال خونی در کودکان </a:t>
            </a:r>
            <a:r>
              <a:rPr lang="fa-IR" sz="1400" b="1" i="0" dirty="0">
                <a:solidFill>
                  <a:srgbClr val="000000"/>
                </a:solidFill>
                <a:effectLst/>
                <a:latin typeface="BTitrBold"/>
              </a:rPr>
              <a:t>طبق این دستورالعمل و حداقل محتوای زیر انجام گیرد           </a:t>
            </a:r>
            <a:br>
              <a:rPr lang="fa-IR" sz="14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endParaRPr lang="fa-IR" sz="1400" b="1" i="0" dirty="0">
              <a:solidFill>
                <a:srgbClr val="000000"/>
              </a:solidFill>
              <a:effectLst/>
              <a:latin typeface="Dubai" panose="020B0503030403030204" pitchFamily="34" charset="-78"/>
              <a:cs typeface="Dubai" panose="020B0503030403030204" pitchFamily="34" charset="-78"/>
            </a:endParaRPr>
          </a:p>
          <a:p>
            <a:r>
              <a:rPr lang="fa-IR" sz="1700" b="0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❖ </a:t>
            </a:r>
            <a:r>
              <a:rPr lang="fa-IR" sz="17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رژیم غذایی</a:t>
            </a:r>
            <a:br>
              <a:rPr lang="fa-IR" sz="17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7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در مرحله حاد ممکن است با دستور پزشک برای چند ساعت خوردن و نوشیدن برای کودک ممنوع شود تا معده در حالت استراحت قرارگیرد .</a:t>
            </a:r>
            <a:br>
              <a:rPr lang="fa-IR" sz="17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7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پس از </a:t>
            </a:r>
            <a:r>
              <a:rPr lang="fa-IR" sz="17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فروکش</a:t>
            </a:r>
            <a:r>
              <a:rPr lang="fa-IR" sz="17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کردن علائم، ابتدا مایعات صاف شده محدود و اگر تا 12ساعت با مایعات مشکلی پیش نیامد، مقادیر کمی از غذاهای نرم و سریع </a:t>
            </a:r>
            <a:r>
              <a:rPr lang="fa-IR" sz="17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الهضم</a:t>
            </a:r>
            <a:br>
              <a:rPr lang="fa-IR" sz="17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7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مثل غلات، برنج، موز، جوجه یا سیب زمینی پخته شده و ماست را به کودک بدهید.</a:t>
            </a:r>
            <a:br>
              <a:rPr lang="fa-IR" sz="17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7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جهت جلوگیری از کم آبی مایعات فراوان به کودک داده شود.</a:t>
            </a:r>
            <a:br>
              <a:rPr lang="fa-IR" sz="17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700" b="0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❖ </a:t>
            </a:r>
            <a:r>
              <a:rPr lang="fa-IR" sz="17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فعالیت</a:t>
            </a:r>
            <a:br>
              <a:rPr lang="fa-IR" sz="17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7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در مرحله حاد، کودک باید در تخت استراحت کند.</a:t>
            </a:r>
            <a:br>
              <a:rPr lang="fa-IR" sz="17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7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کم آبی میتواند باعث ضعف و خستگی در کودک گردد، لذا برای کاهش اتلاف انرژی زمان استراحت بیشتری داشته باشد .</a:t>
            </a:r>
            <a:br>
              <a:rPr lang="fa-IR" sz="17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700" b="0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❖ </a:t>
            </a:r>
            <a:r>
              <a:rPr lang="fa-IR" sz="17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مراقبت</a:t>
            </a:r>
            <a:br>
              <a:rPr lang="fa-IR" sz="17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7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دستان کودک را به طور مرتب بشویید (به خصوص پس از توالت رفتن و قبل از غذا خوردن) .</a:t>
            </a:r>
            <a:br>
              <a:rPr lang="fa-IR" sz="17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7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در هنگام تهوع نفس عمیق و آهسته بکشید و به آرامی تغییر وضعیت دهید .</a:t>
            </a:r>
            <a:br>
              <a:rPr lang="fa-IR" sz="17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7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پس از هر بار استفراغ بهداشت دهان را رعایت کنید. (دهانتان را </a:t>
            </a:r>
            <a:r>
              <a:rPr lang="fa-IR" sz="1700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</a:t>
            </a:r>
            <a:r>
              <a:rPr lang="fa-IR" sz="17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شوئید</a:t>
            </a:r>
            <a:r>
              <a:rPr lang="fa-IR" sz="17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.)</a:t>
            </a:r>
            <a:br>
              <a:rPr lang="fa-IR" sz="17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7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مدفوع کودک را از نظر خون بررسی کنید و در صورت مشکل به پرستار اطلاع دهید.</a:t>
            </a:r>
            <a:br>
              <a:rPr lang="fa-IR" sz="17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7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ممکن است آزمایشات خون و مدفوع برای کودک انجام و در صورت نیاز تکرار شوند .</a:t>
            </a:r>
            <a:br>
              <a:rPr lang="fa-IR" sz="17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7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پس از هر بار دفع تمیزی ناحیه ی مقعد کودک را بررسی و در صورت نیاز از پماد تجویز شده توسط پزشک استفاده کنید.</a:t>
            </a:r>
            <a:br>
              <a:rPr lang="fa-IR" sz="17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700" b="0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❖ </a:t>
            </a:r>
            <a:r>
              <a:rPr lang="fa-IR" sz="17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دارو</a:t>
            </a:r>
            <a:br>
              <a:rPr lang="fa-IR" sz="17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7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ممکن است مایع درمانی (سرم) و در صورت نیاز آنتی بیوتیک طبق دستور پزشک معالج تجویز شود .</a:t>
            </a:r>
            <a:br>
              <a:rPr lang="fa-IR" sz="17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7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داروها طبق دستور پزشک ،توسط پرستار در فواصل و ساعات معین تجویز میشود</a:t>
            </a:r>
            <a:r>
              <a:rPr lang="fa-IR" sz="1700" dirty="0">
                <a:latin typeface="Dubai" panose="020B0503030403030204" pitchFamily="34" charset="-78"/>
                <a:cs typeface="Dubai" panose="020B0503030403030204" pitchFamily="34" charset="-78"/>
              </a:rPr>
              <a:t> .</a:t>
            </a:r>
          </a:p>
          <a:p>
            <a:r>
              <a:rPr lang="fa-IR" dirty="0">
                <a:solidFill>
                  <a:srgbClr val="00B0F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                                                                                                                                 </a:t>
            </a:r>
            <a:r>
              <a:rPr lang="fa-IR" sz="1900" b="1" dirty="0">
                <a:solidFill>
                  <a:srgbClr val="00B0F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مرکز آموزشی درمانی امیرکبیر</a:t>
            </a:r>
            <a:br>
              <a:rPr lang="fa-IR" dirty="0">
                <a:solidFill>
                  <a:srgbClr val="00B0F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endParaRPr lang="en-US" dirty="0">
              <a:solidFill>
                <a:srgbClr val="00B0F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6A54FBA-336C-41E0-B4B4-7569A6D463A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rgbClr val="30ACEC">
                <a:shade val="45000"/>
                <a:satMod val="135000"/>
              </a:srgbClr>
              <a:prstClr val="white"/>
            </a:duotone>
          </a:blip>
          <a:stretch>
            <a:fillRect/>
          </a:stretch>
        </p:blipFill>
        <p:spPr>
          <a:xfrm>
            <a:off x="0" y="79023"/>
            <a:ext cx="1027289" cy="9595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114547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3053F-A57D-43EE-BA3A-5EFC90783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383823"/>
            <a:ext cx="11029244" cy="936977"/>
          </a:xfrm>
        </p:spPr>
        <p:txBody>
          <a:bodyPr>
            <a:noAutofit/>
          </a:bodyPr>
          <a:lstStyle/>
          <a:p>
            <a:pPr algn="ctr"/>
            <a:r>
              <a:rPr lang="fa-IR" sz="2800" dirty="0">
                <a:solidFill>
                  <a:schemeClr val="tx2">
                    <a:lumMod val="75000"/>
                  </a:schemeClr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دستورالعمل و راهنمای پرستاری جهت آموزش به بیمار، حین ترخیص</a:t>
            </a:r>
            <a:br>
              <a:rPr lang="fa-IR" sz="2800" dirty="0"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2800" dirty="0">
                <a:solidFill>
                  <a:schemeClr val="accent4">
                    <a:lumMod val="75000"/>
                  </a:schemeClr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اسهال خونی در کودکان</a:t>
            </a:r>
            <a:endParaRPr lang="en-US" sz="2800" dirty="0">
              <a:solidFill>
                <a:schemeClr val="accent4">
                  <a:lumMod val="75000"/>
                </a:schemeClr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B2CA1-79A8-4138-8A82-0A4F463A3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625600"/>
            <a:ext cx="11243733" cy="4848576"/>
          </a:xfrm>
        </p:spPr>
        <p:txBody>
          <a:bodyPr>
            <a:normAutofit fontScale="85000" lnSpcReduction="10000"/>
          </a:bodyPr>
          <a:lstStyle/>
          <a:p>
            <a:pPr algn="r" rtl="1"/>
            <a:r>
              <a:rPr lang="fa-IR" sz="1800" b="0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❖ </a:t>
            </a:r>
            <a:r>
              <a:rPr lang="fa-IR" sz="18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رژیم غذایی</a:t>
            </a:r>
            <a:br>
              <a:rPr lang="fa-IR" sz="18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در صورت اجازه پزشک روزانه کودک را به نوشیدن مایعات کافی تشویق کنید.</a:t>
            </a:r>
            <a:b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از نوشیدن نوشیدنی های حاوی کافئین مانند قهوه و چای اجتناب شود.</a:t>
            </a:r>
            <a:b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از مصرف غذاهای پر ادویه و محرک مانند پیتزا، </a:t>
            </a:r>
            <a:r>
              <a:rPr lang="fa-IR" sz="18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اسپاگتی</a:t>
            </a: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، پیاز، انواع سس، سبزیجات و میوههای خام، و شیر تا چند روز خودداری شود.</a:t>
            </a:r>
            <a:b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از مصرف نوشیدنی های شیرین، آب میوه های صنعتی و نوشیدنی های انرژی زا پرهیز شود.</a:t>
            </a:r>
            <a:b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800" b="0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❖ </a:t>
            </a:r>
            <a:r>
              <a:rPr lang="fa-IR" sz="18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فعالیت</a:t>
            </a:r>
            <a:br>
              <a:rPr lang="fa-IR" sz="18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کودک تا یک هفته ممکن است ضعف و بی حالی داشته باشد بنابر این از فعالیت های شدید پرهیز کند .</a:t>
            </a:r>
            <a:b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تا زمانی که تهوع، استفراغ، اسهال و تب برطرف نشده باشد در رختخواب استراحت کند.</a:t>
            </a:r>
            <a:b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800" b="0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❖ </a:t>
            </a:r>
            <a:r>
              <a:rPr lang="fa-IR" sz="18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مراقبت</a:t>
            </a:r>
            <a:br>
              <a:rPr lang="fa-IR" sz="18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در محل اقامت کودک سیگار نکشید.</a:t>
            </a:r>
            <a:b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شستن دست ها مهمترین اقدام جهت پیشگیری از انتشار این </a:t>
            </a:r>
            <a:r>
              <a:rPr lang="fa-IR" sz="18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بیماریهااست</a:t>
            </a: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. این کار باید قبل از آماده سازی مواد غذایی، صرف غذا، بعد از رفتن به</a:t>
            </a:r>
            <a:b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دستشویی و لمس وسایل شخصی صورت گیرد.</a:t>
            </a:r>
            <a:b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دوره درمانی کودک را کامل کنید و از قطع خودسرانه آن خودداری کنید.</a:t>
            </a:r>
            <a:b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از مصرف دارو بدون اجازه پزشک خودداری شود.</a:t>
            </a:r>
            <a:b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پس از هر بار دفع تمیزی ناحیه ی مقعد کودک را بررسی و در صورت نیاز از پماد تجویز شده توسط پزشک استفاده کنید.</a:t>
            </a:r>
            <a:b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800" b="0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❖ </a:t>
            </a:r>
            <a:r>
              <a:rPr lang="fa-IR" sz="18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زمان مراجعه بعدی</a:t>
            </a:r>
            <a:br>
              <a:rPr lang="fa-IR" sz="18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ایجاد علایم کم آبی مثل خشکی دهان، پوست </a:t>
            </a:r>
            <a:r>
              <a:rPr lang="fa-IR" sz="18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چروکیده</a:t>
            </a: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، تشنگی زیاد، یا کاهش ادرار ، بیحالی، فرورفتگی چشم ها، کاهش وزن سریع</a:t>
            </a:r>
            <a:b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درد شدید در شکم خصوصاً دردی که از وسط شکم شروع شود و تدریجاً به قسمت پایینی شکم در سمت راست تغییر مکان دهد.</a:t>
            </a:r>
            <a:b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در موارد استفراغ بیشتر از دو روز، اسهال بیشتر از چندین روز، اسهال خونی، تب بالای 38درجه سانتی </a:t>
            </a:r>
            <a:r>
              <a:rPr lang="fa-IR" sz="18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گراد</a:t>
            </a: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، دردهای شکمی شدید، ضعف و گیجی</a:t>
            </a:r>
            <a:b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کودک را مجددا به پزشک یا بیمارستان برسانید.</a:t>
            </a:r>
            <a:r>
              <a:rPr lang="fa-IR" dirty="0">
                <a:latin typeface="Dubai" panose="020B0503030403030204" pitchFamily="34" charset="-78"/>
                <a:cs typeface="Dubai" panose="020B0503030403030204" pitchFamily="34" charset="-78"/>
              </a:rPr>
              <a:t> </a:t>
            </a:r>
            <a:br>
              <a:rPr lang="fa-IR" dirty="0"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dirty="0">
                <a:latin typeface="Dubai" panose="020B0503030403030204" pitchFamily="34" charset="-78"/>
                <a:cs typeface="Dubai" panose="020B0503030403030204" pitchFamily="34" charset="-78"/>
              </a:rPr>
              <a:t>                                                                                                                                       </a:t>
            </a:r>
          </a:p>
          <a:p>
            <a:pPr algn="r" rtl="1"/>
            <a:r>
              <a:rPr lang="fa-IR" dirty="0">
                <a:latin typeface="Dubai" panose="020B0503030403030204" pitchFamily="34" charset="-78"/>
                <a:cs typeface="Dubai" panose="020B0503030403030204" pitchFamily="34" charset="-78"/>
              </a:rPr>
              <a:t>                                                                                                                                                        </a:t>
            </a:r>
            <a:r>
              <a:rPr lang="fa-IR" sz="2100" b="1" dirty="0">
                <a:solidFill>
                  <a:srgbClr val="00B0F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مرکز آموزشی درمانی امیرکبیر</a:t>
            </a:r>
            <a:endParaRPr lang="en-US" sz="2100" b="1" dirty="0">
              <a:solidFill>
                <a:srgbClr val="00B0F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E6E9FBA-E18C-4CAB-BD63-DFA3CC4189A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rgbClr val="30ACEC">
                <a:shade val="45000"/>
                <a:satMod val="135000"/>
              </a:srgbClr>
              <a:prstClr val="white"/>
            </a:duotone>
          </a:blip>
          <a:stretch>
            <a:fillRect/>
          </a:stretch>
        </p:blipFill>
        <p:spPr>
          <a:xfrm>
            <a:off x="0" y="79023"/>
            <a:ext cx="1027289" cy="9595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12542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88D5A-D048-47FF-B066-7AD2450245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7289" y="135467"/>
            <a:ext cx="8297333" cy="1096899"/>
          </a:xfrm>
        </p:spPr>
        <p:txBody>
          <a:bodyPr/>
          <a:lstStyle/>
          <a:p>
            <a:pPr algn="ctr" rtl="1"/>
            <a:r>
              <a:rPr lang="fa-IR" sz="1800" dirty="0">
                <a:solidFill>
                  <a:schemeClr val="tx1"/>
                </a:solidFill>
                <a:latin typeface="Arial Black" panose="020B0A04020102020204" pitchFamily="34" charset="0"/>
              </a:rPr>
              <a:t>دستورالعمل و راهنمای پرستاری جهت آموزش به بیمار، حین بستری</a:t>
            </a:r>
            <a:br>
              <a:rPr lang="fa-IR" sz="28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fa-IR" sz="2800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هپاتیت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 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3EC9C7-9192-42BC-8592-E3EAE1E2D1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4755" y="1512711"/>
            <a:ext cx="9189155" cy="5209822"/>
          </a:xfrm>
        </p:spPr>
        <p:txBody>
          <a:bodyPr>
            <a:normAutofit fontScale="77500" lnSpcReduction="20000"/>
          </a:bodyPr>
          <a:lstStyle/>
          <a:p>
            <a:pPr rtl="1"/>
            <a:r>
              <a:rPr lang="fa-IR" sz="16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همکار محترم پرستاری بیمارستان با توجه به دستورالعمل جامع </a:t>
            </a:r>
            <a:r>
              <a:rPr lang="fa-IR" sz="1600" b="1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خودمراقبتی</a:t>
            </a:r>
            <a:r>
              <a:rPr lang="fa-IR" sz="16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و آموزش بیمار، </a:t>
            </a:r>
            <a:r>
              <a:rPr lang="fa-IR" sz="1600" b="1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الزامی</a:t>
            </a:r>
            <a:r>
              <a:rPr lang="fa-IR" sz="16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است آموزش بیمار حین بستری و ترخیص</a:t>
            </a:r>
            <a:r>
              <a:rPr lang="en-US" sz="16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</a:t>
            </a:r>
            <a:r>
              <a:rPr lang="fa-IR" sz="16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هپاتیت </a:t>
            </a:r>
            <a:r>
              <a:rPr lang="en-US" sz="1600" b="1" dirty="0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A</a:t>
            </a:r>
            <a:r>
              <a:rPr lang="fa-IR" sz="16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طبق این دستورالعمل و حداقل محتوای زیر انجام گیرد</a:t>
            </a:r>
            <a:endParaRPr lang="en-US" sz="1600" b="1" i="0" dirty="0">
              <a:solidFill>
                <a:srgbClr val="000000"/>
              </a:solidFill>
              <a:effectLst/>
              <a:latin typeface="Dubai" panose="020B0503030403030204" pitchFamily="34" charset="-78"/>
              <a:cs typeface="Dubai" panose="020B0503030403030204" pitchFamily="34" charset="-78"/>
            </a:endParaRPr>
          </a:p>
          <a:p>
            <a:pPr rtl="1"/>
            <a:br>
              <a:rPr lang="fa-IR" sz="16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600" b="0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❖ </a:t>
            </a:r>
            <a:r>
              <a:rPr lang="fa-IR" sz="16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تغذیه</a:t>
            </a:r>
            <a:br>
              <a:rPr lang="fa-IR" sz="16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</a:t>
            </a:r>
            <a:r>
              <a:rPr lang="fa-IR" sz="16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دردوره</a:t>
            </a:r>
            <a:r>
              <a:rPr lang="fa-IR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حاد رژیم کم پروتئین تهیه میشود. و پس از آن از رژیم غذایی </a:t>
            </a:r>
            <a:r>
              <a:rPr lang="fa-IR" sz="16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پرپروتئین</a:t>
            </a:r>
            <a:r>
              <a:rPr lang="fa-IR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(گوشت، حبوبات، لبنیات و..). </a:t>
            </a:r>
            <a:r>
              <a:rPr lang="fa-IR" sz="16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پرکالری</a:t>
            </a:r>
            <a:r>
              <a:rPr lang="fa-IR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(غلات, سیب زمینی و...) با چربی متعادل برای شما تهیه میشود</a:t>
            </a:r>
            <a:r>
              <a:rPr lang="fa-IR" sz="1600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.</a:t>
            </a:r>
            <a:br>
              <a:rPr lang="fa-IR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به میزان کافی مایعات استفاده کنید.</a:t>
            </a:r>
            <a:br>
              <a:rPr lang="fa-IR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وعده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</a:t>
            </a:r>
            <a:r>
              <a:rPr lang="fa-IR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های غذای را </a:t>
            </a:r>
            <a:r>
              <a:rPr lang="fa-IR" sz="16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درحجم</a:t>
            </a:r>
            <a:r>
              <a:rPr lang="fa-IR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کم و دفعات زیاد استفاده کنید.</a:t>
            </a:r>
            <a:endParaRPr lang="en-US" sz="1600" b="0" i="0" dirty="0">
              <a:solidFill>
                <a:srgbClr val="000000"/>
              </a:solidFill>
              <a:effectLst/>
              <a:latin typeface="Dubai" panose="020B0503030403030204" pitchFamily="34" charset="-78"/>
              <a:cs typeface="Dubai" panose="020B0503030403030204" pitchFamily="34" charset="-78"/>
            </a:endParaRPr>
          </a:p>
          <a:p>
            <a:pPr rtl="1"/>
            <a:br>
              <a:rPr lang="fa-IR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600" b="0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❖ </a:t>
            </a:r>
            <a:r>
              <a:rPr lang="fa-IR" sz="16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فعالیت</a:t>
            </a:r>
            <a:br>
              <a:rPr lang="fa-IR" sz="16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</a:t>
            </a:r>
            <a:r>
              <a:rPr lang="fa-IR" sz="16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دردوره</a:t>
            </a:r>
            <a:r>
              <a:rPr lang="fa-IR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حاد در بستر استراحت کنید و پس از احساس سلامتی و بررسی نتایج آزمایشات با نظر پزشک به تدریج فعالیت خود را </a:t>
            </a:r>
            <a:r>
              <a:rPr lang="fa-IR" sz="16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آغازکنید</a:t>
            </a:r>
            <a:r>
              <a:rPr lang="fa-IR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.</a:t>
            </a:r>
            <a:br>
              <a:rPr lang="fa-IR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در صورت خروج از تخت و داشتن سرگیجه به پرستار اطلاع داده و با کمک تیم مراقبتی از تخت خارج شوید.</a:t>
            </a:r>
            <a:endParaRPr lang="en-US" sz="1600" b="0" i="0" dirty="0">
              <a:solidFill>
                <a:srgbClr val="000000"/>
              </a:solidFill>
              <a:effectLst/>
              <a:latin typeface="Dubai" panose="020B0503030403030204" pitchFamily="34" charset="-78"/>
              <a:cs typeface="Dubai" panose="020B0503030403030204" pitchFamily="34" charset="-78"/>
            </a:endParaRPr>
          </a:p>
          <a:p>
            <a:pPr rtl="1"/>
            <a:br>
              <a:rPr lang="fa-IR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600" b="0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❖ </a:t>
            </a:r>
            <a:r>
              <a:rPr lang="fa-IR" sz="16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مراقبت</a:t>
            </a:r>
            <a:br>
              <a:rPr lang="fa-IR" sz="16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در صورت تجویز دارو توسط پزشک در فواصل مشخص توسط پرستار دستورات دارویی اجرا میشود.</a:t>
            </a:r>
            <a:br>
              <a:rPr lang="fa-IR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اگر به دفعات استفراغ داشته باشید و نتوانید مایعات بدن را با افزایش مصرف آب، آبمیوه و نوشیدنیها جبران نمایید، دریافت مایعات و دارو باید به</a:t>
            </a:r>
            <a:r>
              <a:rPr kumimoji="0" lang="fa-I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 صورت وریدی انجام شود.</a:t>
            </a:r>
            <a:br>
              <a:rPr lang="fa-IR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از دستکاری سرم و رابط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</a:t>
            </a:r>
            <a:r>
              <a:rPr lang="fa-IR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ها اجتناب کنید.</a:t>
            </a:r>
            <a:br>
              <a:rPr lang="fa-IR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بهداشت فردی در بیمارستان و نکات آموزشی در مورد دفع مواد زاید مصرفی را رعایت کنید.</a:t>
            </a:r>
            <a:br>
              <a:rPr lang="fa-IR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همیشه دستهای خود را پس از توالت و قبل از غذا خوردن بشویید.</a:t>
            </a:r>
            <a:br>
              <a:rPr lang="fa-IR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6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در صورت داشتن سرگیجه، تهوع و بی اشتهایی به پرستار اطلاع دهید</a:t>
            </a:r>
            <a:r>
              <a:rPr lang="fa-IR" sz="1600" dirty="0">
                <a:latin typeface="Dubai" panose="020B0503030403030204" pitchFamily="34" charset="-78"/>
                <a:cs typeface="Dubai" panose="020B0503030403030204" pitchFamily="34" charset="-78"/>
              </a:rPr>
              <a:t> </a:t>
            </a:r>
            <a:r>
              <a:rPr lang="en-US" sz="1600" dirty="0">
                <a:latin typeface="Dubai" panose="020B0503030403030204" pitchFamily="34" charset="-78"/>
                <a:cs typeface="Dubai" panose="020B0503030403030204" pitchFamily="34" charset="-78"/>
              </a:rPr>
              <a:t>.</a:t>
            </a:r>
          </a:p>
          <a:p>
            <a:pPr rtl="1"/>
            <a:endParaRPr lang="fa-IR" sz="1600" dirty="0">
              <a:latin typeface="Dubai" panose="020B0503030403030204" pitchFamily="34" charset="-78"/>
              <a:cs typeface="Dubai" panose="020B0503030403030204" pitchFamily="34" charset="-78"/>
            </a:endParaRPr>
          </a:p>
          <a:p>
            <a:pPr algn="r"/>
            <a:r>
              <a:rPr lang="fa-IR" sz="1600" dirty="0">
                <a:latin typeface="Dubai" panose="020B0503030403030204" pitchFamily="34" charset="-78"/>
                <a:cs typeface="Dubai" panose="020B0503030403030204" pitchFamily="34" charset="-78"/>
              </a:rPr>
              <a:t>                                                                                         </a:t>
            </a:r>
            <a:r>
              <a:rPr kumimoji="0" lang="fa-IR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                                                  مرکز آموزشی درمانی امیرکبیر</a:t>
            </a:r>
            <a:endParaRPr lang="en-US" sz="1600" dirty="0">
              <a:latin typeface="Dubai" panose="020B0503030403030204" pitchFamily="34" charset="-78"/>
              <a:cs typeface="Dubai" panose="020B0503030403030204" pitchFamily="34" charset="-78"/>
            </a:endParaRPr>
          </a:p>
          <a:p>
            <a:pPr algn="l" rtl="1"/>
            <a:endParaRPr lang="en-US" sz="1600" dirty="0">
              <a:latin typeface="Dubai" panose="020B0503030403030204" pitchFamily="34" charset="-78"/>
              <a:cs typeface="Dubai" panose="020B0503030403030204" pitchFamily="34" charset="-78"/>
            </a:endParaRPr>
          </a:p>
          <a:p>
            <a:pPr algn="l" rtl="1"/>
            <a:r>
              <a:rPr lang="en-US" sz="1600" dirty="0">
                <a:latin typeface="Dubai" panose="020B0503030403030204" pitchFamily="34" charset="-78"/>
                <a:cs typeface="Dubai" panose="020B0503030403030204" pitchFamily="34" charset="-78"/>
              </a:rPr>
              <a:t>                               </a:t>
            </a:r>
            <a:br>
              <a:rPr lang="fa-IR" sz="1600" dirty="0">
                <a:latin typeface="Dubai" panose="020B0503030403030204" pitchFamily="34" charset="-78"/>
                <a:cs typeface="Dubai" panose="020B0503030403030204" pitchFamily="34" charset="-78"/>
              </a:rPr>
            </a:br>
            <a:endParaRPr lang="en-US" sz="1600" dirty="0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1618882-4CC6-47E3-84DC-75C1D8E704F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79023"/>
            <a:ext cx="1027289" cy="9595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13010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B4435-7A08-467A-8609-A4C442C66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48356"/>
            <a:ext cx="9697155" cy="959556"/>
          </a:xfrm>
        </p:spPr>
        <p:txBody>
          <a:bodyPr>
            <a:normAutofit/>
          </a:bodyPr>
          <a:lstStyle/>
          <a:p>
            <a:pPr algn="ctr" rtl="1"/>
            <a:r>
              <a:rPr lang="fa-IR" sz="1800" dirty="0">
                <a:solidFill>
                  <a:schemeClr val="tx1"/>
                </a:solidFill>
                <a:latin typeface="Arial Black" panose="020B0A04020102020204" pitchFamily="34" charset="0"/>
              </a:rPr>
              <a:t>دستورالعمل و راهنمای پرستاری جهت آموزش به بیمار، حین ترخیص</a:t>
            </a:r>
            <a:br>
              <a:rPr lang="fa-IR" sz="28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fa-IR" sz="2800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هپاتیت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 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0CB2C-DCE7-4AA1-BFE2-39BB7071B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088" y="1207912"/>
            <a:ext cx="9561689" cy="5571065"/>
          </a:xfrm>
        </p:spPr>
        <p:txBody>
          <a:bodyPr>
            <a:noAutofit/>
          </a:bodyPr>
          <a:lstStyle/>
          <a:p>
            <a:pPr algn="r" rtl="1"/>
            <a:r>
              <a:rPr kumimoji="0" lang="fa-IR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❖ </a:t>
            </a:r>
            <a:r>
              <a:rPr lang="fa-IR" sz="16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رژیم غذایی</a:t>
            </a:r>
            <a:br>
              <a:rPr lang="fa-IR" sz="14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تغذیه پر کالری </a:t>
            </a:r>
            <a:r>
              <a:rPr lang="fa-IR" sz="14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وکم</a:t>
            </a:r>
            <a: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چربی و مقدار متوسط پروتئین داشته باشید و از مصرف غذاهای چرب و سنگین که موجب تهوع میشوند پرهیز کنید.</a:t>
            </a:r>
            <a:b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حتماً صبحانه میل شود و غذا به مقدار کم و به دفعات مکرر مصرف کنید.</a:t>
            </a:r>
            <a:b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در صورت تهوع میتوان از آب نبات یا آب میوه </a:t>
            </a:r>
            <a:r>
              <a:rPr lang="fa-IR" sz="14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واگر</a:t>
            </a:r>
            <a: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تهوع شدید است قبل از غذا از داروهای ضد تهوع که برای کبد خطر نداشته باشد طبق تجویز پزشک استفاده نمایید.</a:t>
            </a:r>
            <a:b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از خوردن غذاهایی از قبیل: </a:t>
            </a:r>
            <a:r>
              <a:rPr lang="fa-IR" sz="14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سالادهای</a:t>
            </a:r>
            <a: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پرچرب، </a:t>
            </a:r>
            <a:r>
              <a:rPr lang="fa-IR" sz="14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مایونز</a:t>
            </a:r>
            <a: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، زرده تخم مرغ، پوست مرغ، </a:t>
            </a:r>
            <a:r>
              <a:rPr lang="fa-IR" sz="14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گوشتهای</a:t>
            </a:r>
            <a: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چرب شامل گوشت گوساله یا گوسفند چرب، ماهی چرب، انواع کیک و</a:t>
            </a: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 شیرینی و کرمها و </a:t>
            </a:r>
            <a:r>
              <a:rPr kumimoji="0" lang="fa-IR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دسر</a:t>
            </a: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 و غذاهای کنسرو شده و نیمه آماده و فزاینده شده( سوسیس، کالباس و..). پرهیز شود.</a:t>
            </a:r>
            <a:b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از آن جایی که کافئین باعث تحریک کبد میشود. مصرف </a:t>
            </a:r>
            <a:r>
              <a:rPr lang="fa-IR" sz="14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قهوه،کولاها</a:t>
            </a:r>
            <a: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، شکلات و برخی </a:t>
            </a:r>
            <a:r>
              <a:rPr lang="fa-IR" sz="14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چایها</a:t>
            </a:r>
            <a: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باید محدود شود.</a:t>
            </a:r>
            <a:b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از مصرف الکل اجتناب کنید. چرا که الکل تحریک سلولهای کبدی را افزایش می دهد.</a:t>
            </a:r>
            <a:b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برای کنترل احتباس مایعات در بدن بهتر است دریافت نمک را کاهش دهید.</a:t>
            </a:r>
            <a:b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با بی اشتهایی مبارزه کنید: ممکن است دچار بی اشتهایی مفرط شوید و در نتیجه مدت بسیار کوتاهی بخش </a:t>
            </a:r>
            <a:r>
              <a:rPr lang="fa-IR" sz="14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اعظمی</a:t>
            </a:r>
            <a: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از وزن شما کاهش پیدا میکند. از غذاهایی که</a:t>
            </a: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 میتوانند اشتهای را تحریک کنند، باید به </a:t>
            </a:r>
            <a:r>
              <a:rPr kumimoji="0" lang="fa-IR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خوراکیهایی</a:t>
            </a: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 همچون سوپ رقیق و کم چرب، بیسکویت، </a:t>
            </a:r>
            <a:r>
              <a:rPr kumimoji="0" lang="fa-IR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کراکر</a:t>
            </a: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، بستنی، </a:t>
            </a:r>
            <a: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ماست کم چرب و شیر اشاره کرد.</a:t>
            </a:r>
            <a:b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</a:t>
            </a:r>
            <a:r>
              <a:rPr lang="fa-IR" sz="14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ازغذاهایی</a:t>
            </a:r>
            <a: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که کربوهیدراتهای مفید را در خود دارند، میتوان به عسل، خرما، کشمش و توت خشک اشاره کرد. چربیهای اشباع نشده: روغن زیتون، روغن </a:t>
            </a:r>
            <a:r>
              <a:rPr lang="fa-IR" sz="14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کانولا</a:t>
            </a:r>
            <a: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و</a:t>
            </a: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 روغن دانه انگور از </a:t>
            </a:r>
            <a:r>
              <a:rPr kumimoji="0" lang="fa-IR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بهترینهاست</a:t>
            </a: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. از میوهها غافل نشوید: </a:t>
            </a:r>
            <a:r>
              <a:rPr kumimoji="0" lang="fa-IR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ویتامینهایی</a:t>
            </a: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 </a:t>
            </a:r>
            <a: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که به نوعی کبد در ساخت آنها دخیل است، در طی این </a:t>
            </a:r>
            <a:b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بیماری کاهش مییابند و بدن با کمبود</a:t>
            </a: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 آنها و عوارض ناشی از آن مواجه میشود. ویتامینهای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B ،C ، K</a:t>
            </a: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از جمله این </a:t>
            </a:r>
            <a:r>
              <a:rPr kumimoji="0" lang="fa-IR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ویتامینها</a:t>
            </a: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 محسوب میشوند.</a:t>
            </a:r>
            <a:b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روزانه حداقل 2واحد میوه یا آب میوه طبیعی و 2واحد</a:t>
            </a: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 سبزی تازه در رژیم غذایی داشته باشید.</a:t>
            </a:r>
            <a:b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در میان لبنیات ,مصرف ماست همراه با میوه (البته بدون افزودن شکر ) انتخاب بهتری است.</a:t>
            </a:r>
            <a:b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مصرف آب لیمو ترش همراه با آب در ساعات صبح , 30دقیقه قبل از صرف غذا و یک قاشق چای خوری زیتون خالص به تحریک تولید صفرا کمک میکند.</a:t>
            </a:r>
            <a:endParaRPr lang="en-US" sz="1400" b="0" i="0" dirty="0">
              <a:solidFill>
                <a:srgbClr val="000000"/>
              </a:solidFill>
              <a:effectLst/>
              <a:latin typeface="Dubai" panose="020B0503030403030204" pitchFamily="34" charset="-78"/>
              <a:cs typeface="Dubai" panose="020B0503030403030204" pitchFamily="34" charset="-78"/>
            </a:endParaRPr>
          </a:p>
          <a:p>
            <a:pPr marL="0" indent="0" algn="ctr" rtl="1">
              <a:buNone/>
            </a:pPr>
            <a:r>
              <a:rPr lang="en-US" b="1" dirty="0">
                <a:solidFill>
                  <a:srgbClr val="00B0F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                                                </a:t>
            </a:r>
            <a:r>
              <a:rPr lang="fa-IR" b="1" dirty="0">
                <a:solidFill>
                  <a:srgbClr val="00B0F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                                                </a:t>
            </a:r>
            <a:r>
              <a:rPr lang="fa-IR" sz="1400" b="1" dirty="0">
                <a:solidFill>
                  <a:srgbClr val="00B0F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مرکز آموزشی درمانی امیرکبیر</a:t>
            </a:r>
            <a:br>
              <a:rPr lang="fa-IR" sz="14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endParaRPr lang="en-US" sz="1400" dirty="0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1E5C0D9-7523-4443-AAA0-7250EB53A85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79023"/>
            <a:ext cx="1027289" cy="9595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40660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3B0E0-143F-4C5A-A943-86FAE0D86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0313" y="95956"/>
            <a:ext cx="7978220" cy="957156"/>
          </a:xfrm>
        </p:spPr>
        <p:txBody>
          <a:bodyPr/>
          <a:lstStyle/>
          <a:p>
            <a:pPr algn="ctr" rtl="1"/>
            <a:r>
              <a:rPr kumimoji="0" lang="fa-I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Tahoma" panose="020B0604030504040204" pitchFamily="34" charset="0"/>
              </a:rPr>
              <a:t>دستورالعمل و راهنمای پرستاری جهت آموزش به بیمار، حین ترخیص</a:t>
            </a:r>
            <a:br>
              <a:rPr kumimoji="0" lang="fa-I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Tahoma" panose="020B0604030504040204" pitchFamily="34" charset="0"/>
              </a:rPr>
            </a:br>
            <a:r>
              <a:rPr kumimoji="0" lang="fa-IR" sz="2800" b="0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Tahoma" panose="020B0604030504040204" pitchFamily="34" charset="0"/>
              </a:rPr>
              <a:t>هپاتیت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 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EDE1B8-BD81-470C-B226-826337481F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80534"/>
            <a:ext cx="10001957" cy="5881512"/>
          </a:xfrm>
        </p:spPr>
        <p:txBody>
          <a:bodyPr>
            <a:noAutofit/>
          </a:bodyPr>
          <a:lstStyle/>
          <a:p>
            <a:pPr algn="r" rtl="1"/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❖ </a:t>
            </a:r>
            <a:r>
              <a:rPr kumimoji="0" lang="fa-IR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فعالیت</a:t>
            </a:r>
            <a:br>
              <a:rPr kumimoji="0" lang="fa-IR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</a:b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✓ استراحت در بستر، بدون توجه به درمانهای دیگر و تا زمان </a:t>
            </a:r>
            <a:r>
              <a:rPr kumimoji="0" lang="fa-IR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فروکش</a:t>
            </a: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 کردن نشانههای هپاتیت توصیه میشود.</a:t>
            </a:r>
            <a:b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</a:b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✓ فعالیتها تا زمانی که بزرگی کبد و سطح </a:t>
            </a:r>
            <a:r>
              <a:rPr kumimoji="0" lang="fa-IR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بیلیروبین</a:t>
            </a: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 سرم بالا رفته و آنزیمهای کبدی ناپدید شوند، محدود میشود. سپس تدریجا فعالیت افزوده </a:t>
            </a:r>
            <a:r>
              <a:rPr kumimoji="0" lang="fa-IR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میشود.و</a:t>
            </a: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 محدودیت حمل اجسام سنگین و ورزشهای سخت و سنگین دارید.</a:t>
            </a:r>
            <a:b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</a:br>
            <a:b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</a:b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❖ </a:t>
            </a:r>
            <a:r>
              <a:rPr kumimoji="0" lang="fa-IR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مراقبت</a:t>
            </a:r>
            <a:br>
              <a:rPr kumimoji="0" lang="fa-IR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</a:b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✓ از وسایل حمام مشترک </a:t>
            </a:r>
            <a:r>
              <a:rPr kumimoji="0" lang="fa-IR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ودیگر</a:t>
            </a: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 وسایل مشترک با افراد خانواده خودداری </a:t>
            </a:r>
            <a:r>
              <a:rPr kumimoji="0" lang="fa-IR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کنید.بنابراین</a:t>
            </a: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 </a:t>
            </a:r>
            <a:r>
              <a:rPr kumimoji="0" lang="fa-IR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لباسها</a:t>
            </a: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 و حوله حمام ، ظروف غذا و نوشیدنیها باید برچسب بزنید.</a:t>
            </a:r>
            <a:b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</a:b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✓ مسواک ، ناخن گیر ، وسیله اصلاح ، </a:t>
            </a:r>
            <a:r>
              <a:rPr kumimoji="0" lang="fa-IR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ترمومتر</a:t>
            </a: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 و وسایل آرایش بایستی کاملا اختصاصی باشند. از اهدای خون شدیدا اجتناب کنید.</a:t>
            </a:r>
            <a:b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</a:b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✓ بعد از حمام و دستشویی و هرگونه تماس با مایعات بدن (خون ،مخاط ،منی )دستها باید کاملا شسته شود.</a:t>
            </a:r>
            <a:b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</a:b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✓ فرد مبتلا نباید غذایی برای اعضای خانواده آماده کند ،همچنین فرد مبتلا نباید در </a:t>
            </a:r>
            <a:r>
              <a:rPr kumimoji="0" lang="fa-IR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کارنقل</a:t>
            </a: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 و انتقال غذا شرکت کند (ممنوعیت کار در رستورانها اغذیه </a:t>
            </a:r>
            <a:r>
              <a:rPr kumimoji="0" lang="fa-IR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فروشیها</a:t>
            </a: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)</a:t>
            </a:r>
            <a:b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</a:b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✓ میوه </a:t>
            </a:r>
            <a:r>
              <a:rPr kumimoji="0" lang="fa-IR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وسبزی</a:t>
            </a: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 را همیشه به خوبی ضدعفونی </a:t>
            </a:r>
            <a:r>
              <a:rPr kumimoji="0" lang="fa-IR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وبشویید</a:t>
            </a: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.</a:t>
            </a:r>
            <a:b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</a:b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✓ از تماسهای جنسی و تماسهای نزدیک شخصی مثل در آغوش گرفتن و بوسیدن </a:t>
            </a:r>
            <a:r>
              <a:rPr kumimoji="0" lang="fa-IR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مطلقا</a:t>
            </a: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 خود داری کنید.</a:t>
            </a:r>
            <a:b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</a:b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✓ همیشه دستهای خود را پس از توالت و قبل از پخت غذا یا قبل از غذا خوردن بشویید.</a:t>
            </a:r>
            <a:b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</a:b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✓ با توجه به اینکه میزان کلر </a:t>
            </a:r>
            <a:r>
              <a:rPr kumimoji="0" lang="fa-IR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وفلوراید</a:t>
            </a: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 و املاح معدنی موجود در آب لوله کشی ممکن است بالا باشد توصیه میشود از آب فیلتر شده استفاده کنید.</a:t>
            </a:r>
            <a:b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</a:b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✓ </a:t>
            </a:r>
            <a:r>
              <a:rPr kumimoji="0" lang="fa-IR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ازمصرف</a:t>
            </a: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 </a:t>
            </a:r>
            <a:r>
              <a:rPr kumimoji="0" lang="fa-IR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سیگارخودداری</a:t>
            </a: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 شود.</a:t>
            </a:r>
            <a:b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</a:b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❖ </a:t>
            </a:r>
            <a:r>
              <a:rPr kumimoji="0" lang="fa-IR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دارو</a:t>
            </a:r>
            <a:br>
              <a:rPr kumimoji="0" lang="fa-IR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</a:b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✓ از تجویز داروهایی که عوارض ناخواسته ، مثل </a:t>
            </a:r>
            <a:r>
              <a:rPr kumimoji="0" lang="fa-IR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کلستاز</a:t>
            </a: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 (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Cholestasis</a:t>
            </a: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)ایجاد کرده و یا داروهایی که در کبد </a:t>
            </a:r>
            <a:r>
              <a:rPr kumimoji="0" lang="fa-IR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متابولیزه</a:t>
            </a: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 می شوند، خودداری شود.</a:t>
            </a:r>
            <a:b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</a:b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✓ هپاتیت آ خود بخود بهبود یافته و نیازی به درمان دارویی ندارد. اما اگر دچار عوارض هپاتیت</a:t>
            </a:r>
            <a:r>
              <a:rPr lang="fa-IR" sz="1400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</a:t>
            </a: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شدید میتوانید به یکی از متخصصین زیر مراجعه </a:t>
            </a:r>
            <a:r>
              <a:rPr kumimoji="0" lang="fa-IR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کنید:پزشک</a:t>
            </a: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 عمومی ، متخصص داخلی، متخصص عفونی ،متخصص گوارش و کبد.</a:t>
            </a:r>
            <a:b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</a:b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❖ </a:t>
            </a:r>
            <a:r>
              <a:rPr kumimoji="0" lang="fa-IR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زمان مراجعه بعدی</a:t>
            </a:r>
            <a:br>
              <a:rPr kumimoji="0" lang="fa-IR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</a:b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✓ جهت تکمیل دوره درمان و انجام تستهای کبدی در زمان مقرر شده با پزشک ملاقات داشته باشید.</a:t>
            </a:r>
            <a:b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</a:b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✓ در صورت داشتن تهوع و استفراغ کنترل نشده و تب بالا و کاهش اشتها و کاهش وزن شدید     </a:t>
            </a:r>
          </a:p>
          <a:p>
            <a:pPr algn="r" rtl="1"/>
            <a:r>
              <a:rPr lang="fa-IR" sz="1200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                                                                                      </a:t>
            </a:r>
            <a:r>
              <a:rPr kumimoji="0" lang="fa-I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                                                                             </a:t>
            </a:r>
            <a:r>
              <a:rPr kumimoji="0" lang="fa-IR" sz="1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 </a:t>
            </a:r>
            <a:r>
              <a:rPr kumimoji="0" lang="fa-IR" sz="14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مرکز آموزشی درمانی امیرکبیر</a:t>
            </a: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   </a:t>
            </a:r>
            <a:b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</a:br>
            <a:b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</a:br>
            <a:endParaRPr lang="en-US" sz="1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21AA1B-A04C-4339-8D06-87136E50A65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12889" y="143512"/>
            <a:ext cx="917424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866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2A08F-15B5-4C77-8934-08368684AB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0800" y="203200"/>
            <a:ext cx="10600267" cy="1196622"/>
          </a:xfrm>
        </p:spPr>
        <p:txBody>
          <a:bodyPr/>
          <a:lstStyle/>
          <a:p>
            <a:pPr algn="ctr"/>
            <a:r>
              <a:rPr lang="fa-IR" sz="2800" dirty="0">
                <a:solidFill>
                  <a:schemeClr val="tx1"/>
                </a:solidFill>
                <a:latin typeface="Arial Black" panose="020B0A04020102020204" pitchFamily="34" charset="0"/>
              </a:rPr>
              <a:t>دستورالعمل و راهنمای پرستاری جهت آموزش به بیمار، حین بستری</a:t>
            </a:r>
            <a:br>
              <a:rPr lang="fa-IR" sz="28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fa-IR" sz="2800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مننژیت</a:t>
            </a:r>
            <a:endParaRPr lang="en-US" sz="2800" dirty="0">
              <a:solidFill>
                <a:schemeClr val="accent5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198867-69AB-4D91-ABFB-63A01005B4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9956" y="1487943"/>
            <a:ext cx="11650134" cy="5254978"/>
          </a:xfrm>
        </p:spPr>
        <p:txBody>
          <a:bodyPr>
            <a:normAutofit fontScale="70000" lnSpcReduction="20000"/>
          </a:bodyPr>
          <a:lstStyle/>
          <a:p>
            <a:r>
              <a:rPr lang="fa-IR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همکار محترم پرستاری بیمارستان با توجه به دستورالعمل جامع </a:t>
            </a:r>
            <a:r>
              <a:rPr lang="fa-IR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خودمراقبتی</a:t>
            </a:r>
            <a:r>
              <a:rPr lang="fa-IR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و آموزش بیمار، </a:t>
            </a:r>
            <a:r>
              <a:rPr lang="fa-IR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الزامی</a:t>
            </a:r>
            <a:r>
              <a:rPr lang="fa-IR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است آموزش بیمار حین بستری و ترخیص</a:t>
            </a:r>
            <a:br>
              <a:rPr lang="fa-IR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b="1" dirty="0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مننژیت </a:t>
            </a:r>
            <a:r>
              <a:rPr lang="fa-IR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طبق این دستورالعمل و حداقل محتوای زیر انجام گیرد</a:t>
            </a:r>
            <a:br>
              <a:rPr lang="fa-IR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endParaRPr lang="fa-IR" b="1" dirty="0">
              <a:solidFill>
                <a:srgbClr val="00000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  <a:p>
            <a:r>
              <a:rPr kumimoji="0" lang="fa-IR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❖ </a:t>
            </a:r>
            <a:r>
              <a:rPr kumimoji="0" lang="fa-IR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رژیم غذایی</a:t>
            </a:r>
            <a:br>
              <a:rPr lang="fa-IR" sz="18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در مرحله حاد بیماری با دستور پزشک ناشتا باشید و </a:t>
            </a:r>
            <a:r>
              <a:rPr lang="fa-IR" sz="18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تزريق</a:t>
            </a: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</a:t>
            </a:r>
            <a:r>
              <a:rPr lang="fa-IR" sz="18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وريدی</a:t>
            </a: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</a:t>
            </a:r>
            <a:r>
              <a:rPr lang="fa-IR" sz="18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مايعات</a:t>
            </a: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نیاز تغذیه ای شما را تا حدودی برآورده میکند.</a:t>
            </a:r>
            <a:b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طبق دستور پزشک و اجازه پرستار، ابتدا از مایعات (آب میوه طبیعی) استفاده کنید.</a:t>
            </a:r>
          </a:p>
          <a:p>
            <a:b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800" b="0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❖ </a:t>
            </a:r>
            <a:r>
              <a:rPr lang="fa-IR" sz="18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فعالیت</a:t>
            </a:r>
            <a:br>
              <a:rPr lang="fa-IR" sz="18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در روزهای اول </a:t>
            </a:r>
            <a:r>
              <a:rPr lang="fa-IR" sz="18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بايد</a:t>
            </a: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در تخت با نرده های کشیده در اتاق کم نور و مجزا استراحت کنید.</a:t>
            </a:r>
            <a:b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برای خروج از بستر، ابتدا مدتی در لبه تخت نشسته و پاها را </a:t>
            </a:r>
            <a:r>
              <a:rPr lang="fa-IR" sz="18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آويزان</a:t>
            </a: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 </a:t>
            </a:r>
            <a:r>
              <a:rPr lang="fa-IR" sz="18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نمايید</a:t>
            </a: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، در صورت نداشتن سرگیجه، تاری </a:t>
            </a:r>
            <a:r>
              <a:rPr lang="fa-IR" sz="18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ديد</a:t>
            </a: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و... با کمک تیم مراقبتی راه </a:t>
            </a:r>
            <a:r>
              <a:rPr lang="fa-IR" sz="18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برويد</a:t>
            </a: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.</a:t>
            </a:r>
            <a:b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برای </a:t>
            </a:r>
            <a:r>
              <a:rPr lang="fa-IR" sz="18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افزايش</a:t>
            </a: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قابلیت انعطاف مفاصل، </a:t>
            </a:r>
            <a:r>
              <a:rPr lang="fa-IR" sz="18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تمرين</a:t>
            </a: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</a:t>
            </a:r>
            <a:r>
              <a:rPr lang="fa-IR" sz="18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تقويت</a:t>
            </a: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عضلات (سفت </a:t>
            </a:r>
            <a:r>
              <a:rPr lang="fa-IR" sz="18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وشل</a:t>
            </a: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کردن عضلات) و انجام ورزشهای در محدوده حرکتی مفاصل انجام دهید.</a:t>
            </a:r>
            <a:b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در بستر پاها را حرکت دهید، تا از لخته شدن خون در عروق پا پیشگیری شود.</a:t>
            </a:r>
          </a:p>
          <a:p>
            <a:b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800" b="0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❖ </a:t>
            </a:r>
            <a:r>
              <a:rPr lang="fa-IR" sz="18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مراقبت</a:t>
            </a:r>
            <a:br>
              <a:rPr lang="fa-IR" sz="18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در صورت داشتن درد، (سر درد و درد عضلات و... ) به پرستار اطلاع داده تا طبق </a:t>
            </a:r>
            <a:r>
              <a:rPr lang="fa-IR" sz="18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تجويز</a:t>
            </a: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پزشک اقدامات لازم جهت تسکین درد شما را انجام دهد.</a:t>
            </a:r>
            <a:b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تا بهبودی کامل استراحت داشته باشید.</a:t>
            </a:r>
            <a:b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تستهای تشخیصی مثل گرفتن </a:t>
            </a:r>
            <a:r>
              <a:rPr lang="fa-IR" sz="18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مايع</a:t>
            </a: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نخاع توسط پزشک انجام میشود، نگران نباشید و مانع انجام آن توسط پزشک </a:t>
            </a:r>
            <a:r>
              <a:rPr lang="fa-IR" sz="18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نشويد</a:t>
            </a: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.</a:t>
            </a:r>
            <a:b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در طی بستری ملاقات و رفت و آمد برای جلوگیری از انتقال بیماری کنترل و محدود خواهد شد.</a:t>
            </a:r>
            <a:b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</a:t>
            </a:r>
            <a:r>
              <a:rPr lang="fa-IR" sz="18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اين</a:t>
            </a: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بیماری عفونی است و ترشحات دهان و بینی عفونی هستند، </a:t>
            </a:r>
            <a:r>
              <a:rPr lang="fa-IR" sz="18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وسايل</a:t>
            </a: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شخصی خود را در اختیار </a:t>
            </a:r>
            <a:r>
              <a:rPr lang="fa-IR" sz="18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ديگران</a:t>
            </a: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قرار ندهید.</a:t>
            </a:r>
            <a:b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بهداشت فردی مناسب، شستن دستها قبل و بعد از غذا و تماس با ترشحات بدن </a:t>
            </a:r>
            <a:r>
              <a:rPr lang="fa-IR" sz="18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الزامی</a:t>
            </a: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است آن را </a:t>
            </a:r>
            <a:r>
              <a:rPr lang="fa-IR" sz="18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رعايت</a:t>
            </a: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کنید.</a:t>
            </a:r>
            <a:b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جهت پیشگیری از عفونتهای تنفسی، تنفس عمیق </a:t>
            </a:r>
            <a:r>
              <a:rPr lang="fa-IR" sz="18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وسرفه</a:t>
            </a: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انجام دهید، در صورت لزوم </a:t>
            </a:r>
            <a:r>
              <a:rPr lang="fa-IR" sz="18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فیزيوتراپی</a:t>
            </a: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قفسه سینه جهت خروج ترشحات انجام میشود.</a:t>
            </a:r>
            <a:b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بهداشت دهان و لثه را </a:t>
            </a:r>
            <a:r>
              <a:rPr lang="fa-IR" sz="18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رعايت</a:t>
            </a: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کنید.</a:t>
            </a:r>
            <a:b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800" b="0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❖ </a:t>
            </a:r>
            <a:r>
              <a:rPr lang="fa-IR" sz="18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دارو</a:t>
            </a:r>
            <a:br>
              <a:rPr lang="fa-IR" sz="18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در صورت حالت تهوع ، طبق دستور پزشک، داروهای ضد تهوع و مسکنهای قوی توسط پرستار </a:t>
            </a:r>
            <a:r>
              <a:rPr lang="fa-IR" sz="18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تجويز</a:t>
            </a: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میشود.</a:t>
            </a:r>
            <a:b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آنتی بیوتیک ها به موقع توسط پرستار </a:t>
            </a:r>
            <a:r>
              <a:rPr lang="fa-IR" sz="18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تزريق</a:t>
            </a: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میشود.</a:t>
            </a:r>
            <a:b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نیاز است برای مصرف برخی داروها، دارو را با معده خالی (2-1ساعت قبل از غذا) و </a:t>
            </a:r>
            <a:r>
              <a:rPr lang="fa-IR" sz="1800" b="0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يک</a:t>
            </a:r>
            <a:r>
              <a:rPr lang="fa-IR" sz="1800" b="0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لیوان آب استفاده کنید</a:t>
            </a:r>
            <a:r>
              <a:rPr lang="fa-IR" dirty="0">
                <a:latin typeface="Dubai" panose="020B0503030403030204" pitchFamily="34" charset="-78"/>
                <a:cs typeface="Dubai" panose="020B0503030403030204" pitchFamily="34" charset="-78"/>
              </a:rPr>
              <a:t> </a:t>
            </a:r>
          </a:p>
          <a:p>
            <a:r>
              <a:rPr lang="fa-IR">
                <a:latin typeface="Dubai" panose="020B0503030403030204" pitchFamily="34" charset="-78"/>
                <a:cs typeface="Dubai" panose="020B0503030403030204" pitchFamily="34" charset="-78"/>
              </a:rPr>
              <a:t>                                                                                                                                                                                     </a:t>
            </a:r>
            <a:r>
              <a:rPr lang="fa-IR" sz="2100" b="1" dirty="0">
                <a:solidFill>
                  <a:srgbClr val="00B0F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مرکز آموزشی درمانی امیرکبیر</a:t>
            </a:r>
            <a:br>
              <a:rPr lang="fa-IR" dirty="0">
                <a:latin typeface="Dubai" panose="020B0503030403030204" pitchFamily="34" charset="-78"/>
                <a:cs typeface="Dubai" panose="020B0503030403030204" pitchFamily="34" charset="-78"/>
              </a:rPr>
            </a:br>
            <a:endParaRPr lang="en-US" dirty="0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4B69130-0389-4E32-8E4B-3794B8BF67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5079"/>
            <a:ext cx="1030313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186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7AD8A-8A52-4452-9B5B-73F8CE534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378" y="361244"/>
            <a:ext cx="10645421" cy="790223"/>
          </a:xfrm>
        </p:spPr>
        <p:txBody>
          <a:bodyPr>
            <a:normAutofit fontScale="90000"/>
          </a:bodyPr>
          <a:lstStyle/>
          <a:p>
            <a:pPr algn="ctr"/>
            <a:r>
              <a:rPr lang="fa-IR" sz="2800" dirty="0">
                <a:solidFill>
                  <a:schemeClr val="tx1"/>
                </a:solidFill>
                <a:latin typeface="Arial Black" panose="020B0A04020102020204" pitchFamily="34" charset="0"/>
              </a:rPr>
              <a:t>دستورالعمل و راهنمای پرستاری جهت آموزش به بیمار، حین ترخیص</a:t>
            </a:r>
            <a:br>
              <a:rPr lang="fa-IR" sz="28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fa-IR" sz="2800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مننژیت</a:t>
            </a:r>
            <a:endParaRPr lang="en-US" sz="2800" dirty="0">
              <a:solidFill>
                <a:schemeClr val="accent5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002CE-B01C-43B5-A297-32FB0E6C1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51467"/>
            <a:ext cx="12192000" cy="5706533"/>
          </a:xfrm>
        </p:spPr>
        <p:txBody>
          <a:bodyPr>
            <a:noAutofit/>
          </a:bodyPr>
          <a:lstStyle/>
          <a:p>
            <a:pPr algn="r" rtl="1"/>
            <a:r>
              <a:rPr lang="fa-IR" sz="1400" b="1" i="0" dirty="0">
                <a:solidFill>
                  <a:srgbClr val="FF0000"/>
                </a:solidFill>
                <a:effectLst/>
                <a:latin typeface="BNazaninBold"/>
              </a:rPr>
              <a:t>❖ رژیم غذایی</a:t>
            </a:r>
            <a:br>
              <a:rPr lang="fa-IR" sz="1200" b="1" i="0" dirty="0">
                <a:solidFill>
                  <a:srgbClr val="FF0000"/>
                </a:solidFill>
                <a:effectLst/>
                <a:latin typeface="BNazaninBold"/>
              </a:rPr>
            </a:br>
            <a:r>
              <a:rPr lang="fa-IR" sz="1200" b="0" i="0" dirty="0">
                <a:solidFill>
                  <a:srgbClr val="000000"/>
                </a:solidFill>
                <a:effectLst/>
                <a:latin typeface="Wingdings-Regular"/>
              </a:rPr>
              <a:t>✓ 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غذا را در وعده بیشتر و حجم کمتر میل کنید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ودر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فواصل غذا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مايعات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فراوان ( 8لیوان روزانه) مصرف کنید.</a:t>
            </a:r>
            <a:b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</a:br>
            <a:r>
              <a:rPr lang="fa-IR" sz="1200" b="0" i="0" dirty="0">
                <a:solidFill>
                  <a:srgbClr val="000000"/>
                </a:solidFill>
                <a:effectLst/>
                <a:latin typeface="Wingdings-Regular"/>
              </a:rPr>
              <a:t>✓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غذايی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پرانرژی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وپر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پروتئین استفاده کنید.</a:t>
            </a:r>
            <a:b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</a:br>
            <a:r>
              <a:rPr lang="fa-IR" sz="1200" b="0" i="0" dirty="0">
                <a:solidFill>
                  <a:srgbClr val="FF0000"/>
                </a:solidFill>
                <a:effectLst/>
                <a:latin typeface="Wingdings-Regular"/>
              </a:rPr>
              <a:t>❖ </a:t>
            </a:r>
            <a:r>
              <a:rPr lang="fa-IR" sz="1200" b="1" i="0" dirty="0">
                <a:solidFill>
                  <a:srgbClr val="FF0000"/>
                </a:solidFill>
                <a:effectLst/>
                <a:latin typeface="BNazaninBold"/>
              </a:rPr>
              <a:t>فعالیت</a:t>
            </a:r>
            <a:br>
              <a:rPr lang="fa-IR" sz="1200" b="1" i="0" dirty="0">
                <a:solidFill>
                  <a:srgbClr val="FF0000"/>
                </a:solidFill>
                <a:effectLst/>
                <a:latin typeface="BNazaninBold"/>
              </a:rPr>
            </a:br>
            <a:r>
              <a:rPr lang="fa-IR" sz="1200" b="0" i="0" dirty="0">
                <a:solidFill>
                  <a:srgbClr val="000000"/>
                </a:solidFill>
                <a:effectLst/>
                <a:latin typeface="Wingdings-Regular"/>
              </a:rPr>
              <a:t>✓ 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جهت پیشگیری از عفونتهای تنفسی، تنفس عمیق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وسرفه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انجام دهید،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فیزيوتراپی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قفسه سینه، ورزشهای هوازی مثل پیاده روی انجام دهید و تحرک داشته باشید.</a:t>
            </a:r>
            <a:b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</a:br>
            <a:r>
              <a:rPr lang="fa-IR" sz="1200" b="0" i="0" dirty="0">
                <a:solidFill>
                  <a:srgbClr val="000000"/>
                </a:solidFill>
                <a:effectLst/>
                <a:latin typeface="Wingdings-Regular"/>
              </a:rPr>
              <a:t>✓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فعالیتهايی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را انتخاب کنید که قسمت اعظم انرژی آنها در مدت زمان کوتاهی صرف میشود. در نظر گرفتن دورههای استراحت مکرر بین فعالیتها مهم است.</a:t>
            </a:r>
            <a:b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</a:br>
            <a:r>
              <a:rPr lang="fa-IR" sz="1200" b="0" i="0" dirty="0">
                <a:solidFill>
                  <a:srgbClr val="000000"/>
                </a:solidFill>
                <a:effectLst/>
                <a:latin typeface="Wingdings-Regular"/>
              </a:rPr>
              <a:t>✓ 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تا بهبودی کامل از رانندگی پرهیز کنید.</a:t>
            </a:r>
            <a:b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</a:br>
            <a:r>
              <a:rPr lang="fa-IR" sz="1400" b="0" i="0" dirty="0">
                <a:solidFill>
                  <a:srgbClr val="FF0000"/>
                </a:solidFill>
                <a:effectLst/>
                <a:latin typeface="Wingdings-Regular"/>
              </a:rPr>
              <a:t>❖ </a:t>
            </a:r>
            <a:r>
              <a:rPr lang="fa-IR" sz="1400" b="1" i="0" dirty="0">
                <a:solidFill>
                  <a:srgbClr val="FF0000"/>
                </a:solidFill>
                <a:effectLst/>
                <a:latin typeface="BNazaninBold"/>
              </a:rPr>
              <a:t>مراقبت</a:t>
            </a:r>
            <a:br>
              <a:rPr lang="fa-IR" sz="1200" b="1" i="0" dirty="0">
                <a:solidFill>
                  <a:srgbClr val="FF0000"/>
                </a:solidFill>
                <a:effectLst/>
                <a:latin typeface="BNazaninBold"/>
              </a:rPr>
            </a:br>
            <a:r>
              <a:rPr lang="fa-IR" sz="1200" b="0" i="0" dirty="0">
                <a:solidFill>
                  <a:srgbClr val="000000"/>
                </a:solidFill>
                <a:effectLst/>
                <a:latin typeface="Wingdings-Regular"/>
              </a:rPr>
              <a:t>✓ 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تا بهبودی کامل استراحت نسبی داشته باشید.</a:t>
            </a:r>
            <a:b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</a:br>
            <a:r>
              <a:rPr lang="fa-IR" sz="1200" b="0" i="0" dirty="0">
                <a:solidFill>
                  <a:srgbClr val="000000"/>
                </a:solidFill>
                <a:effectLst/>
                <a:latin typeface="Wingdings-Regular"/>
              </a:rPr>
              <a:t>✓ 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درجه حرارت بدن را بطور مرتب و روزانه کنترل کنید. شما و افرادی که در تماس با شما هستند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بايد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از ماسک استفاده کنند.</a:t>
            </a:r>
            <a:b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</a:br>
            <a:r>
              <a:rPr lang="fa-IR" sz="1200" b="0" i="0" dirty="0">
                <a:solidFill>
                  <a:srgbClr val="000000"/>
                </a:solidFill>
                <a:effectLst/>
                <a:latin typeface="Wingdings-Regular"/>
              </a:rPr>
              <a:t>✓ 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در صورت بروز عفونتهای تنفسی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يا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گوش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بايد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حتماً به پزشک مراجعه و درمان را به طور کامل دنبال کنید.</a:t>
            </a:r>
            <a:b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</a:br>
            <a:r>
              <a:rPr lang="fa-IR" sz="1200" b="0" i="0" dirty="0">
                <a:solidFill>
                  <a:srgbClr val="000000"/>
                </a:solidFill>
                <a:effectLst/>
                <a:latin typeface="Wingdings-Regular"/>
              </a:rPr>
              <a:t>✓ 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بهداشت فردی مناسب، شستن دستها قبل و بعد از غذا و تماس با ترشحات بدن را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رعايت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کنید.</a:t>
            </a:r>
            <a:b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</a:br>
            <a:r>
              <a:rPr lang="fa-IR" sz="1400" b="0" i="0" dirty="0">
                <a:solidFill>
                  <a:srgbClr val="FF0000"/>
                </a:solidFill>
                <a:effectLst/>
                <a:latin typeface="Wingdings-Regular"/>
              </a:rPr>
              <a:t>❖ </a:t>
            </a:r>
            <a:r>
              <a:rPr lang="fa-IR" sz="1400" b="1" i="0" dirty="0">
                <a:solidFill>
                  <a:srgbClr val="FF0000"/>
                </a:solidFill>
                <a:effectLst/>
                <a:latin typeface="BNazaninBold"/>
              </a:rPr>
              <a:t>دارو</a:t>
            </a:r>
            <a:br>
              <a:rPr lang="fa-IR" sz="1200" b="1" i="0" dirty="0">
                <a:solidFill>
                  <a:srgbClr val="FF0000"/>
                </a:solidFill>
                <a:effectLst/>
                <a:latin typeface="BNazaninBold"/>
              </a:rPr>
            </a:br>
            <a:r>
              <a:rPr lang="fa-IR" sz="1200" b="0" i="0" dirty="0">
                <a:solidFill>
                  <a:srgbClr val="000000"/>
                </a:solidFill>
                <a:effectLst/>
                <a:latin typeface="Wingdings-Regular"/>
              </a:rPr>
              <a:t>✓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آگر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مننژيت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غیر چرکی ناشی از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ويروس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باشد هیچ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دارويی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نیاز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نیست.معمولاً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دستگاه دفاعی بدن خود بر بیماری غلبه میکند.</a:t>
            </a:r>
            <a:b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</a:br>
            <a:r>
              <a:rPr lang="fa-IR" sz="1200" b="0" i="0" dirty="0">
                <a:solidFill>
                  <a:srgbClr val="000000"/>
                </a:solidFill>
                <a:effectLst/>
                <a:latin typeface="Wingdings-Regular"/>
              </a:rPr>
              <a:t>✓ 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اگر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مننژيت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ناشی از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يک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قارچ باشد، داروهای ضد قارچ نظیر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آمفوتريسین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بی ممکن است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تجويز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شود.</a:t>
            </a:r>
            <a:b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</a:br>
            <a:r>
              <a:rPr lang="fa-IR" sz="1200" b="0" i="0" dirty="0">
                <a:solidFill>
                  <a:srgbClr val="000000"/>
                </a:solidFill>
                <a:effectLst/>
                <a:latin typeface="Wingdings-Regular"/>
              </a:rPr>
              <a:t>✓ 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از مصرف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آسپیرين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برای درد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بايد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خودداری شود،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زيرا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ممکن است باعث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خونريزیشود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.</a:t>
            </a:r>
            <a:b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</a:br>
            <a:r>
              <a:rPr lang="fa-IR" sz="1200" b="0" i="0" dirty="0">
                <a:solidFill>
                  <a:srgbClr val="000000"/>
                </a:solidFill>
                <a:effectLst/>
                <a:latin typeface="Wingdings-Regular"/>
              </a:rPr>
              <a:t>✓ 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در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مننژيت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باکتريايی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داروهای مورد استفاده آنتی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بیوتیکها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يی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مثل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پنی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سیلین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،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ريفامپین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و استفاده از داروهای ضد التهاب و در صورت نیاز استفاده از داروهای ضد تشنج میباشد.</a:t>
            </a:r>
            <a:b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</a:br>
            <a:r>
              <a:rPr lang="fa-IR" sz="1200" b="0" i="0" dirty="0">
                <a:solidFill>
                  <a:srgbClr val="000000"/>
                </a:solidFill>
                <a:effectLst/>
                <a:latin typeface="Wingdings-Regular"/>
              </a:rPr>
              <a:t>✓ 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در صورت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تجويز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آنتی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بیوتیکها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بايستی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به موقع و به طور کامل استفاده شود و در صورت بروز واکنشهای حساسیتی به پزشک اطلاع دهید.</a:t>
            </a:r>
            <a:b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</a:br>
            <a:r>
              <a:rPr lang="fa-IR" sz="1200" b="0" i="0" dirty="0">
                <a:solidFill>
                  <a:srgbClr val="000000"/>
                </a:solidFill>
                <a:effectLst/>
                <a:latin typeface="Wingdings-Regular"/>
              </a:rPr>
              <a:t>✓ 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در صورت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تجويز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ريفامپین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، توصیه شده دارو را با معده خالی (2-1ساعت قبل از غذا) و با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يک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لیوان آب استفاده کند و از مصرف الکل خودداری شود و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اين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دارو باعث نارنجی شدن رنگ </a:t>
            </a:r>
            <a:b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</a:b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ادرار و ترشحات و لنزهای چشمی میشود.</a:t>
            </a:r>
            <a:b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</a:br>
            <a:r>
              <a:rPr lang="fa-IR" sz="1200" b="0" i="0" dirty="0">
                <a:solidFill>
                  <a:srgbClr val="000000"/>
                </a:solidFill>
                <a:effectLst/>
                <a:latin typeface="Wingdings-Regular"/>
              </a:rPr>
              <a:t>✓ 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در صورت علائم شبه آنفلوانزا، زرد شدن پوست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يا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صلبیه،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خونريزی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غیر عادی به پزشک اطلاع دهید.</a:t>
            </a:r>
            <a:b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</a:br>
            <a:r>
              <a:rPr lang="fa-IR" sz="1200" b="0" i="0" dirty="0">
                <a:solidFill>
                  <a:srgbClr val="000000"/>
                </a:solidFill>
                <a:effectLst/>
                <a:latin typeface="Wingdings-Regular"/>
              </a:rPr>
              <a:t>✓ 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در صورت مصرف داروهای ضد بارداری به پزشک اطلاع دهید.</a:t>
            </a:r>
            <a:b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</a:br>
            <a:r>
              <a:rPr lang="fa-IR" sz="1200" b="0" i="0" dirty="0">
                <a:solidFill>
                  <a:srgbClr val="000000"/>
                </a:solidFill>
                <a:effectLst/>
                <a:latin typeface="Wingdings-Regular"/>
              </a:rPr>
              <a:t>✓ 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در صورت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تجويز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داروهای ضد تشنج، بهداشت دهان و لثه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رعايت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شودو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به طور دوره ای توسط دندانپزشک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معاينه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شويد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و به صورت دوره ای به پزشک مراجعه کنید و در صورت </a:t>
            </a:r>
            <a:b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</a:b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علائم تب، گلودرد،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خونريزی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زير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پوستی به پزشک مراجعه کنید. در هنگام مصرف دارو از انجام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کارهايی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که نیاز به هوشیاری کامل دارد اجتناب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کنید.از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قطع خودسرانه دارو اجتناب کنید.</a:t>
            </a:r>
            <a:b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</a:br>
            <a:r>
              <a:rPr lang="fa-IR" sz="1200" b="0" i="0" dirty="0">
                <a:solidFill>
                  <a:srgbClr val="000000"/>
                </a:solidFill>
                <a:effectLst/>
                <a:latin typeface="Wingdings-Regular"/>
              </a:rPr>
              <a:t>✓ 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طول درمان بیماری حدوداً 10-14روز به طول می انجامد.</a:t>
            </a:r>
            <a:b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</a:br>
            <a:r>
              <a:rPr lang="fa-IR" sz="1200" b="0" i="0" dirty="0">
                <a:solidFill>
                  <a:srgbClr val="000000"/>
                </a:solidFill>
                <a:effectLst/>
                <a:latin typeface="Wingdings-Regular"/>
              </a:rPr>
              <a:t>✓ 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نکته :همه افراد اهل خانه که در تماس با فرد مبتلا به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مننژيت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چرکی هستند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بايد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برای پیش گیری تحت درمان قرار گیرند. درمان آنها با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ريفامپین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است و به مدت 4روز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بايد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دارو مصرف کنند.</a:t>
            </a:r>
            <a:b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</a:b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اگر افراد قبل از دو هفته در تماس با بیمار بوده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اند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پیش گیری لازم نیست.</a:t>
            </a:r>
            <a:b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</a:br>
            <a:r>
              <a:rPr lang="fa-IR" sz="1200" b="0" i="0" dirty="0">
                <a:solidFill>
                  <a:srgbClr val="FF0000"/>
                </a:solidFill>
                <a:effectLst/>
                <a:latin typeface="Wingdings-Regular"/>
              </a:rPr>
              <a:t>❖ </a:t>
            </a:r>
            <a:r>
              <a:rPr lang="fa-IR" sz="1200" b="1" i="0" dirty="0">
                <a:solidFill>
                  <a:srgbClr val="FF0000"/>
                </a:solidFill>
                <a:effectLst/>
                <a:latin typeface="BNazaninBold"/>
              </a:rPr>
              <a:t>زمان مراجعه بعدی</a:t>
            </a:r>
            <a:br>
              <a:rPr lang="fa-IR" sz="1200" b="1" i="0" dirty="0">
                <a:solidFill>
                  <a:srgbClr val="FF0000"/>
                </a:solidFill>
                <a:effectLst/>
                <a:latin typeface="BNazaninBold"/>
              </a:rPr>
            </a:br>
            <a:r>
              <a:rPr lang="fa-IR" sz="1200" b="0" i="0" dirty="0">
                <a:solidFill>
                  <a:srgbClr val="000000"/>
                </a:solidFill>
                <a:effectLst/>
                <a:latin typeface="Wingdings-Regular"/>
              </a:rPr>
              <a:t>✓ 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در صورت علائمی مانند تب، سردرد به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ويژه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در ناحیه پشت سر، تهوع، استفراغ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جهنده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، تشنج، اختلال در سطح هوشیاری از منگی و خواب آلودگی تا </a:t>
            </a:r>
            <a:r>
              <a:rPr lang="fa-IR" sz="1200" b="0" i="0" dirty="0" err="1">
                <a:solidFill>
                  <a:srgbClr val="000000"/>
                </a:solidFill>
                <a:effectLst/>
                <a:latin typeface="BNazanin"/>
              </a:rPr>
              <a:t>کما،خم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شدن لگن و زانوی </a:t>
            </a:r>
            <a:b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</a:b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 بیمار هنگام خم شدن گردن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TimesNewRomanPSMT"/>
              </a:rPr>
              <a:t>، </a:t>
            </a:r>
            <a: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  <a:t>حساسیت به نور به پزشک مراجعه کنید.                                                                     </a:t>
            </a:r>
            <a:r>
              <a:rPr lang="fa-IR" sz="1200" b="1" i="0" dirty="0">
                <a:solidFill>
                  <a:srgbClr val="00B0F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مرکز آموزشی درمانی امیرکبیر</a:t>
            </a:r>
            <a:br>
              <a:rPr lang="fa-IR" sz="1200" b="0" i="0" dirty="0">
                <a:solidFill>
                  <a:srgbClr val="000000"/>
                </a:solidFill>
                <a:effectLst/>
                <a:latin typeface="BNazanin"/>
              </a:rPr>
            </a:br>
            <a:endParaRPr lang="en-US" sz="1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CD82299-9836-4A09-947E-AA0B169748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756"/>
            <a:ext cx="1030313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035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50418-B6F9-426F-90C0-A53203692D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1245" y="191912"/>
            <a:ext cx="10619821" cy="1140177"/>
          </a:xfrm>
        </p:spPr>
        <p:txBody>
          <a:bodyPr/>
          <a:lstStyle/>
          <a:p>
            <a:pPr algn="ctr"/>
            <a:r>
              <a:rPr lang="fa-IR" sz="2800" dirty="0">
                <a:solidFill>
                  <a:schemeClr val="tx1"/>
                </a:solidFill>
                <a:latin typeface="Arial Black" panose="020B0A04020102020204" pitchFamily="34" charset="0"/>
              </a:rPr>
              <a:t>دستورالعمل و راهنمای پرستاری جهت آموزش به بیمار، حین بستری</a:t>
            </a:r>
            <a:br>
              <a:rPr lang="fa-IR" sz="28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fa-IR" sz="2800" dirty="0" err="1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سلولیت</a:t>
            </a:r>
            <a:endParaRPr lang="en-US" sz="2800" dirty="0">
              <a:solidFill>
                <a:schemeClr val="accent5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D763B3-A44E-412A-9F8F-3142455861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9333" y="1490133"/>
            <a:ext cx="11751734" cy="5175955"/>
          </a:xfrm>
        </p:spPr>
        <p:txBody>
          <a:bodyPr>
            <a:normAutofit/>
          </a:bodyPr>
          <a:lstStyle/>
          <a:p>
            <a:r>
              <a:rPr lang="fa-IR" sz="14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همکار محترم پرستاری بیمارستان با توجه به دستورالعمل جامع </a:t>
            </a:r>
            <a:r>
              <a:rPr lang="fa-IR" sz="1400" b="1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خودمراقبتی</a:t>
            </a:r>
            <a:r>
              <a:rPr lang="fa-IR" sz="14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و آموزش بیمار، </a:t>
            </a:r>
            <a:r>
              <a:rPr lang="fa-IR" sz="1400" b="1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الزامی</a:t>
            </a:r>
            <a:r>
              <a:rPr lang="fa-IR" sz="14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است آموزش بیمار حین بستری و ترخیص </a:t>
            </a:r>
            <a:r>
              <a:rPr lang="fa-IR" sz="1400" b="1" i="0" dirty="0" err="1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سلولیت</a:t>
            </a:r>
            <a:r>
              <a:rPr lang="fa-IR" sz="14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</a:t>
            </a:r>
            <a:r>
              <a:rPr lang="fa-IR" sz="14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طبق</a:t>
            </a:r>
            <a:br>
              <a:rPr lang="fa-IR" sz="14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این دستورالعمل و حداقل محتوای زیر انجام گیرد</a:t>
            </a:r>
            <a:br>
              <a:rPr lang="fa-IR" sz="14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0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❖ </a:t>
            </a:r>
            <a:r>
              <a:rPr lang="fa-IR" sz="14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رژیم غذایی</a:t>
            </a:r>
            <a:br>
              <a:rPr lang="fa-IR" sz="14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در صورتی که حالت تهوع و استفراغ دارید از خوردن و آشامیدن خودداری نمایید پس از بهتر شدن حال عمومی با اجازه پزشک شروع به مصرف مایعات</a:t>
            </a:r>
            <a:br>
              <a:rPr lang="fa-IR" sz="14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بهصورت کم کنید. اگر پس از مصرف مایعات مشکلی نداشتید رژیم غذایی معمولی میتوانید مصرف کنید.</a:t>
            </a:r>
            <a:br>
              <a:rPr lang="fa-IR" sz="14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مایعات فراوان بنوشید.</a:t>
            </a:r>
            <a:br>
              <a:rPr lang="fa-IR" sz="14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❖ فعالیت</a:t>
            </a:r>
            <a:br>
              <a:rPr lang="fa-IR" sz="14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بهتر است در مراحل ابتدایی و حاد بیماری در بستر استراحت نمایید.</a:t>
            </a:r>
            <a:br>
              <a:rPr lang="fa-IR" sz="14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در صورت داشتن استراحت  </a:t>
            </a:r>
            <a:r>
              <a:rPr lang="fa-IR" sz="1400" b="1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مطلق</a:t>
            </a:r>
            <a:r>
              <a:rPr lang="fa-IR" sz="14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و ممنوعیت خارج شدن از تخت، بدون اجازه از تخت خود خارج نشوید و اصرار به خروج از تخت ننمایید.</a:t>
            </a:r>
            <a:br>
              <a:rPr lang="fa-IR" sz="14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در صورت استراحت نسبی برای خروج از بستر و اجازه پزشک، ابتدا مدتی در لبه تخت نشسته و پاها را آویزان نمائید، در صورت نداشتن سرگیجه، تاری</a:t>
            </a:r>
            <a:br>
              <a:rPr lang="fa-IR" sz="14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دید و تنگی نفس و ... با کمک تیم مراقبتی راه بروید.</a:t>
            </a:r>
            <a:br>
              <a:rPr lang="fa-IR" sz="14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در صورتی که باید با </a:t>
            </a:r>
            <a:r>
              <a:rPr lang="fa-IR" sz="1400" b="1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ویلچر</a:t>
            </a:r>
            <a:r>
              <a:rPr lang="fa-IR" sz="14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به دستشویی بروید در زمان نیاز منتظر بمانید تا </a:t>
            </a:r>
            <a:r>
              <a:rPr lang="fa-IR" sz="1400" b="1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ویلچر</a:t>
            </a:r>
            <a:r>
              <a:rPr lang="fa-IR" sz="14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را نزد شما بیاورند و به آرامی زمانی که پشت </a:t>
            </a:r>
            <a:r>
              <a:rPr lang="fa-IR" sz="1400" b="1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ویلچر</a:t>
            </a:r>
            <a:r>
              <a:rPr lang="fa-IR" sz="14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توسط همراهان یا</a:t>
            </a:r>
            <a:br>
              <a:rPr lang="fa-IR" sz="14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خدمات بخش گرفته شده است بروی آن بنشینید.</a:t>
            </a:r>
            <a:br>
              <a:rPr lang="fa-IR" sz="14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❖ مراقبت</a:t>
            </a:r>
            <a:br>
              <a:rPr lang="fa-IR" sz="14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در صورتی که به چیزی نیاز داشتید دکمه احضار پرستار را فشار دهید.</a:t>
            </a:r>
            <a:br>
              <a:rPr lang="fa-IR" sz="14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داروها طبق تجویز پزشک و در فواصل مشخص توسط پرستار برای شما اجرا خواهد شد.</a:t>
            </a:r>
            <a:br>
              <a:rPr lang="fa-IR" sz="14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از دستکاری سرم ها و رابطهای متصل به خود خودداری کنید.</a:t>
            </a:r>
            <a:br>
              <a:rPr lang="fa-IR" sz="14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اجازه دهید پزشکان درمان شما را انجام دهند.</a:t>
            </a:r>
            <a:br>
              <a:rPr lang="fa-IR" sz="14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از خود درمانی و مصرف دارو بدون تجویز پزشک خودداری نمایید.</a:t>
            </a:r>
            <a:br>
              <a:rPr lang="fa-IR" sz="14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ممکن است جهت بی حرکت کردن اندام مبتلا </a:t>
            </a:r>
            <a:r>
              <a:rPr lang="fa-IR" sz="1400" b="1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آتل</a:t>
            </a:r>
            <a:r>
              <a:rPr lang="fa-IR" sz="14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استفاده شود.</a:t>
            </a:r>
            <a:br>
              <a:rPr lang="fa-IR" sz="14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4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در صورتی که نیاز به مسکن داشتید به پرستار خود اطلاع دهید تا طبق دستور پزشک به شما دارو بدهد.</a:t>
            </a:r>
            <a:r>
              <a:rPr lang="fa-IR" sz="1400" b="1" dirty="0">
                <a:latin typeface="Dubai" panose="020B0503030403030204" pitchFamily="34" charset="-78"/>
                <a:cs typeface="Dubai" panose="020B0503030403030204" pitchFamily="34" charset="-78"/>
              </a:rPr>
              <a:t> </a:t>
            </a:r>
            <a:br>
              <a:rPr lang="fa-IR" sz="1400" b="1" dirty="0"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b="1" dirty="0">
                <a:solidFill>
                  <a:srgbClr val="00B0F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                                                                                                                                                    مرکز آموزشی درمانی امیرکبیر</a:t>
            </a:r>
            <a:endParaRPr lang="en-US" b="1" dirty="0">
              <a:solidFill>
                <a:srgbClr val="00B0F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D9C75DA-20AC-46CF-BE6A-577EC5D1A1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933" y="191912"/>
            <a:ext cx="1030313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834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F8850-087A-480B-8468-E9E9E0E171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0133" y="141111"/>
            <a:ext cx="10543822" cy="1343377"/>
          </a:xfrm>
        </p:spPr>
        <p:txBody>
          <a:bodyPr/>
          <a:lstStyle/>
          <a:p>
            <a:pPr algn="ctr"/>
            <a:r>
              <a:rPr lang="fa-IR" sz="2800" dirty="0">
                <a:solidFill>
                  <a:schemeClr val="tx1"/>
                </a:solidFill>
              </a:rPr>
              <a:t>دستورالعمل و راهنمای پرستاری جهت آموزش به بیمار، حین ترخیص</a:t>
            </a:r>
            <a:br>
              <a:rPr lang="fa-IR" sz="2800" dirty="0">
                <a:solidFill>
                  <a:schemeClr val="tx1"/>
                </a:solidFill>
              </a:rPr>
            </a:br>
            <a:r>
              <a:rPr lang="fa-IR" sz="2800" dirty="0" err="1">
                <a:solidFill>
                  <a:schemeClr val="accent5">
                    <a:lumMod val="75000"/>
                  </a:schemeClr>
                </a:solidFill>
              </a:rPr>
              <a:t>سلولیت</a:t>
            </a:r>
            <a:endParaRPr lang="en-US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B7D697-BE23-4295-BD5F-BB03904821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57" y="1698978"/>
            <a:ext cx="11221154" cy="5017911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fa-IR" sz="18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❖ </a:t>
            </a:r>
            <a:r>
              <a:rPr lang="fa-IR" sz="1800" b="1" i="0" dirty="0">
                <a:solidFill>
                  <a:srgbClr val="FF0000"/>
                </a:solidFill>
                <a:effectLst/>
                <a:latin typeface="BNazaninBold"/>
              </a:rPr>
              <a:t>رژیم غذایی</a:t>
            </a:r>
            <a:br>
              <a:rPr lang="fa-IR" sz="1800" b="1" i="0" dirty="0">
                <a:solidFill>
                  <a:srgbClr val="FF0000"/>
                </a:solidFill>
                <a:effectLst/>
                <a:latin typeface="BNazaninBold"/>
              </a:rPr>
            </a:br>
            <a:r>
              <a:rPr lang="fa-IR" sz="18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مایعات فراوان بنوشید. نوشیدن آب سبزی ها و میوه ها به همراه غذا یا در میان وعده ها میتواند به بهبود سریع تر زخم ها کمک کند.</a:t>
            </a:r>
            <a:br>
              <a:rPr lang="fa-IR" sz="18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8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یک رژیم غذایی </a:t>
            </a:r>
            <a:r>
              <a:rPr lang="fa-IR" sz="1800" b="1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پرپروتئین</a:t>
            </a:r>
            <a:r>
              <a:rPr lang="fa-IR" sz="18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مانند گوشت، مرغ و تخم مرغ و ... به ترمیم سریع تر بافت ها و اندام های آسیب دیده کمک میکند.</a:t>
            </a:r>
            <a:br>
              <a:rPr lang="fa-IR" sz="18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8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ویتامین سی و آ در روند بهبود سریع تر زخم ها نقش موثری دارد بنابراین سعی کنید در برنامه غذایی روزانه تان منابع این ویتامین را </a:t>
            </a:r>
            <a:r>
              <a:rPr lang="fa-IR" sz="1800" b="1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بگنجانید</a:t>
            </a:r>
            <a:r>
              <a:rPr lang="fa-IR" sz="18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. مواد غذایی حاوی ویتامین سی شامل انواع کلم ها به خصوص </a:t>
            </a:r>
            <a:r>
              <a:rPr lang="fa-IR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</a:t>
            </a:r>
            <a:r>
              <a:rPr lang="fa-IR" sz="1800" b="1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روکلی</a:t>
            </a:r>
            <a:r>
              <a:rPr lang="fa-IR" sz="18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، فلفل دلمه ای، گوجه فرنگی، انواع مرکبات از لیمو گرفته تا پرتقال و توت فرنگی هستند و </a:t>
            </a:r>
            <a:r>
              <a:rPr lang="fa-IR" sz="1800" b="1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موادغذایی</a:t>
            </a:r>
            <a:r>
              <a:rPr lang="fa-IR" sz="18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ای مانند سبزی های برگ سبز تیره و حتی زرد رنگ مانند فلفل دلمه ای رنگی و هویج از منابع عالی این ویتامین هستند.</a:t>
            </a:r>
            <a:br>
              <a:rPr lang="fa-IR" sz="18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br>
              <a:rPr lang="fa-IR" sz="18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8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خوردن غذاهای چرب مانند انواع </a:t>
            </a:r>
            <a:r>
              <a:rPr lang="fa-IR" sz="1800" b="1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فست</a:t>
            </a:r>
            <a:r>
              <a:rPr lang="fa-IR" sz="18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</a:t>
            </a:r>
            <a:r>
              <a:rPr lang="fa-IR" sz="1800" b="1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فود</a:t>
            </a:r>
            <a:r>
              <a:rPr lang="fa-IR" sz="18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و غذاهای سرخ شده فقط باعث دریافت کالری بیشتر میشود بنابراین آنها را نیز از برنامه غذایی روزانه تان حذف</a:t>
            </a:r>
            <a:r>
              <a:rPr lang="fa-IR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کنید.</a:t>
            </a:r>
            <a:br>
              <a:rPr lang="fa-IR" sz="18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8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روزانه ۳وعده و ۳تا ۴میان وعده بین صبحانه و ناهار، میان وعده ای بین ناهار و شام و میان وعده دیگری بعد از شام غذایی میل کنید و تمام گروه های غذایی را در این وعده ها </a:t>
            </a:r>
            <a:r>
              <a:rPr lang="fa-IR" sz="1800" b="1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بگنجانید</a:t>
            </a:r>
            <a:r>
              <a:rPr lang="fa-IR" sz="18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تا مواد مغذی مختلف به بدنتان برسند.</a:t>
            </a:r>
            <a:br>
              <a:rPr lang="fa-IR" sz="18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br>
              <a:rPr lang="fa-IR" sz="18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8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❖ فعالیت</a:t>
            </a:r>
            <a:br>
              <a:rPr lang="fa-IR" sz="1800" b="1" i="0" dirty="0">
                <a:solidFill>
                  <a:srgbClr val="FF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8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تا زمانی که تب </a:t>
            </a:r>
            <a:r>
              <a:rPr lang="fa-IR" sz="1800" b="1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فروکش</a:t>
            </a:r>
            <a:r>
              <a:rPr lang="fa-IR" sz="18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کند و سایر علایم شروع به بهبود کنند، در رختخواب استراحت کنید.</a:t>
            </a:r>
            <a:br>
              <a:rPr lang="fa-IR" sz="18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8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به محض بهبود علایم ، فعالیت های عادی خود را از </a:t>
            </a:r>
            <a:r>
              <a:rPr lang="fa-IR" sz="1800" b="1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سربگیرید</a:t>
            </a:r>
            <a:r>
              <a:rPr lang="fa-IR" sz="18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.</a:t>
            </a:r>
            <a:br>
              <a:rPr lang="fa-IR" sz="18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8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✓ در صورتی که از </a:t>
            </a:r>
            <a:r>
              <a:rPr lang="fa-IR" sz="1800" b="1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آتل</a:t>
            </a:r>
            <a:r>
              <a:rPr lang="fa-IR" sz="18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جهت بی حرکت کردن عضو استفاده میکنید مرتبا عضلات داخل </a:t>
            </a:r>
            <a:r>
              <a:rPr lang="fa-IR" sz="1800" b="1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آتل</a:t>
            </a:r>
            <a:r>
              <a:rPr lang="fa-IR" sz="18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را منقبض و </a:t>
            </a:r>
            <a:r>
              <a:rPr lang="fa-IR" sz="1800" b="1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منبسط</a:t>
            </a:r>
            <a:r>
              <a:rPr lang="fa-IR" sz="18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کنید و اندام های خارج از </a:t>
            </a:r>
            <a:r>
              <a:rPr lang="fa-IR" sz="1800" b="1" i="0" dirty="0" err="1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آتل</a:t>
            </a:r>
            <a:r>
              <a:rPr lang="fa-IR" sz="18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 را حرکت دهید.</a:t>
            </a:r>
            <a:br>
              <a:rPr lang="fa-IR" sz="1800" b="1" i="0" dirty="0">
                <a:solidFill>
                  <a:srgbClr val="000000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</a:br>
            <a:br>
              <a:rPr lang="fa-IR" sz="2100" b="1" dirty="0"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2100" b="1" dirty="0">
                <a:latin typeface="Dubai" panose="020B0503030403030204" pitchFamily="34" charset="-78"/>
                <a:cs typeface="Dubai" panose="020B0503030403030204" pitchFamily="34" charset="-78"/>
              </a:rPr>
              <a:t>                                                                                                              </a:t>
            </a:r>
            <a:r>
              <a:rPr lang="fa-IR" sz="2100" b="1" dirty="0">
                <a:solidFill>
                  <a:srgbClr val="00B0F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</a:t>
            </a:r>
            <a:r>
              <a:rPr lang="fa-IR" sz="1900" b="1" dirty="0">
                <a:solidFill>
                  <a:srgbClr val="00B0F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مرکز آموزشی درمانی امیرکبیر</a:t>
            </a:r>
            <a:r>
              <a:rPr lang="fa-IR" sz="1900" b="1" dirty="0"/>
              <a:t> </a:t>
            </a:r>
            <a:endParaRPr lang="en-US" sz="1900" b="1" dirty="0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E69568D-B03B-4C73-8896-2D3E7EDAB1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045" y="141111"/>
            <a:ext cx="1030313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493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16ABC-64FC-40E0-891A-3CE0673B71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8844" y="143313"/>
            <a:ext cx="10460607" cy="771088"/>
          </a:xfrm>
        </p:spPr>
        <p:txBody>
          <a:bodyPr/>
          <a:lstStyle/>
          <a:p>
            <a:pPr algn="ctr"/>
            <a:r>
              <a:rPr kumimoji="0" lang="fa-I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j-ea"/>
                <a:cs typeface="Tahoma" panose="020B0604030504040204" pitchFamily="34" charset="0"/>
              </a:rPr>
              <a:t>دستورالعمل و راهنمای پرستاری جهت آموزش به بیمار، حین </a:t>
            </a:r>
            <a:r>
              <a:rPr lang="fa-IR" sz="2800" dirty="0">
                <a:solidFill>
                  <a:prstClr val="black"/>
                </a:solidFill>
                <a:latin typeface="Trebuchet MS" panose="020B0603020202020204"/>
                <a:cs typeface="Tahoma" panose="020B0604030504040204" pitchFamily="34" charset="0"/>
              </a:rPr>
              <a:t>ترخیص</a:t>
            </a:r>
            <a:br>
              <a:rPr kumimoji="0" lang="fa-I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j-ea"/>
                <a:cs typeface="Tahoma" panose="020B0604030504040204" pitchFamily="34" charset="0"/>
              </a:rPr>
            </a:br>
            <a:r>
              <a:rPr kumimoji="0" lang="fa-IR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+mj-ea"/>
                <a:cs typeface="Tahoma" panose="020B0604030504040204" pitchFamily="34" charset="0"/>
              </a:rPr>
              <a:t>سلولیت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549631-C63A-44D0-AB3C-4417E77403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2549" y="778933"/>
            <a:ext cx="11686901" cy="6079067"/>
          </a:xfrm>
        </p:spPr>
        <p:txBody>
          <a:bodyPr>
            <a:noAutofit/>
          </a:bodyPr>
          <a:lstStyle/>
          <a:p>
            <a:r>
              <a:rPr lang="fa-IR" sz="1600" b="1" dirty="0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❖</a:t>
            </a:r>
            <a:r>
              <a:rPr kumimoji="0" lang="fa-IR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ubai" panose="020B0503030403030204" pitchFamily="34" charset="-78"/>
                <a:ea typeface="+mn-ea"/>
                <a:cs typeface="Dubai" panose="020B0503030403030204" pitchFamily="34" charset="-78"/>
              </a:rPr>
              <a:t> مراقبت</a:t>
            </a:r>
            <a:r>
              <a:rPr lang="fa-IR" sz="1600" b="1" dirty="0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</a:t>
            </a:r>
          </a:p>
          <a:p>
            <a:pPr algn="just" rtl="1"/>
            <a:r>
              <a:rPr lang="fa-IR" sz="1200" b="1" dirty="0">
                <a:solidFill>
                  <a:schemeClr val="tx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✓ دست یا پای مبتلا را بالاتر از سطح قلب نگه دارید تا تورم آن کاهش یابد.</a:t>
            </a:r>
          </a:p>
          <a:p>
            <a:pPr marL="0" marR="0" lvl="0" indent="0" algn="just" defTabSz="457200" rtl="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None/>
              <a:tabLst/>
              <a:defRPr/>
            </a:pPr>
            <a:r>
              <a:rPr lang="fa-IR" sz="1200" b="1" dirty="0">
                <a:solidFill>
                  <a:schemeClr val="tx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✓ ممکن است اندام مبتلا تا مدتی بیحرکت شود. بیحرکت کردن معمولا با استفاده از یک </a:t>
            </a:r>
            <a:r>
              <a:rPr lang="fa-IR" sz="1200" b="1" dirty="0" err="1">
                <a:solidFill>
                  <a:schemeClr val="tx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آتل</a:t>
            </a:r>
            <a:r>
              <a:rPr lang="fa-IR" sz="1200" b="1" dirty="0">
                <a:solidFill>
                  <a:schemeClr val="tx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یا </a:t>
            </a:r>
            <a:r>
              <a:rPr lang="fa-IR" sz="1200" b="1" dirty="0" err="1">
                <a:solidFill>
                  <a:schemeClr val="tx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اسپلیت</a:t>
            </a:r>
            <a:r>
              <a:rPr lang="fa-IR" sz="1200" b="1" dirty="0">
                <a:solidFill>
                  <a:schemeClr val="tx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انجام میشود. بعد از برطرف شدن علائم عفونت، برای </a:t>
            </a:r>
            <a:r>
              <a:rPr kumimoji="0" lang="fa-I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ubai" panose="020B0503030403030204" pitchFamily="34" charset="-78"/>
                <a:cs typeface="Dubai" panose="020B0503030403030204" pitchFamily="34" charset="-78"/>
              </a:rPr>
              <a:t>برگشت حرکات اندام ها به شکل طبیعی توصیه به انجام فیزیوتراپی میشود.</a:t>
            </a:r>
            <a:endParaRPr lang="fa-IR" sz="1200" b="1" dirty="0">
              <a:solidFill>
                <a:schemeClr val="tx1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  <a:p>
            <a:pPr algn="just" rtl="1"/>
            <a:r>
              <a:rPr lang="fa-IR" sz="1200" b="1" dirty="0">
                <a:solidFill>
                  <a:schemeClr val="tx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✓ برای تسریع التیام و تخفیف درد و التهاب ، از آب گرم استفاده نمایید.</a:t>
            </a:r>
          </a:p>
          <a:p>
            <a:pPr algn="just" rtl="1"/>
            <a:r>
              <a:rPr lang="fa-IR" sz="1200" b="1" dirty="0">
                <a:solidFill>
                  <a:schemeClr val="tx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✓ جهت جلوگیری از پیشرفت   </a:t>
            </a:r>
            <a:r>
              <a:rPr lang="fa-IR" sz="1200" b="1" dirty="0" err="1">
                <a:solidFill>
                  <a:schemeClr val="tx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سلولیت</a:t>
            </a:r>
            <a:r>
              <a:rPr lang="fa-IR" sz="1200" b="1" dirty="0">
                <a:solidFill>
                  <a:schemeClr val="tx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 و یا سایر عفونتهای پوستی، اقدامات زیر را انجام دهید:</a:t>
            </a:r>
          </a:p>
          <a:p>
            <a:pPr algn="just" rtl="1"/>
            <a:r>
              <a:rPr lang="fa-IR" sz="1200" b="1" dirty="0">
                <a:solidFill>
                  <a:schemeClr val="tx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• روزانه  </a:t>
            </a:r>
            <a:r>
              <a:rPr lang="fa-IR" sz="1200" b="1" dirty="0" err="1">
                <a:solidFill>
                  <a:schemeClr val="tx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زخمتان</a:t>
            </a:r>
            <a:r>
              <a:rPr lang="fa-IR" sz="1200" b="1" dirty="0">
                <a:solidFill>
                  <a:schemeClr val="tx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را با آب و صابون بشویید. این کار را بهعنوان قسمتی از برنامه زندگی روزمره تان قرار دهید.</a:t>
            </a:r>
          </a:p>
          <a:p>
            <a:pPr algn="just" rtl="1"/>
            <a:r>
              <a:rPr lang="fa-IR" sz="1200" b="1" dirty="0">
                <a:solidFill>
                  <a:schemeClr val="tx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• از یک کرم یا پماد آنتی بیوتیک طبق دستور پزشک برای زخم تان استفاده کنید.</a:t>
            </a:r>
          </a:p>
          <a:p>
            <a:pPr algn="just" rtl="1"/>
            <a:r>
              <a:rPr lang="fa-IR" sz="1200" b="1" dirty="0">
                <a:solidFill>
                  <a:schemeClr val="tx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• زخم تان را با باند تمیز بپوشانید. انجام این عمل به تمیز نگاهداشتن زخم و از بین رفتن باکتریها کمک زیادی میکند.</a:t>
            </a:r>
          </a:p>
          <a:p>
            <a:pPr marL="0" marR="0" lvl="0" indent="0" algn="just" defTabSz="457200" rtl="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None/>
              <a:tabLst/>
              <a:defRPr/>
            </a:pPr>
            <a:r>
              <a:rPr lang="fa-IR" sz="1200" b="1" dirty="0">
                <a:solidFill>
                  <a:schemeClr val="tx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• چنانچه تاول </a:t>
            </a:r>
            <a:r>
              <a:rPr lang="fa-IR" sz="1200" b="1" dirty="0" err="1">
                <a:solidFill>
                  <a:schemeClr val="tx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هایی</a:t>
            </a:r>
            <a:r>
              <a:rPr lang="fa-IR" sz="1200" b="1" dirty="0">
                <a:solidFill>
                  <a:schemeClr val="tx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بر روی پوست شما وجود دارد که از آنها ترشح خارج میشود، این تاولها را تا زمان خشک شدن تمیز و پوشیده نگاه دارید. هیچوقت </a:t>
            </a:r>
            <a:r>
              <a:rPr kumimoji="0" lang="fa-I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ubai" panose="020B0503030403030204" pitchFamily="34" charset="-78"/>
                <a:cs typeface="Dubai" panose="020B0503030403030204" pitchFamily="34" charset="-78"/>
              </a:rPr>
              <a:t>تاولها را </a:t>
            </a:r>
            <a:r>
              <a:rPr kumimoji="0" lang="fa-IR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ubai" panose="020B0503030403030204" pitchFamily="34" charset="-78"/>
                <a:cs typeface="Dubai" panose="020B0503030403030204" pitchFamily="34" charset="-78"/>
              </a:rPr>
              <a:t>نترکانید</a:t>
            </a:r>
            <a:r>
              <a:rPr kumimoji="0" lang="fa-I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ubai" panose="020B0503030403030204" pitchFamily="34" charset="-78"/>
                <a:cs typeface="Dubai" panose="020B0503030403030204" pitchFamily="34" charset="-78"/>
              </a:rPr>
              <a:t>.</a:t>
            </a:r>
            <a:endParaRPr lang="fa-IR" sz="1200" b="1" dirty="0">
              <a:solidFill>
                <a:schemeClr val="tx1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  <a:p>
            <a:pPr algn="just" rtl="1"/>
            <a:r>
              <a:rPr lang="fa-IR" sz="1200" b="1" dirty="0">
                <a:solidFill>
                  <a:schemeClr val="tx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• مرتبا باند  </a:t>
            </a:r>
            <a:r>
              <a:rPr lang="fa-IR" sz="1200" b="1" dirty="0" err="1">
                <a:solidFill>
                  <a:schemeClr val="tx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زخمتان</a:t>
            </a:r>
            <a:r>
              <a:rPr lang="fa-IR" sz="1200" b="1" dirty="0">
                <a:solidFill>
                  <a:schemeClr val="tx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را عوض کنید. حداقل روزی یک مرتبه این کار را انجام و هر بار که این باند مرطوب یا کثیف شدند، دوباره آنها را تعویض کنید.</a:t>
            </a:r>
          </a:p>
          <a:p>
            <a:pPr algn="just" rtl="1"/>
            <a:r>
              <a:rPr lang="fa-IR" sz="1200" b="1" dirty="0">
                <a:solidFill>
                  <a:schemeClr val="tx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• مراقب نشانه های عفونت باشید. تورم، قرمزی، درد و ترشحات چرکی همگی نشاندهنده یک عفونت احتمالی است و نیاز به بررسی و ارزیابی پزشکی دارد.</a:t>
            </a:r>
          </a:p>
          <a:p>
            <a:pPr algn="just" rtl="1"/>
            <a:r>
              <a:rPr lang="fa-IR" sz="1200" b="1" dirty="0">
                <a:solidFill>
                  <a:schemeClr val="tx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✓ دارو طبق دستور پزشک و در فواصل مشخص مصرف شود.</a:t>
            </a:r>
          </a:p>
          <a:p>
            <a:pPr algn="just" rtl="1"/>
            <a:r>
              <a:rPr lang="fa-IR" sz="1200" b="1" dirty="0">
                <a:solidFill>
                  <a:schemeClr val="tx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✓ از قطع یا افزایش آن بدون اجازه پزشک خودداری کنید.</a:t>
            </a:r>
          </a:p>
          <a:p>
            <a:pPr algn="just" rtl="1"/>
            <a:r>
              <a:rPr lang="fa-IR" sz="1400" b="1" dirty="0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❖ زمان مراجعه بعدی</a:t>
            </a:r>
          </a:p>
          <a:p>
            <a:pPr algn="just" rtl="1"/>
            <a:r>
              <a:rPr lang="fa-IR" sz="1200" b="1" dirty="0">
                <a:solidFill>
                  <a:schemeClr val="tx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✓ اگر شما یا یکی از اعضای خانواده تان علایم </a:t>
            </a:r>
            <a:r>
              <a:rPr lang="fa-IR" sz="1200" b="1" dirty="0" err="1">
                <a:solidFill>
                  <a:schemeClr val="tx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سلولیت</a:t>
            </a:r>
            <a:r>
              <a:rPr lang="fa-IR" sz="1200" b="1" dirty="0">
                <a:solidFill>
                  <a:schemeClr val="tx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را دارید.</a:t>
            </a:r>
          </a:p>
          <a:p>
            <a:pPr algn="just" rtl="1"/>
            <a:r>
              <a:rPr lang="fa-IR" sz="1200" b="1" dirty="0">
                <a:solidFill>
                  <a:schemeClr val="tx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✓ اگر یکی از موارد زیر به هنگام درمان رخ دهد: تب ، سردرد یا استفراغ ، خواب آلودگی یا بی حالی ، بروز تاول روی ناحیه </a:t>
            </a:r>
            <a:r>
              <a:rPr lang="fa-IR" sz="1200" b="1" dirty="0" err="1">
                <a:solidFill>
                  <a:schemeClr val="tx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سلولیت</a:t>
            </a:r>
            <a:r>
              <a:rPr lang="fa-IR" sz="1200" b="1" dirty="0">
                <a:solidFill>
                  <a:schemeClr val="tx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، بروز نوارهای قرمزی که علی رغم درمان بدتر شود.</a:t>
            </a:r>
          </a:p>
          <a:p>
            <a:pPr algn="just" rtl="1"/>
            <a:r>
              <a:rPr lang="fa-IR" sz="1200" b="1" dirty="0">
                <a:solidFill>
                  <a:schemeClr val="tx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✓ اگر دچار علایم جدید و غیرقابل کنترل شده </a:t>
            </a:r>
            <a:r>
              <a:rPr lang="fa-IR" sz="1200" b="1" dirty="0" err="1">
                <a:solidFill>
                  <a:schemeClr val="tx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اید</a:t>
            </a:r>
            <a:r>
              <a:rPr lang="fa-IR" sz="1200" b="1" dirty="0">
                <a:solidFill>
                  <a:schemeClr val="tx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.</a:t>
            </a:r>
          </a:p>
          <a:p>
            <a:pPr algn="just" rtl="1"/>
            <a:r>
              <a:rPr lang="fa-IR" sz="1200" b="1" dirty="0">
                <a:solidFill>
                  <a:schemeClr val="tx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✓ داروهای مورد استفاده در درمان ممکن است عوارض جانبی به همراه داشته باشند. در صورت مشاهده عوارض به پزشک مراجعه نمایید  </a:t>
            </a:r>
          </a:p>
          <a:p>
            <a:pPr algn="just" rtl="1"/>
            <a:r>
              <a:rPr lang="fa-IR" sz="1200" dirty="0">
                <a:solidFill>
                  <a:schemeClr val="tx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fa-IR" sz="1200" b="1" dirty="0">
                <a:solidFill>
                  <a:srgbClr val="00B0F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مرکز آموزشی درمانی امیرکبیر</a:t>
            </a:r>
            <a:endParaRPr lang="en-US" sz="1200" dirty="0">
              <a:solidFill>
                <a:schemeClr val="tx1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CDB0B01-56FE-4D90-A616-A5302A76FB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549" y="143312"/>
            <a:ext cx="1030313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7855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</TotalTime>
  <Words>6051</Words>
  <Application>Microsoft Office PowerPoint</Application>
  <PresentationFormat>Widescreen</PresentationFormat>
  <Paragraphs>71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7" baseType="lpstr">
      <vt:lpstr>Arial</vt:lpstr>
      <vt:lpstr>Arial Black</vt:lpstr>
      <vt:lpstr>BNazanin</vt:lpstr>
      <vt:lpstr>BNazaninBold</vt:lpstr>
      <vt:lpstr>BTitrBold</vt:lpstr>
      <vt:lpstr>Dubai</vt:lpstr>
      <vt:lpstr>TimesNewRomanPSMT</vt:lpstr>
      <vt:lpstr>Trebuchet MS</vt:lpstr>
      <vt:lpstr>Wingdings</vt:lpstr>
      <vt:lpstr>Wingdings 3</vt:lpstr>
      <vt:lpstr>Wingdings-Regular</vt:lpstr>
      <vt:lpstr>Facet</vt:lpstr>
      <vt:lpstr>دستورالعمل و راهنمای خودمراقبتی پرستاری جهت آموزش به بیماردر بخش عفونی</vt:lpstr>
      <vt:lpstr>دستورالعمل و راهنمای پرستاری جهت آموزش به بیمار، حین بستری هپاتیت A</vt:lpstr>
      <vt:lpstr>دستورالعمل و راهنمای پرستاری جهت آموزش به بیمار، حین ترخیص هپاتیت A</vt:lpstr>
      <vt:lpstr>دستورالعمل و راهنمای پرستاری جهت آموزش به بیمار، حین ترخیص هپاتیت A</vt:lpstr>
      <vt:lpstr>دستورالعمل و راهنمای پرستاری جهت آموزش به بیمار، حین بستری مننژیت</vt:lpstr>
      <vt:lpstr>دستورالعمل و راهنمای پرستاری جهت آموزش به بیمار، حین ترخیص مننژیت</vt:lpstr>
      <vt:lpstr>دستورالعمل و راهنمای پرستاری جهت آموزش به بیمار، حین بستری سلولیت</vt:lpstr>
      <vt:lpstr>دستورالعمل و راهنمای پرستاری جهت آموزش به بیمار، حین ترخیص سلولیت</vt:lpstr>
      <vt:lpstr>دستورالعمل و راهنمای پرستاری جهت آموزش به بیمار، حین ترخیص سلولیت</vt:lpstr>
      <vt:lpstr>دستورالعمل و راهنمای پرستاری جهت آموزش به بیمار، حین بستری                                               آبله مرغان          </vt:lpstr>
      <vt:lpstr>دستورالعمل و راهنمای پرستاری جهت آموزش به بیمار، حین ترخیص آبله مرغان</vt:lpstr>
      <vt:lpstr>دستورالعمل و راهنمای پرستاری جهت آموزش به بیمار، حین بستری آنفولانزا</vt:lpstr>
      <vt:lpstr>دستورالعمل و راهنمای پرستاری جهت آموزش به بیمار، حین ترخیص آنفولانزا</vt:lpstr>
      <vt:lpstr>دستورالعمل و راهنمای پرستاری جهت آموزش به بیمار، حین بستری اسهال خونی در کودکان</vt:lpstr>
      <vt:lpstr>دستورالعمل و راهنمای پرستاری جهت آموزش به بیمار، حین ترخیص اسهال خونی در کودکان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دستورالعمل و راهنمای خودمراقبتی پرستاری جهت آموزش به بیماردر بخش عفونی</dc:title>
  <dc:creator>adm</dc:creator>
  <cp:lastModifiedBy>admin</cp:lastModifiedBy>
  <cp:revision>7</cp:revision>
  <dcterms:created xsi:type="dcterms:W3CDTF">2024-02-27T07:26:30Z</dcterms:created>
  <dcterms:modified xsi:type="dcterms:W3CDTF">2024-06-22T07:36:47Z</dcterms:modified>
</cp:coreProperties>
</file>