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4" r:id="rId1"/>
  </p:sldMasterIdLst>
  <p:notesMasterIdLst>
    <p:notesMasterId r:id="rId54"/>
  </p:notesMasterIdLst>
  <p:sldIdLst>
    <p:sldId id="256" r:id="rId2"/>
    <p:sldId id="264" r:id="rId3"/>
    <p:sldId id="268" r:id="rId4"/>
    <p:sldId id="269" r:id="rId5"/>
    <p:sldId id="270" r:id="rId6"/>
    <p:sldId id="271" r:id="rId7"/>
    <p:sldId id="272" r:id="rId8"/>
    <p:sldId id="273" r:id="rId9"/>
    <p:sldId id="274" r:id="rId10"/>
    <p:sldId id="257" r:id="rId11"/>
    <p:sldId id="258" r:id="rId12"/>
    <p:sldId id="259" r:id="rId13"/>
    <p:sldId id="260" r:id="rId14"/>
    <p:sldId id="261" r:id="rId15"/>
    <p:sldId id="262" r:id="rId16"/>
    <p:sldId id="293" r:id="rId17"/>
    <p:sldId id="291" r:id="rId18"/>
    <p:sldId id="294" r:id="rId19"/>
    <p:sldId id="295" r:id="rId20"/>
    <p:sldId id="296" r:id="rId21"/>
    <p:sldId id="297" r:id="rId22"/>
    <p:sldId id="298" r:id="rId23"/>
    <p:sldId id="299" r:id="rId24"/>
    <p:sldId id="300" r:id="rId25"/>
    <p:sldId id="304" r:id="rId26"/>
    <p:sldId id="301" r:id="rId27"/>
    <p:sldId id="305" r:id="rId28"/>
    <p:sldId id="302" r:id="rId29"/>
    <p:sldId id="306" r:id="rId30"/>
    <p:sldId id="303" r:id="rId31"/>
    <p:sldId id="307" r:id="rId32"/>
    <p:sldId id="292" r:id="rId33"/>
    <p:sldId id="308" r:id="rId34"/>
    <p:sldId id="311" r:id="rId35"/>
    <p:sldId id="309" r:id="rId36"/>
    <p:sldId id="313" r:id="rId37"/>
    <p:sldId id="314" r:id="rId38"/>
    <p:sldId id="315" r:id="rId39"/>
    <p:sldId id="316" r:id="rId40"/>
    <p:sldId id="317" r:id="rId41"/>
    <p:sldId id="318" r:id="rId42"/>
    <p:sldId id="319" r:id="rId43"/>
    <p:sldId id="320" r:id="rId44"/>
    <p:sldId id="321" r:id="rId45"/>
    <p:sldId id="322" r:id="rId46"/>
    <p:sldId id="323" r:id="rId47"/>
    <p:sldId id="325" r:id="rId48"/>
    <p:sldId id="326" r:id="rId49"/>
    <p:sldId id="331" r:id="rId50"/>
    <p:sldId id="332" r:id="rId51"/>
    <p:sldId id="333" r:id="rId52"/>
    <p:sldId id="334" r:id="rId53"/>
  </p:sldIdLst>
  <p:sldSz cx="9144000" cy="6858000" type="screen4x3"/>
  <p:notesSz cx="6858000" cy="9144000"/>
  <p:custDataLst>
    <p:tags r:id="rId55"/>
  </p:custDataLst>
  <p:defaultTextStyle>
    <a:defPPr>
      <a:defRPr lang="en-US"/>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2" autoAdjust="0"/>
    <p:restoredTop sz="94624" autoAdjust="0"/>
  </p:normalViewPr>
  <p:slideViewPr>
    <p:cSldViewPr>
      <p:cViewPr varScale="1">
        <p:scale>
          <a:sx n="87" d="100"/>
          <a:sy n="87" d="100"/>
        </p:scale>
        <p:origin x="-1470" y="-84"/>
      </p:cViewPr>
      <p:guideLst>
        <p:guide orient="horz" pos="2160"/>
        <p:guide pos="2880"/>
      </p:guideLst>
    </p:cSldViewPr>
  </p:slideViewPr>
  <p:outlineViewPr>
    <p:cViewPr>
      <p:scale>
        <a:sx n="33" d="100"/>
        <a:sy n="33" d="100"/>
      </p:scale>
      <p:origin x="24" y="33132"/>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gs" Target="tags/tag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en-US"/>
          </a:p>
        </p:txBody>
      </p:sp>
      <p:sp>
        <p:nvSpPr>
          <p:cNvPr id="614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endParaRPr lang="en-US"/>
          </a:p>
        </p:txBody>
      </p:sp>
      <p:sp>
        <p:nvSpPr>
          <p:cNvPr id="51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614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15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en-US"/>
          </a:p>
        </p:txBody>
      </p:sp>
      <p:sp>
        <p:nvSpPr>
          <p:cNvPr id="615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C7E4A31F-4125-4E79-9735-9D647BFD97F0}" type="slidenum">
              <a:rPr lang="en-US" altLang="fa-IR"/>
              <a:pPr/>
              <a:t>‹#›</a:t>
            </a:fld>
            <a:endParaRPr lang="en-US" altLang="fa-IR"/>
          </a:p>
        </p:txBody>
      </p:sp>
    </p:spTree>
    <p:extLst>
      <p:ext uri="{BB962C8B-B14F-4D97-AF65-F5344CB8AC3E}">
        <p14:creationId xmlns:p14="http://schemas.microsoft.com/office/powerpoint/2010/main" val="339677769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p>
            <a:fld id="{A24475BA-1E07-4333-8E42-EB5088A85BDE}" type="slidenum">
              <a:rPr lang="en-US" altLang="fa-IR"/>
              <a:pPr/>
              <a:t>6</a:t>
            </a:fld>
            <a:endParaRPr lang="en-US" altLang="fa-IR"/>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a:ln/>
        </p:spPr>
        <p:txBody>
          <a:bodyPr/>
          <a:lstStyle/>
          <a:p>
            <a:pPr eaLnBrk="1" hangingPunct="1"/>
            <a:r>
              <a:rPr lang="fa-IR" altLang="fa-IR" smtClean="0"/>
              <a:t>هزینه های کمر شکن و بیمه</a:t>
            </a:r>
            <a:endParaRPr lang="en-US" altLang="fa-I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410056D9-4496-4C62-B430-96099B2D8CA3}" type="slidenum">
              <a:rPr lang="en-US" altLang="fa-IR"/>
              <a:pPr/>
              <a:t>7</a:t>
            </a:fld>
            <a:endParaRPr lang="en-US" altLang="fa-IR"/>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r>
              <a:rPr lang="fa-IR" altLang="fa-IR" smtClean="0"/>
              <a:t>هزینه های کمر شکن و بیمه</a:t>
            </a:r>
            <a:endParaRPr lang="en-US" altLang="fa-IR"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p>
            <a:fld id="{1A2CF4F8-F28D-4362-B196-0E5B22F6E154}" type="slidenum">
              <a:rPr lang="en-US" altLang="fa-IR"/>
              <a:pPr/>
              <a:t>8</a:t>
            </a:fld>
            <a:endParaRPr lang="en-US" altLang="fa-IR"/>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p:spPr>
        <p:txBody>
          <a:bodyPr/>
          <a:lstStyle/>
          <a:p>
            <a:pPr eaLnBrk="1" hangingPunct="1"/>
            <a:r>
              <a:rPr lang="fa-IR" altLang="fa-IR" smtClean="0"/>
              <a:t>هزینه های کمر شکن و بیمه</a:t>
            </a:r>
            <a:endParaRPr lang="en-US" altLang="fa-IR"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p>
            <a:fld id="{5EAACBE0-F0E5-4438-A788-383E54C8BEFB}" type="slidenum">
              <a:rPr lang="en-US" altLang="fa-IR"/>
              <a:pPr/>
              <a:t>9</a:t>
            </a:fld>
            <a:endParaRPr lang="en-US" altLang="fa-I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p:spPr>
        <p:txBody>
          <a:bodyPr/>
          <a:lstStyle/>
          <a:p>
            <a:pPr eaLnBrk="1" hangingPunct="1"/>
            <a:r>
              <a:rPr lang="fa-IR" altLang="fa-IR" smtClean="0"/>
              <a:t>هزینه های کمر شکن و بیمه</a:t>
            </a:r>
            <a:endParaRPr lang="en-US" altLang="fa-IR"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p:spPr>
        <p:txBody>
          <a:bodyPr/>
          <a:lstStyle/>
          <a:p>
            <a:endParaRPr lang="fa-IR" altLang="fa-IR" smtClean="0"/>
          </a:p>
        </p:txBody>
      </p:sp>
      <p:sp>
        <p:nvSpPr>
          <p:cNvPr id="20484" name="Slide Number Placeholder 3"/>
          <p:cNvSpPr>
            <a:spLocks noGrp="1"/>
          </p:cNvSpPr>
          <p:nvPr>
            <p:ph type="sldNum" sz="quarter" idx="5"/>
          </p:nvPr>
        </p:nvSpPr>
        <p:spPr>
          <a:noFill/>
        </p:spPr>
        <p:txBody>
          <a:bodyPr/>
          <a:lstStyle/>
          <a:p>
            <a:fld id="{6340917E-2F8C-421B-BCDF-743FB9641C87}" type="slidenum">
              <a:rPr lang="en-US" altLang="fa-IR"/>
              <a:pPr/>
              <a:t>10</a:t>
            </a:fld>
            <a:endParaRPr lang="en-US" altLang="fa-I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p>
            <a:fld id="{5EC3077B-2AC3-488B-B470-9A8CC42CC9F9}" type="slidenum">
              <a:rPr lang="en-US" altLang="fa-IR"/>
              <a:pPr/>
              <a:t>12</a:t>
            </a:fld>
            <a:endParaRPr lang="en-US" altLang="fa-IR"/>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p:spPr>
        <p:txBody>
          <a:bodyPr/>
          <a:lstStyle/>
          <a:p>
            <a:pPr eaLnBrk="1" hangingPunct="1"/>
            <a:r>
              <a:rPr lang="fa-IR" altLang="fa-IR" smtClean="0"/>
              <a:t>خوبی یعنی بدرستی پاسخ دادن به انتظارات مردم</a:t>
            </a:r>
          </a:p>
          <a:p>
            <a:pPr eaLnBrk="1" hangingPunct="1"/>
            <a:r>
              <a:rPr lang="fa-IR" altLang="fa-IR" smtClean="0"/>
              <a:t>عادلانه بودن از جنبه توزیع سلامت و از جنبه مشارکت مالی</a:t>
            </a:r>
            <a:endParaRPr lang="en-US" altLang="fa-IR"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9F062122-01AF-48D5-8482-B66936965815}" type="slidenum">
              <a:rPr lang="en-US" altLang="fa-IR"/>
              <a:pPr/>
              <a:t>13</a:t>
            </a:fld>
            <a:endParaRPr lang="en-US" altLang="fa-I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p:spPr>
        <p:txBody>
          <a:bodyPr/>
          <a:lstStyle/>
          <a:p>
            <a:pPr eaLnBrk="1" hangingPunct="1"/>
            <a:endParaRPr lang="fa-IR" altLang="fa-IR"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AAE6704E-ECF7-4080-B429-94BBE652CB07}" type="slidenum">
              <a:rPr lang="en-US" altLang="fa-IR"/>
              <a:pPr/>
              <a:t>14</a:t>
            </a:fld>
            <a:endParaRPr lang="en-US" altLang="fa-IR"/>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p:spPr>
        <p:txBody>
          <a:bodyPr/>
          <a:lstStyle/>
          <a:p>
            <a:pPr algn="r" rtl="1" eaLnBrk="1" hangingPunct="1"/>
            <a:r>
              <a:rPr lang="fa-IR" altLang="fa-IR" smtClean="0"/>
              <a:t>امید به زندگی نیم قرن پیش 48 سال در بدو تولد بود</a:t>
            </a:r>
          </a:p>
          <a:p>
            <a:pPr algn="r" rtl="1" eaLnBrk="1" hangingPunct="1"/>
            <a:r>
              <a:rPr lang="fa-IR" altLang="fa-IR" smtClean="0"/>
              <a:t>توجه به نیاز و بی توجهی به تقاضای مردم</a:t>
            </a:r>
            <a:endParaRPr lang="en-US" altLang="fa-IR" smtClean="0"/>
          </a:p>
          <a:p>
            <a:pPr algn="r" rtl="1" eaLnBrk="1" hangingPunct="1"/>
            <a:r>
              <a:rPr lang="en-US" altLang="fa-IR" sz="1400" smtClean="0">
                <a:cs typeface="B Mitra" pitchFamily="2" charset="-78"/>
              </a:rPr>
              <a:t>new universalism</a:t>
            </a:r>
            <a:r>
              <a:rPr lang="fa-IR" altLang="fa-IR" sz="1400" smtClean="0">
                <a:cs typeface="B Mitra" pitchFamily="2" charset="-78"/>
              </a:rPr>
              <a:t> یا جامعیت نوین یعنی ارایه مراقبتهای ضروری با کیفیت بالا به کل افراد</a:t>
            </a:r>
          </a:p>
          <a:p>
            <a:pPr algn="r" rtl="1" eaLnBrk="1" hangingPunct="1"/>
            <a:r>
              <a:rPr lang="fa-IR" altLang="fa-IR" sz="1400" smtClean="0">
                <a:cs typeface="B Mitra" pitchFamily="2" charset="-78"/>
              </a:rPr>
              <a:t>اگر بخواهیم به همه خدمات بدهیم، پس همه خدمات را نمی توانیم ارائه کنیم</a:t>
            </a:r>
          </a:p>
          <a:p>
            <a:pPr algn="r" rtl="1" eaLnBrk="1" hangingPunct="1"/>
            <a:r>
              <a:rPr lang="fa-IR" altLang="fa-IR" sz="1400" smtClean="0">
                <a:cs typeface="B Mitra" pitchFamily="2" charset="-78"/>
              </a:rPr>
              <a:t>فقرا با هزینه کرد کل دارایی فقط جیب دیگران را پر می کنند</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0AD40741-7ADB-48FD-BBFF-59A6ED5098F1}" type="slidenum">
              <a:rPr lang="en-US" altLang="fa-IR"/>
              <a:pPr/>
              <a:t>15</a:t>
            </a:fld>
            <a:endParaRPr lang="en-US" altLang="fa-IR"/>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p:spPr>
        <p:txBody>
          <a:bodyPr/>
          <a:lstStyle/>
          <a:p>
            <a:pPr algn="r" rtl="1" eaLnBrk="1" hangingPunct="1"/>
            <a:endParaRPr lang="fa-IR" altLang="fa-IR" sz="1400" smtClean="0">
              <a:cs typeface="B Mitra" pitchFamily="2" charset="-78"/>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29"/>
          <p:cNvSpPr>
            <a:spLocks noGrp="1"/>
          </p:cNvSpPr>
          <p:nvPr>
            <p:ph type="dt" sz="half" idx="10"/>
          </p:nvPr>
        </p:nvSpPr>
        <p:spPr/>
        <p:txBody>
          <a:bodyPr/>
          <a:lstStyle>
            <a:lvl1pPr>
              <a:defRPr/>
            </a:lvl1pPr>
          </a:lstStyle>
          <a:p>
            <a:pPr>
              <a:defRPr/>
            </a:pPr>
            <a:endParaRPr lang="en-US"/>
          </a:p>
        </p:txBody>
      </p:sp>
      <p:sp>
        <p:nvSpPr>
          <p:cNvPr id="5" name="Footer Placeholder 18"/>
          <p:cNvSpPr>
            <a:spLocks noGrp="1"/>
          </p:cNvSpPr>
          <p:nvPr>
            <p:ph type="ftr" sz="quarter" idx="11"/>
          </p:nvPr>
        </p:nvSpPr>
        <p:spPr/>
        <p:txBody>
          <a:bodyPr/>
          <a:lstStyle>
            <a:lvl1pPr>
              <a:defRPr/>
            </a:lvl1pPr>
          </a:lstStyle>
          <a:p>
            <a:pPr>
              <a:defRPr/>
            </a:pPr>
            <a:endParaRPr lang="en-US"/>
          </a:p>
        </p:txBody>
      </p:sp>
      <p:sp>
        <p:nvSpPr>
          <p:cNvPr id="6" name="Slide Number Placeholder 26"/>
          <p:cNvSpPr>
            <a:spLocks noGrp="1"/>
          </p:cNvSpPr>
          <p:nvPr>
            <p:ph type="sldNum" sz="quarter" idx="12"/>
          </p:nvPr>
        </p:nvSpPr>
        <p:spPr/>
        <p:txBody>
          <a:bodyPr/>
          <a:lstStyle>
            <a:lvl1pPr>
              <a:defRPr>
                <a:solidFill>
                  <a:srgbClr val="D1EAEE"/>
                </a:solidFill>
              </a:defRPr>
            </a:lvl1pPr>
          </a:lstStyle>
          <a:p>
            <a:fld id="{A9C87F4C-2218-45D0-8C2B-B0D016592C26}" type="slidenum">
              <a:rPr lang="en-US" altLang="fa-IR"/>
              <a:pPr/>
              <a:t>‹#›</a:t>
            </a:fld>
            <a:endParaRPr lang="en-US" altLang="fa-I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fld id="{BBD4D831-FC37-491C-9853-50655E4F7227}" type="slidenum">
              <a:rPr lang="en-US" altLang="fa-IR"/>
              <a:pPr/>
              <a:t>‹#›</a:t>
            </a:fld>
            <a:endParaRPr lang="en-US" alt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fld id="{23D66044-1698-4789-B481-989BE49C26B4}" type="slidenum">
              <a:rPr lang="en-US" altLang="fa-IR"/>
              <a:pPr/>
              <a:t>‹#›</a:t>
            </a:fld>
            <a:endParaRPr lang="en-US" altLang="fa-I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solidFill>
                  <a:srgbClr val="FF0000"/>
                </a:solidFill>
                <a:cs typeface="B Titr" panose="00000700000000000000" pitchFamily="2" charset="-78"/>
              </a:defRPr>
            </a:lvl1pPr>
          </a:lstStyle>
          <a:p>
            <a:r>
              <a:rPr lang="en-US" smtClean="0"/>
              <a:t>Click to edit Master title style</a:t>
            </a:r>
            <a:endParaRPr lang="en-US"/>
          </a:p>
        </p:txBody>
      </p:sp>
      <p:sp>
        <p:nvSpPr>
          <p:cNvPr id="3" name="Content Placeholder 2"/>
          <p:cNvSpPr>
            <a:spLocks noGrp="1"/>
          </p:cNvSpPr>
          <p:nvPr>
            <p:ph idx="1"/>
          </p:nvPr>
        </p:nvSpPr>
        <p:spPr/>
        <p:txBody>
          <a:bodyPr/>
          <a:lstStyle>
            <a:lvl1pPr>
              <a:defRPr>
                <a:cs typeface="B Mitra" pitchFamily="2" charset="-78"/>
              </a:defRPr>
            </a:lvl1pPr>
            <a:lvl2pPr>
              <a:defRPr>
                <a:cs typeface="B Mitra" pitchFamily="2" charset="-78"/>
              </a:defRPr>
            </a:lvl2pPr>
            <a:lvl3pPr>
              <a:defRPr>
                <a:cs typeface="B Mitra" pitchFamily="2" charset="-78"/>
              </a:defRPr>
            </a:lvl3pPr>
            <a:lvl4pPr>
              <a:defRPr>
                <a:cs typeface="B Mitra" pitchFamily="2" charset="-78"/>
              </a:defRPr>
            </a:lvl4pPr>
            <a:lvl5pPr>
              <a:defRPr>
                <a:cs typeface="B Mitra" pitchFamily="2" charset="-78"/>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9"/>
          <p:cNvSpPr>
            <a:spLocks noGrp="1"/>
          </p:cNvSpPr>
          <p:nvPr>
            <p:ph type="dt" sz="half" idx="10"/>
          </p:nvPr>
        </p:nvSpPr>
        <p:spPr/>
        <p:txBody>
          <a:bodyPr/>
          <a:lstStyle>
            <a:lvl1pPr>
              <a:defRPr/>
            </a:lvl1pPr>
          </a:lstStyle>
          <a:p>
            <a:pPr>
              <a:defRPr/>
            </a:pPr>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fld id="{A39C4033-B271-4B15-83C5-1421CF10C7B1}" type="slidenum">
              <a:rPr lang="en-US" altLang="fa-IR"/>
              <a:pPr/>
              <a:t>‹#›</a:t>
            </a:fld>
            <a:endParaRPr lang="en-US" altLang="fa-I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solidFill>
                  <a:srgbClr val="D1EAEE"/>
                </a:solidFill>
              </a:defRPr>
            </a:lvl1pPr>
          </a:lstStyle>
          <a:p>
            <a:fld id="{60848D38-AEC7-45FB-9541-15F7B3D82FA4}" type="slidenum">
              <a:rPr lang="en-US" altLang="fa-IR"/>
              <a:pPr/>
              <a:t>‹#›</a:t>
            </a:fld>
            <a:endParaRPr lang="en-US" altLang="fa-I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fld id="{F5E0F6E4-E2C1-499F-AEEA-D1E8BD04ED85}" type="slidenum">
              <a:rPr lang="en-US" altLang="fa-IR"/>
              <a:pPr/>
              <a:t>‹#›</a:t>
            </a:fld>
            <a:endParaRPr lang="en-US" altLang="fa-I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9"/>
          <p:cNvSpPr>
            <a:spLocks noGrp="1"/>
          </p:cNvSpPr>
          <p:nvPr>
            <p:ph type="dt" sz="half" idx="10"/>
          </p:nvPr>
        </p:nvSpPr>
        <p:spPr/>
        <p:txBody>
          <a:bodyPr/>
          <a:lstStyle>
            <a:lvl1pPr>
              <a:defRPr/>
            </a:lvl1pPr>
          </a:lstStyle>
          <a:p>
            <a:pPr>
              <a:defRPr/>
            </a:pPr>
            <a:endParaRPr lang="en-US"/>
          </a:p>
        </p:txBody>
      </p:sp>
      <p:sp>
        <p:nvSpPr>
          <p:cNvPr id="8" name="Footer Placeholder 21"/>
          <p:cNvSpPr>
            <a:spLocks noGrp="1"/>
          </p:cNvSpPr>
          <p:nvPr>
            <p:ph type="ftr" sz="quarter" idx="11"/>
          </p:nvPr>
        </p:nvSpPr>
        <p:spPr/>
        <p:txBody>
          <a:bodyPr/>
          <a:lstStyle>
            <a:lvl1pPr>
              <a:defRPr/>
            </a:lvl1pPr>
          </a:lstStyle>
          <a:p>
            <a:pPr>
              <a:defRPr/>
            </a:pPr>
            <a:endParaRPr lang="en-US"/>
          </a:p>
        </p:txBody>
      </p:sp>
      <p:sp>
        <p:nvSpPr>
          <p:cNvPr id="9" name="Slide Number Placeholder 17"/>
          <p:cNvSpPr>
            <a:spLocks noGrp="1"/>
          </p:cNvSpPr>
          <p:nvPr>
            <p:ph type="sldNum" sz="quarter" idx="12"/>
          </p:nvPr>
        </p:nvSpPr>
        <p:spPr/>
        <p:txBody>
          <a:bodyPr/>
          <a:lstStyle>
            <a:lvl1pPr>
              <a:defRPr/>
            </a:lvl1pPr>
          </a:lstStyle>
          <a:p>
            <a:fld id="{FBCAE0C2-6194-4DED-9791-64F1CB8DB796}" type="slidenum">
              <a:rPr lang="en-US" altLang="fa-IR"/>
              <a:pPr/>
              <a:t>‹#›</a:t>
            </a:fld>
            <a:endParaRPr lang="en-US" altLang="fa-I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pPr>
              <a:defRPr/>
            </a:pPr>
            <a:endParaRPr lang="en-US"/>
          </a:p>
        </p:txBody>
      </p:sp>
      <p:sp>
        <p:nvSpPr>
          <p:cNvPr id="4" name="Footer Placeholder 21"/>
          <p:cNvSpPr>
            <a:spLocks noGrp="1"/>
          </p:cNvSpPr>
          <p:nvPr>
            <p:ph type="ftr" sz="quarter" idx="11"/>
          </p:nvPr>
        </p:nvSpPr>
        <p:spPr/>
        <p:txBody>
          <a:bodyPr/>
          <a:lstStyle>
            <a:lvl1pPr>
              <a:defRPr/>
            </a:lvl1pPr>
          </a:lstStyle>
          <a:p>
            <a:pPr>
              <a:defRPr/>
            </a:pPr>
            <a:endParaRPr lang="en-US"/>
          </a:p>
        </p:txBody>
      </p:sp>
      <p:sp>
        <p:nvSpPr>
          <p:cNvPr id="5" name="Slide Number Placeholder 17"/>
          <p:cNvSpPr>
            <a:spLocks noGrp="1"/>
          </p:cNvSpPr>
          <p:nvPr>
            <p:ph type="sldNum" sz="quarter" idx="12"/>
          </p:nvPr>
        </p:nvSpPr>
        <p:spPr/>
        <p:txBody>
          <a:bodyPr/>
          <a:lstStyle>
            <a:lvl1pPr>
              <a:defRPr/>
            </a:lvl1pPr>
          </a:lstStyle>
          <a:p>
            <a:fld id="{64835A49-BE14-4ECC-9F6D-D0EE5AEF6922}" type="slidenum">
              <a:rPr lang="en-US" altLang="fa-IR"/>
              <a:pPr/>
              <a:t>‹#›</a:t>
            </a:fld>
            <a:endParaRPr lang="en-US" alt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endParaRPr lang="en-US"/>
          </a:p>
        </p:txBody>
      </p:sp>
      <p:sp>
        <p:nvSpPr>
          <p:cNvPr id="3" name="Footer Placeholder 21"/>
          <p:cNvSpPr>
            <a:spLocks noGrp="1"/>
          </p:cNvSpPr>
          <p:nvPr>
            <p:ph type="ftr" sz="quarter" idx="11"/>
          </p:nvPr>
        </p:nvSpPr>
        <p:spPr/>
        <p:txBody>
          <a:bodyPr/>
          <a:lstStyle>
            <a:lvl1pPr>
              <a:defRPr/>
            </a:lvl1pPr>
          </a:lstStyle>
          <a:p>
            <a:pPr>
              <a:defRPr/>
            </a:pPr>
            <a:endParaRPr lang="en-US"/>
          </a:p>
        </p:txBody>
      </p:sp>
      <p:sp>
        <p:nvSpPr>
          <p:cNvPr id="4" name="Slide Number Placeholder 17"/>
          <p:cNvSpPr>
            <a:spLocks noGrp="1"/>
          </p:cNvSpPr>
          <p:nvPr>
            <p:ph type="sldNum" sz="quarter" idx="12"/>
          </p:nvPr>
        </p:nvSpPr>
        <p:spPr/>
        <p:txBody>
          <a:bodyPr/>
          <a:lstStyle>
            <a:lvl1pPr>
              <a:defRPr/>
            </a:lvl1pPr>
          </a:lstStyle>
          <a:p>
            <a:fld id="{C568497C-F948-40D5-8AF2-5871940D0AA7}" type="slidenum">
              <a:rPr lang="en-US" altLang="fa-IR"/>
              <a:pPr/>
              <a:t>‹#›</a:t>
            </a:fld>
            <a:endParaRPr lang="en-US" alt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fld id="{BC77FA16-4433-4E81-89BF-352E006B7388}" type="slidenum">
              <a:rPr lang="en-US" altLang="fa-IR"/>
              <a:pPr/>
              <a:t>‹#›</a:t>
            </a:fld>
            <a:endParaRPr lang="en-US" altLang="fa-I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6" name="Right Tri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7" name="Freeform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eaLnBrk="1" hangingPunct="1">
              <a:defRPr/>
            </a:pPr>
            <a:endParaRPr lang="en-US">
              <a:latin typeface="+mn-lt"/>
              <a:cs typeface="+mn-cs"/>
            </a:endParaRPr>
          </a:p>
        </p:txBody>
      </p:sp>
      <p:sp>
        <p:nvSpPr>
          <p:cNvPr id="8" name="Freeform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eaLnBrk="1" hangingPunct="1">
              <a:defRPr/>
            </a:pPr>
            <a:endParaRPr lang="en-US">
              <a:latin typeface="+mn-lt"/>
              <a:cs typeface="+mn-cs"/>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smtClean="0"/>
              <a:t>Click to edit Master title style</a:t>
            </a:r>
            <a:endParaRPr lang="en-US"/>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smtClean="0"/>
              <a:t>Click icon to add picture</a:t>
            </a:r>
            <a:endParaRPr lang="en-US" noProof="0" dirty="0"/>
          </a:p>
        </p:txBody>
      </p:sp>
      <p:sp>
        <p:nvSpPr>
          <p:cNvPr id="9" name="Date Placeholder 4"/>
          <p:cNvSpPr>
            <a:spLocks noGrp="1"/>
          </p:cNvSpPr>
          <p:nvPr>
            <p:ph type="dt" sz="half" idx="10"/>
          </p:nvPr>
        </p:nvSpPr>
        <p:spPr/>
        <p:txBody>
          <a:bodyPr/>
          <a:lstStyle>
            <a:lvl1pPr>
              <a:defRPr/>
            </a:lvl1pPr>
          </a:lstStyle>
          <a:p>
            <a:pPr>
              <a:defRPr/>
            </a:pPr>
            <a:endParaRPr lang="en-US"/>
          </a:p>
        </p:txBody>
      </p:sp>
      <p:sp>
        <p:nvSpPr>
          <p:cNvPr id="10" name="Footer Placeholder 5"/>
          <p:cNvSpPr>
            <a:spLocks noGrp="1"/>
          </p:cNvSpPr>
          <p:nvPr>
            <p:ph type="ftr" sz="quarter" idx="11"/>
          </p:nvPr>
        </p:nvSpPr>
        <p:spPr/>
        <p:txBody>
          <a:bodyPr/>
          <a:lstStyle>
            <a:lvl1pPr>
              <a:defRPr/>
            </a:lvl1pPr>
          </a:lstStyle>
          <a:p>
            <a:pPr>
              <a:defRPr/>
            </a:pPr>
            <a:endParaRPr lang="en-US"/>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fld id="{185099D5-185D-4659-9673-A06C1CB72C6C}" type="slidenum">
              <a:rPr lang="en-US" altLang="fa-IR"/>
              <a:pPr/>
              <a:t>‹#›</a:t>
            </a:fld>
            <a:endParaRPr lang="en-US" altLang="fa-I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eaLnBrk="1" hangingPunct="1">
              <a:defRPr/>
            </a:pPr>
            <a:endParaRPr lang="en-US">
              <a:latin typeface="+mn-lt"/>
              <a:cs typeface="+mn-cs"/>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eaLnBrk="1" hangingPunct="1">
              <a:defRPr/>
            </a:pPr>
            <a:endParaRPr lang="en-US">
              <a:latin typeface="+mn-lt"/>
              <a:cs typeface="+mn-cs"/>
            </a:endParaRPr>
          </a:p>
        </p:txBody>
      </p:sp>
      <p:sp>
        <p:nvSpPr>
          <p:cNvPr id="1028" name="Title Placeholder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en-US" altLang="fa-IR" smtClean="0"/>
              <a:t>Click to edit Master title style</a:t>
            </a:r>
          </a:p>
        </p:txBody>
      </p:sp>
      <p:sp>
        <p:nvSpPr>
          <p:cNvPr id="1029" name="Text Placeholder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fa-IR" smtClean="0"/>
              <a:t>Click to edit Master text styles</a:t>
            </a:r>
          </a:p>
          <a:p>
            <a:pPr lvl="1"/>
            <a:r>
              <a:rPr lang="en-US" altLang="fa-IR" smtClean="0"/>
              <a:t>Second level</a:t>
            </a:r>
          </a:p>
          <a:p>
            <a:pPr lvl="2"/>
            <a:r>
              <a:rPr lang="en-US" altLang="fa-IR" smtClean="0"/>
              <a:t>Third level</a:t>
            </a:r>
          </a:p>
          <a:p>
            <a:pPr lvl="3"/>
            <a:r>
              <a:rPr lang="en-US" altLang="fa-IR" smtClean="0"/>
              <a:t>Fourth level</a:t>
            </a:r>
          </a:p>
          <a:p>
            <a:pPr lvl="4"/>
            <a:r>
              <a:rPr lang="en-US" altLang="fa-IR" smtClean="0"/>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wrap="square" lIns="0" tIns="0" rIns="0" bIns="0" numCol="1" anchor="b" anchorCtr="0" compatLnSpc="1">
            <a:prstTxWarp prst="textNoShape">
              <a:avLst/>
            </a:prstTxWarp>
          </a:bodyPr>
          <a:lstStyle>
            <a:lvl1pPr algn="r" eaLnBrk="1" hangingPunct="1">
              <a:defRPr sz="1200">
                <a:solidFill>
                  <a:srgbClr val="045C75"/>
                </a:solidFill>
              </a:defRPr>
            </a:lvl1pPr>
          </a:lstStyle>
          <a:p>
            <a:fld id="{6647A867-BD52-43EB-9738-7BFD32EE8F27}" type="slidenum">
              <a:rPr lang="en-US" altLang="fa-IR"/>
              <a:pPr/>
              <a:t>‹#›</a:t>
            </a:fld>
            <a:endParaRPr lang="en-US" altLang="fa-IR"/>
          </a:p>
        </p:txBody>
      </p:sp>
      <p:grpSp>
        <p:nvGrpSpPr>
          <p:cNvPr id="1033"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eaLnBrk="1" hangingPunct="1">
                <a:defRPr/>
              </a:pPr>
              <a:endParaRPr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eaLnBrk="1" hangingPunct="1">
                <a:defRPr/>
              </a:pPr>
              <a:endParaRPr lang="en-US"/>
            </a:p>
          </p:txBody>
        </p:sp>
      </p:grpSp>
    </p:spTree>
  </p:cSld>
  <p:clrMap bg1="lt1" tx1="dk1" bg2="lt2" tx2="dk2" accent1="accent1" accent2="accent2" accent3="accent3" accent4="accent4" accent5="accent5" accent6="accent6" hlink="hlink" folHlink="folHlink"/>
  <p:sldLayoutIdLst>
    <p:sldLayoutId id="2147483887" r:id="rId1"/>
    <p:sldLayoutId id="2147483879" r:id="rId2"/>
    <p:sldLayoutId id="2147483888" r:id="rId3"/>
    <p:sldLayoutId id="2147483880" r:id="rId4"/>
    <p:sldLayoutId id="2147483881" r:id="rId5"/>
    <p:sldLayoutId id="2147483882" r:id="rId6"/>
    <p:sldLayoutId id="2147483883" r:id="rId7"/>
    <p:sldLayoutId id="2147483884" r:id="rId8"/>
    <p:sldLayoutId id="2147483889" r:id="rId9"/>
    <p:sldLayoutId id="2147483885" r:id="rId10"/>
    <p:sldLayoutId id="2147483886" r:id="rId11"/>
  </p:sldLayoutIdLst>
  <p:txStyles>
    <p:titleStyle>
      <a:lvl1pPr algn="l" rtl="1" eaLnBrk="0" fontAlgn="base" hangingPunct="0">
        <a:spcBef>
          <a:spcPct val="0"/>
        </a:spcBef>
        <a:spcAft>
          <a:spcPct val="0"/>
        </a:spcAft>
        <a:defRPr sz="5000" kern="1200">
          <a:solidFill>
            <a:schemeClr val="tx2"/>
          </a:solidFill>
          <a:latin typeface="+mj-lt"/>
          <a:ea typeface="+mj-ea"/>
          <a:cs typeface="+mj-cs"/>
        </a:defRPr>
      </a:lvl1pPr>
      <a:lvl2pPr algn="l" rtl="1" eaLnBrk="0" fontAlgn="base" hangingPunct="0">
        <a:spcBef>
          <a:spcPct val="0"/>
        </a:spcBef>
        <a:spcAft>
          <a:spcPct val="0"/>
        </a:spcAft>
        <a:defRPr sz="5000">
          <a:solidFill>
            <a:schemeClr val="tx2"/>
          </a:solidFill>
          <a:latin typeface="Calibri" pitchFamily="34" charset="0"/>
        </a:defRPr>
      </a:lvl2pPr>
      <a:lvl3pPr algn="l" rtl="1" eaLnBrk="0" fontAlgn="base" hangingPunct="0">
        <a:spcBef>
          <a:spcPct val="0"/>
        </a:spcBef>
        <a:spcAft>
          <a:spcPct val="0"/>
        </a:spcAft>
        <a:defRPr sz="5000">
          <a:solidFill>
            <a:schemeClr val="tx2"/>
          </a:solidFill>
          <a:latin typeface="Calibri" pitchFamily="34" charset="0"/>
        </a:defRPr>
      </a:lvl3pPr>
      <a:lvl4pPr algn="l" rtl="1" eaLnBrk="0" fontAlgn="base" hangingPunct="0">
        <a:spcBef>
          <a:spcPct val="0"/>
        </a:spcBef>
        <a:spcAft>
          <a:spcPct val="0"/>
        </a:spcAft>
        <a:defRPr sz="5000">
          <a:solidFill>
            <a:schemeClr val="tx2"/>
          </a:solidFill>
          <a:latin typeface="Calibri" pitchFamily="34" charset="0"/>
        </a:defRPr>
      </a:lvl4pPr>
      <a:lvl5pPr algn="l" rtl="1" eaLnBrk="0" fontAlgn="base" hangingPunct="0">
        <a:spcBef>
          <a:spcPct val="0"/>
        </a:spcBef>
        <a:spcAft>
          <a:spcPct val="0"/>
        </a:spcAft>
        <a:defRPr sz="5000">
          <a:solidFill>
            <a:schemeClr val="tx2"/>
          </a:solidFill>
          <a:latin typeface="Calibri" pitchFamily="34" charset="0"/>
        </a:defRPr>
      </a:lvl5pPr>
      <a:lvl6pPr marL="457200" algn="l" rtl="1" fontAlgn="base">
        <a:spcBef>
          <a:spcPct val="0"/>
        </a:spcBef>
        <a:spcAft>
          <a:spcPct val="0"/>
        </a:spcAft>
        <a:defRPr sz="5000">
          <a:solidFill>
            <a:schemeClr val="tx2"/>
          </a:solidFill>
          <a:latin typeface="Calibri" pitchFamily="34" charset="0"/>
        </a:defRPr>
      </a:lvl6pPr>
      <a:lvl7pPr marL="914400" algn="l" rtl="1" fontAlgn="base">
        <a:spcBef>
          <a:spcPct val="0"/>
        </a:spcBef>
        <a:spcAft>
          <a:spcPct val="0"/>
        </a:spcAft>
        <a:defRPr sz="5000">
          <a:solidFill>
            <a:schemeClr val="tx2"/>
          </a:solidFill>
          <a:latin typeface="Calibri" pitchFamily="34" charset="0"/>
        </a:defRPr>
      </a:lvl7pPr>
      <a:lvl8pPr marL="1371600" algn="l" rtl="1" fontAlgn="base">
        <a:spcBef>
          <a:spcPct val="0"/>
        </a:spcBef>
        <a:spcAft>
          <a:spcPct val="0"/>
        </a:spcAft>
        <a:defRPr sz="5000">
          <a:solidFill>
            <a:schemeClr val="tx2"/>
          </a:solidFill>
          <a:latin typeface="Calibri" pitchFamily="34" charset="0"/>
        </a:defRPr>
      </a:lvl8pPr>
      <a:lvl9pPr marL="1828800" algn="l" rtl="1" fontAlgn="base">
        <a:spcBef>
          <a:spcPct val="0"/>
        </a:spcBef>
        <a:spcAft>
          <a:spcPct val="0"/>
        </a:spcAft>
        <a:defRPr sz="5000">
          <a:solidFill>
            <a:schemeClr val="tx2"/>
          </a:solidFill>
          <a:latin typeface="Calibri" pitchFamily="34" charset="0"/>
        </a:defRPr>
      </a:lvl9pPr>
    </p:titleStyle>
    <p:bodyStyle>
      <a:lvl1pPr marL="273050" indent="-273050" algn="r" rtl="1"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r" rtl="1"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r" rtl="1"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r" rtl="1"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r" rtl="1"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4.xml"/><Relationship Id="rId1" Type="http://schemas.openxmlformats.org/officeDocument/2006/relationships/slideLayout" Target="../slideLayouts/slideLayout2.xml"/><Relationship Id="rId5" Type="http://schemas.openxmlformats.org/officeDocument/2006/relationships/slide" Target="slide30.xml"/><Relationship Id="rId4" Type="http://schemas.openxmlformats.org/officeDocument/2006/relationships/slide" Target="slide2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4.xml"/><Relationship Id="rId1" Type="http://schemas.openxmlformats.org/officeDocument/2006/relationships/slideLayout" Target="../slideLayouts/slideLayout2.xml"/><Relationship Id="rId5" Type="http://schemas.openxmlformats.org/officeDocument/2006/relationships/slide" Target="slide30.xml"/><Relationship Id="rId4" Type="http://schemas.openxmlformats.org/officeDocument/2006/relationships/slide" Target="slide2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4.xml"/><Relationship Id="rId1" Type="http://schemas.openxmlformats.org/officeDocument/2006/relationships/slideLayout" Target="../slideLayouts/slideLayout2.xml"/><Relationship Id="rId5" Type="http://schemas.openxmlformats.org/officeDocument/2006/relationships/slide" Target="slide30.xml"/><Relationship Id="rId4" Type="http://schemas.openxmlformats.org/officeDocument/2006/relationships/slide" Target="slide2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4.xml"/><Relationship Id="rId1" Type="http://schemas.openxmlformats.org/officeDocument/2006/relationships/slideLayout" Target="../slideLayouts/slideLayout2.xml"/><Relationship Id="rId5" Type="http://schemas.openxmlformats.org/officeDocument/2006/relationships/slide" Target="slide30.xml"/><Relationship Id="rId4" Type="http://schemas.openxmlformats.org/officeDocument/2006/relationships/slide" Target="slide2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90000"/>
          </a:bodyPr>
          <a:lstStyle/>
          <a:p>
            <a:pPr algn="ctr" rtl="1" eaLnBrk="1" fontAlgn="auto" hangingPunct="1">
              <a:spcAft>
                <a:spcPts val="0"/>
              </a:spcAft>
              <a:defRPr/>
            </a:pPr>
            <a:r>
              <a:rPr lang="fa-IR" sz="8000" dirty="0" smtClean="0">
                <a:latin typeface="IranNastaliq" pitchFamily="18" charset="0"/>
                <a:cs typeface="IranNastaliq" pitchFamily="18" charset="0"/>
              </a:rPr>
              <a:t/>
            </a:r>
            <a:br>
              <a:rPr lang="fa-IR" sz="8000" dirty="0" smtClean="0">
                <a:latin typeface="IranNastaliq" pitchFamily="18" charset="0"/>
                <a:cs typeface="IranNastaliq" pitchFamily="18" charset="0"/>
              </a:rPr>
            </a:br>
            <a:r>
              <a:rPr lang="fa-IR" sz="8000" dirty="0" smtClean="0">
                <a:latin typeface="IranNastaliq" pitchFamily="18" charset="0"/>
                <a:cs typeface="IranNastaliq" pitchFamily="18" charset="0"/>
              </a:rPr>
              <a:t>به نام خدا</a:t>
            </a:r>
            <a:br>
              <a:rPr lang="fa-IR" sz="8000" dirty="0" smtClean="0">
                <a:latin typeface="IranNastaliq" pitchFamily="18" charset="0"/>
                <a:cs typeface="IranNastaliq" pitchFamily="18" charset="0"/>
              </a:rPr>
            </a:br>
            <a:r>
              <a:rPr lang="fa-IR" sz="8000" dirty="0" smtClean="0">
                <a:latin typeface="IranNastaliq" pitchFamily="18" charset="0"/>
                <a:cs typeface="IranNastaliq" pitchFamily="18" charset="0"/>
              </a:rPr>
              <a:t>اصلاحات </a:t>
            </a:r>
            <a:r>
              <a:rPr lang="fa-IR" sz="8000" dirty="0">
                <a:latin typeface="IranNastaliq" pitchFamily="18" charset="0"/>
                <a:cs typeface="IranNastaliq" pitchFamily="18" charset="0"/>
              </a:rPr>
              <a:t>نظام </a:t>
            </a:r>
            <a:r>
              <a:rPr lang="fa-IR" sz="8000" dirty="0" smtClean="0">
                <a:latin typeface="IranNastaliq" pitchFamily="18" charset="0"/>
                <a:cs typeface="IranNastaliq" pitchFamily="18" charset="0"/>
              </a:rPr>
              <a:t>سلامت</a:t>
            </a:r>
            <a:endParaRPr lang="en-US" sz="8000" dirty="0">
              <a:latin typeface="IranNastaliq" pitchFamily="18" charset="0"/>
              <a:cs typeface="IranNastaliq" pitchFamily="18" charset="0"/>
            </a:endParaRPr>
          </a:p>
        </p:txBody>
      </p:sp>
      <p:sp>
        <p:nvSpPr>
          <p:cNvPr id="6147" name="Rectangle 3"/>
          <p:cNvSpPr>
            <a:spLocks noGrp="1" noChangeArrowheads="1"/>
          </p:cNvSpPr>
          <p:nvPr>
            <p:ph type="subTitle" idx="1"/>
          </p:nvPr>
        </p:nvSpPr>
        <p:spPr>
          <a:xfrm>
            <a:off x="533400" y="3228975"/>
            <a:ext cx="7854950" cy="1752600"/>
          </a:xfrm>
        </p:spPr>
        <p:txBody>
          <a:bodyPr/>
          <a:lstStyle/>
          <a:p>
            <a:pPr marR="0" algn="ctr" eaLnBrk="1" hangingPunct="1"/>
            <a:r>
              <a:rPr lang="fa-IR" altLang="fa-IR" sz="6000" smtClean="0">
                <a:latin typeface="IranNastaliq" pitchFamily="18" charset="0"/>
                <a:cs typeface="IranNastaliq" pitchFamily="18" charset="0"/>
              </a:rPr>
              <a:t>دکتر محمد شریعتی</a:t>
            </a:r>
            <a:endParaRPr lang="en-US" altLang="fa-IR" sz="6000" smtClean="0">
              <a:latin typeface="IranNastaliq" pitchFamily="18" charset="0"/>
              <a:cs typeface="IranNastaliq"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57200" y="0"/>
            <a:ext cx="8229600" cy="1417638"/>
          </a:xfrm>
          <a:ln>
            <a:solidFill>
              <a:schemeClr val="bg1"/>
            </a:solidFill>
          </a:ln>
        </p:spPr>
        <p:txBody>
          <a:bodyPr/>
          <a:lstStyle/>
          <a:p>
            <a:pPr eaLnBrk="1" hangingPunct="1"/>
            <a:r>
              <a:rPr lang="fa-IR" altLang="fa-IR" sz="6000" smtClean="0">
                <a:latin typeface="IranNastaliq" pitchFamily="18" charset="0"/>
                <a:cs typeface="IranNastaliq" pitchFamily="18" charset="0"/>
              </a:rPr>
              <a:t>ما در این مبحث بدنبال طرح و بحث در مورد سوالات زیر می باشیم</a:t>
            </a:r>
            <a:endParaRPr lang="en-US" altLang="fa-IR" sz="6000" smtClean="0">
              <a:latin typeface="IranNastaliq" pitchFamily="18" charset="0"/>
              <a:cs typeface="IranNastaliq" pitchFamily="18" charset="0"/>
            </a:endParaRPr>
          </a:p>
        </p:txBody>
      </p:sp>
      <p:sp>
        <p:nvSpPr>
          <p:cNvPr id="3075" name="Rectangle 3"/>
          <p:cNvSpPr>
            <a:spLocks noGrp="1" noChangeArrowheads="1"/>
          </p:cNvSpPr>
          <p:nvPr>
            <p:ph idx="1"/>
          </p:nvPr>
        </p:nvSpPr>
        <p:spPr>
          <a:xfrm>
            <a:off x="457200" y="1412875"/>
            <a:ext cx="8229600" cy="5040313"/>
          </a:xfrm>
        </p:spPr>
        <p:txBody>
          <a:bodyPr>
            <a:normAutofit lnSpcReduction="10000"/>
          </a:bodyPr>
          <a:lstStyle/>
          <a:p>
            <a:pPr marL="274320" indent="-274320" eaLnBrk="1" fontAlgn="auto" hangingPunct="1">
              <a:spcAft>
                <a:spcPts val="0"/>
              </a:spcAft>
              <a:buClr>
                <a:schemeClr val="accent3"/>
              </a:buClr>
              <a:buFont typeface="Wingdings 2"/>
              <a:buChar char=""/>
              <a:defRPr/>
            </a:pPr>
            <a:r>
              <a:rPr lang="fa-IR" sz="4400" dirty="0">
                <a:cs typeface="B Mitra" pitchFamily="2" charset="-78"/>
              </a:rPr>
              <a:t>عوامل ایجاد یک نظام سلامت خوب چیست؟</a:t>
            </a:r>
          </a:p>
          <a:p>
            <a:pPr marL="274320" indent="-274320" eaLnBrk="1" fontAlgn="auto" hangingPunct="1">
              <a:spcAft>
                <a:spcPts val="0"/>
              </a:spcAft>
              <a:buClr>
                <a:schemeClr val="accent3"/>
              </a:buClr>
              <a:buFont typeface="Wingdings 2"/>
              <a:buChar char=""/>
              <a:defRPr/>
            </a:pPr>
            <a:r>
              <a:rPr lang="fa-IR" sz="4400" dirty="0">
                <a:cs typeface="B Mitra" pitchFamily="2" charset="-78"/>
              </a:rPr>
              <a:t>چه عواملی منجربه ایجاد نظام سلامت عادلانه می شوند؟</a:t>
            </a:r>
          </a:p>
          <a:p>
            <a:pPr marL="274320" indent="-274320" eaLnBrk="1" fontAlgn="auto" hangingPunct="1">
              <a:spcAft>
                <a:spcPts val="0"/>
              </a:spcAft>
              <a:buClr>
                <a:schemeClr val="accent3"/>
              </a:buClr>
              <a:buFont typeface="Wingdings 2"/>
              <a:buChar char=""/>
              <a:defRPr/>
            </a:pPr>
            <a:r>
              <a:rPr lang="fa-IR" sz="4400" dirty="0">
                <a:cs typeface="B Mitra" pitchFamily="2" charset="-78"/>
              </a:rPr>
              <a:t>نحوه سنجش توان و کارایی نظام سلامت چگونه است؟</a:t>
            </a:r>
          </a:p>
          <a:p>
            <a:pPr marL="274320" indent="-274320" eaLnBrk="1" fontAlgn="auto" hangingPunct="1">
              <a:spcAft>
                <a:spcPts val="0"/>
              </a:spcAft>
              <a:buClr>
                <a:schemeClr val="accent3"/>
              </a:buClr>
              <a:buFont typeface="Wingdings 2"/>
              <a:buChar char=""/>
              <a:defRPr/>
            </a:pPr>
            <a:r>
              <a:rPr lang="fa-IR" sz="4400" dirty="0">
                <a:cs typeface="B Mitra" pitchFamily="2" charset="-78"/>
              </a:rPr>
              <a:t>چگونه می توان کارایی نظام سلامت را ارتقاء بخشید؟</a:t>
            </a:r>
          </a:p>
          <a:p>
            <a:pPr marL="274320" indent="-274320" eaLnBrk="1" fontAlgn="auto" hangingPunct="1">
              <a:spcAft>
                <a:spcPts val="0"/>
              </a:spcAft>
              <a:buClr>
                <a:schemeClr val="accent3"/>
              </a:buClr>
              <a:buFont typeface="Wingdings 2"/>
              <a:buChar char=""/>
              <a:defRPr/>
            </a:pPr>
            <a:endParaRPr lang="en-US" sz="4400" dirty="0">
              <a:cs typeface="B Mitra" pitchFamily="2" charset="-78"/>
            </a:endParaRPr>
          </a:p>
        </p:txBody>
      </p:sp>
      <p:sp>
        <p:nvSpPr>
          <p:cNvPr id="4" name="Striped Right Arrow 3">
            <a:hlinkClick r:id="rId3" action="ppaction://hlinksldjump"/>
          </p:cNvPr>
          <p:cNvSpPr/>
          <p:nvPr/>
        </p:nvSpPr>
        <p:spPr>
          <a:xfrm>
            <a:off x="571500" y="5786438"/>
            <a:ext cx="785813" cy="642937"/>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eaLnBrk="1" hangingPunct="1">
              <a:defRPr/>
            </a:pPr>
            <a:endParaRPr lang="fa-I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457200" y="0"/>
            <a:ext cx="8229600" cy="1417638"/>
          </a:xfrm>
        </p:spPr>
        <p:txBody>
          <a:bodyPr/>
          <a:lstStyle/>
          <a:p>
            <a:pPr eaLnBrk="1" hangingPunct="1"/>
            <a:r>
              <a:rPr lang="fa-IR" altLang="fa-IR" sz="6000" smtClean="0">
                <a:latin typeface="IranNastaliq" pitchFamily="18" charset="0"/>
                <a:cs typeface="IranNastaliq" pitchFamily="18" charset="0"/>
              </a:rPr>
              <a:t>کار کردهای اصلی  و کلیدی نظام سلامت</a:t>
            </a:r>
            <a:endParaRPr lang="en-US" altLang="fa-IR" sz="6000" smtClean="0">
              <a:latin typeface="IranNastaliq" pitchFamily="18" charset="0"/>
              <a:cs typeface="IranNastaliq" pitchFamily="18" charset="0"/>
            </a:endParaRPr>
          </a:p>
        </p:txBody>
      </p:sp>
      <p:sp>
        <p:nvSpPr>
          <p:cNvPr id="21507" name="Rectangle 3"/>
          <p:cNvSpPr>
            <a:spLocks noGrp="1" noChangeArrowheads="1"/>
          </p:cNvSpPr>
          <p:nvPr>
            <p:ph idx="1"/>
          </p:nvPr>
        </p:nvSpPr>
        <p:spPr>
          <a:xfrm>
            <a:off x="457200" y="1412875"/>
            <a:ext cx="8229600" cy="5040313"/>
          </a:xfrm>
        </p:spPr>
        <p:txBody>
          <a:bodyPr/>
          <a:lstStyle/>
          <a:p>
            <a:pPr eaLnBrk="1" hangingPunct="1"/>
            <a:r>
              <a:rPr lang="fa-IR" altLang="fa-IR" sz="4800" smtClean="0">
                <a:cs typeface="B Mitra" pitchFamily="2" charset="-78"/>
              </a:rPr>
              <a:t>ارائه خدمات،(</a:t>
            </a:r>
            <a:r>
              <a:rPr lang="en-US" altLang="fa-IR" sz="4800" smtClean="0">
                <a:cs typeface="B Mitra" pitchFamily="2" charset="-78"/>
              </a:rPr>
              <a:t>service provision</a:t>
            </a:r>
            <a:r>
              <a:rPr lang="fa-IR" altLang="fa-IR" sz="4800" smtClean="0">
                <a:cs typeface="B Mitra" pitchFamily="2" charset="-78"/>
              </a:rPr>
              <a:t>) </a:t>
            </a:r>
          </a:p>
          <a:p>
            <a:pPr eaLnBrk="1" hangingPunct="1"/>
            <a:r>
              <a:rPr lang="fa-IR" altLang="fa-IR" sz="4800" smtClean="0">
                <a:cs typeface="B Mitra" pitchFamily="2" charset="-78"/>
              </a:rPr>
              <a:t>تولید منابع انسانی و فیزیکی،(</a:t>
            </a:r>
            <a:r>
              <a:rPr lang="en-US" altLang="fa-IR" sz="4800" smtClean="0">
                <a:cs typeface="B Mitra" pitchFamily="2" charset="-78"/>
              </a:rPr>
              <a:t>resource generation</a:t>
            </a:r>
            <a:r>
              <a:rPr lang="fa-IR" altLang="fa-IR" sz="4800" smtClean="0">
                <a:cs typeface="B Mitra" pitchFamily="2" charset="-78"/>
              </a:rPr>
              <a:t>)</a:t>
            </a:r>
          </a:p>
          <a:p>
            <a:pPr eaLnBrk="1" hangingPunct="1"/>
            <a:r>
              <a:rPr lang="fa-IR" altLang="fa-IR" sz="4800" smtClean="0">
                <a:cs typeface="B Mitra" pitchFamily="2" charset="-78"/>
              </a:rPr>
              <a:t>تامین مالی افزایش، انباشت و مدیریت منابع(</a:t>
            </a:r>
            <a:r>
              <a:rPr lang="en-US" altLang="fa-IR" sz="4800" smtClean="0">
                <a:cs typeface="B Mitra" pitchFamily="2" charset="-78"/>
              </a:rPr>
              <a:t>financing</a:t>
            </a:r>
            <a:r>
              <a:rPr lang="fa-IR" altLang="fa-IR" sz="4800" smtClean="0">
                <a:cs typeface="B Mitra" pitchFamily="2" charset="-78"/>
              </a:rPr>
              <a:t> </a:t>
            </a:r>
            <a:r>
              <a:rPr lang="en-US" altLang="fa-IR" sz="4800" smtClean="0">
                <a:cs typeface="B Mitra" pitchFamily="2" charset="-78"/>
              </a:rPr>
              <a:t>&amp;</a:t>
            </a:r>
            <a:r>
              <a:rPr lang="fa-IR" altLang="fa-IR" sz="4800" smtClean="0">
                <a:cs typeface="B Mitra" pitchFamily="2" charset="-78"/>
              </a:rPr>
              <a:t> </a:t>
            </a:r>
            <a:r>
              <a:rPr lang="en-US" altLang="fa-IR" sz="4800" smtClean="0">
                <a:cs typeface="B Mitra" pitchFamily="2" charset="-78"/>
              </a:rPr>
              <a:t>pooling</a:t>
            </a:r>
            <a:r>
              <a:rPr lang="fa-IR" altLang="fa-IR" sz="4800" smtClean="0">
                <a:cs typeface="B Mitra" pitchFamily="2" charset="-78"/>
              </a:rPr>
              <a:t>)</a:t>
            </a:r>
          </a:p>
          <a:p>
            <a:pPr eaLnBrk="1" hangingPunct="1"/>
            <a:r>
              <a:rPr lang="fa-IR" altLang="fa-IR" sz="4800" b="1" smtClean="0">
                <a:cs typeface="B Mitra" pitchFamily="2" charset="-78"/>
              </a:rPr>
              <a:t>تولیت</a:t>
            </a:r>
            <a:r>
              <a:rPr lang="en-US" altLang="fa-IR" sz="4800" b="1" smtClean="0">
                <a:cs typeface="B Mitra" pitchFamily="2" charset="-78"/>
              </a:rPr>
              <a:t>(stewardship)</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57200" y="0"/>
            <a:ext cx="8229600" cy="1417638"/>
          </a:xfrm>
        </p:spPr>
        <p:txBody>
          <a:bodyPr/>
          <a:lstStyle/>
          <a:p>
            <a:pPr eaLnBrk="1" hangingPunct="1"/>
            <a:r>
              <a:rPr lang="fa-IR" altLang="fa-IR" sz="6000" smtClean="0">
                <a:latin typeface="IranNastaliq" pitchFamily="18" charset="0"/>
                <a:cs typeface="IranNastaliq" pitchFamily="18" charset="0"/>
              </a:rPr>
              <a:t>اهداف نظام سلامت</a:t>
            </a:r>
            <a:endParaRPr lang="en-US" altLang="fa-IR" sz="6000" smtClean="0">
              <a:latin typeface="IranNastaliq" pitchFamily="18" charset="0"/>
              <a:cs typeface="IranNastaliq" pitchFamily="18" charset="0"/>
            </a:endParaRPr>
          </a:p>
        </p:txBody>
      </p:sp>
      <p:sp>
        <p:nvSpPr>
          <p:cNvPr id="22531" name="Rectangle 3"/>
          <p:cNvSpPr>
            <a:spLocks noGrp="1" noChangeArrowheads="1"/>
          </p:cNvSpPr>
          <p:nvPr>
            <p:ph idx="1"/>
          </p:nvPr>
        </p:nvSpPr>
        <p:spPr>
          <a:xfrm>
            <a:off x="457200" y="1412875"/>
            <a:ext cx="8229600" cy="5040313"/>
          </a:xfrm>
        </p:spPr>
        <p:txBody>
          <a:bodyPr/>
          <a:lstStyle/>
          <a:p>
            <a:pPr eaLnBrk="1" hangingPunct="1"/>
            <a:r>
              <a:rPr lang="fa-IR" altLang="fa-IR" sz="6000" smtClean="0">
                <a:cs typeface="B Mitra" pitchFamily="2" charset="-78"/>
              </a:rPr>
              <a:t>ارتقای سلامت با تامین:</a:t>
            </a:r>
          </a:p>
          <a:p>
            <a:pPr lvl="1" eaLnBrk="1" hangingPunct="1"/>
            <a:r>
              <a:rPr lang="fa-IR" altLang="fa-IR" sz="4000" smtClean="0">
                <a:cs typeface="B Mitra" pitchFamily="2" charset="-78"/>
              </a:rPr>
              <a:t>بهترین سطح میانگین</a:t>
            </a:r>
            <a:r>
              <a:rPr lang="en-US" altLang="fa-IR" sz="4000" smtClean="0">
                <a:cs typeface="B Mitra" pitchFamily="2" charset="-78"/>
              </a:rPr>
              <a:t>goodness</a:t>
            </a:r>
            <a:endParaRPr lang="fa-IR" altLang="fa-IR" sz="4000" smtClean="0">
              <a:cs typeface="B Mitra" pitchFamily="2" charset="-78"/>
            </a:endParaRPr>
          </a:p>
          <a:p>
            <a:pPr lvl="1" eaLnBrk="1" hangingPunct="1"/>
            <a:r>
              <a:rPr lang="fa-IR" altLang="fa-IR" sz="4000" smtClean="0">
                <a:cs typeface="B Mitra" pitchFamily="2" charset="-78"/>
              </a:rPr>
              <a:t>و کمترین تفاوت میان افراد و گروه ها </a:t>
            </a:r>
            <a:r>
              <a:rPr lang="en-US" altLang="fa-IR" sz="4000" smtClean="0">
                <a:cs typeface="B Mitra" pitchFamily="2" charset="-78"/>
              </a:rPr>
              <a:t>fairness</a:t>
            </a:r>
            <a:r>
              <a:rPr lang="fa-IR" altLang="fa-IR" sz="4000" smtClean="0">
                <a:cs typeface="B Mitra" pitchFamily="2" charset="-78"/>
              </a:rPr>
              <a:t> </a:t>
            </a:r>
          </a:p>
          <a:p>
            <a:pPr lvl="2" eaLnBrk="1" hangingPunct="1"/>
            <a:r>
              <a:rPr lang="fa-IR" altLang="fa-IR" sz="3600" smtClean="0">
                <a:cs typeface="B Mitra" pitchFamily="2" charset="-78"/>
              </a:rPr>
              <a:t>از طریق ارتقای عملکرد نظام سلامت به منظور:</a:t>
            </a:r>
          </a:p>
          <a:p>
            <a:pPr lvl="3" eaLnBrk="1" hangingPunct="1"/>
            <a:r>
              <a:rPr lang="fa-IR" altLang="fa-IR" sz="3200" smtClean="0">
                <a:cs typeface="B Mitra" pitchFamily="2" charset="-78"/>
              </a:rPr>
              <a:t>کاهش مرگ و میر فقرا و حاشیه نشینان</a:t>
            </a:r>
          </a:p>
          <a:p>
            <a:pPr lvl="3" eaLnBrk="1" hangingPunct="1"/>
            <a:r>
              <a:rPr lang="fa-IR" altLang="fa-IR" sz="3200" smtClean="0">
                <a:cs typeface="B Mitra" pitchFamily="2" charset="-78"/>
              </a:rPr>
              <a:t>برخورد اثر بخش با عوامل خطر عمده سلامتی</a:t>
            </a:r>
          </a:p>
          <a:p>
            <a:pPr lvl="3" eaLnBrk="1" hangingPunct="1"/>
            <a:r>
              <a:rPr lang="fa-IR" altLang="fa-IR" sz="3200" smtClean="0">
                <a:cs typeface="B Mitra" pitchFamily="2" charset="-78"/>
              </a:rPr>
              <a:t>قرار دادن سلامتی در کانون برنامه های توسعه</a:t>
            </a:r>
            <a:endParaRPr lang="en-US" altLang="fa-IR" sz="3200" smtClean="0">
              <a:cs typeface="B Mitra" pitchFamily="2" charset="-78"/>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457200" y="0"/>
            <a:ext cx="8229600" cy="1417638"/>
          </a:xfrm>
        </p:spPr>
        <p:txBody>
          <a:bodyPr/>
          <a:lstStyle/>
          <a:p>
            <a:pPr eaLnBrk="1" hangingPunct="1"/>
            <a:r>
              <a:rPr lang="fa-IR" altLang="fa-IR" sz="6000" smtClean="0">
                <a:latin typeface="IranNastaliq" pitchFamily="18" charset="0"/>
                <a:cs typeface="IranNastaliq" pitchFamily="18" charset="0"/>
              </a:rPr>
              <a:t>اهداف نظام سلامت</a:t>
            </a:r>
            <a:endParaRPr lang="en-US" altLang="fa-IR" sz="6000" smtClean="0">
              <a:latin typeface="IranNastaliq" pitchFamily="18" charset="0"/>
              <a:cs typeface="IranNastaliq" pitchFamily="18" charset="0"/>
            </a:endParaRPr>
          </a:p>
        </p:txBody>
      </p:sp>
      <p:sp>
        <p:nvSpPr>
          <p:cNvPr id="24579" name="Rectangle 3"/>
          <p:cNvSpPr>
            <a:spLocks noGrp="1" noChangeArrowheads="1"/>
          </p:cNvSpPr>
          <p:nvPr>
            <p:ph idx="1"/>
          </p:nvPr>
        </p:nvSpPr>
        <p:spPr>
          <a:xfrm>
            <a:off x="457200" y="1412875"/>
            <a:ext cx="8229600" cy="5040313"/>
          </a:xfrm>
        </p:spPr>
        <p:txBody>
          <a:bodyPr/>
          <a:lstStyle/>
          <a:p>
            <a:pPr eaLnBrk="1" hangingPunct="1"/>
            <a:r>
              <a:rPr lang="fa-IR" altLang="fa-IR" sz="3600" smtClean="0">
                <a:cs typeface="B Mitra" pitchFamily="2" charset="-78"/>
              </a:rPr>
              <a:t>مبارزه با بیماریها</a:t>
            </a:r>
          </a:p>
          <a:p>
            <a:pPr eaLnBrk="1" hangingPunct="1"/>
            <a:r>
              <a:rPr lang="fa-IR" altLang="fa-IR" sz="3600" smtClean="0">
                <a:cs typeface="B Mitra" pitchFamily="2" charset="-78"/>
              </a:rPr>
              <a:t>کاهش مرگ ومیر نوزادان</a:t>
            </a:r>
          </a:p>
          <a:p>
            <a:pPr eaLnBrk="1" hangingPunct="1"/>
            <a:r>
              <a:rPr lang="fa-IR" altLang="fa-IR" sz="3600" smtClean="0">
                <a:cs typeface="B Mitra" pitchFamily="2" charset="-78"/>
              </a:rPr>
              <a:t>بارداری و زایمان ایمن</a:t>
            </a:r>
          </a:p>
          <a:p>
            <a:pPr eaLnBrk="1" hangingPunct="1"/>
            <a:r>
              <a:rPr lang="fa-IR" altLang="fa-IR" sz="3600" smtClean="0">
                <a:cs typeface="B Mitra" pitchFamily="2" charset="-78"/>
              </a:rPr>
              <a:t>و . . .</a:t>
            </a:r>
          </a:p>
          <a:p>
            <a:pPr eaLnBrk="1" hangingPunct="1"/>
            <a:r>
              <a:rPr lang="fa-IR" altLang="fa-IR" sz="3600" smtClean="0">
                <a:cs typeface="B Mitra" pitchFamily="2" charset="-78"/>
              </a:rPr>
              <a:t>همگی از اولویت برخوردارند ولی بدون اصلاح و تقویت نظام سلامت دستیابی به این اهداف مقدور نخواهد بود لذا</a:t>
            </a:r>
          </a:p>
          <a:p>
            <a:pPr lvl="1" eaLnBrk="1" hangingPunct="1"/>
            <a:r>
              <a:rPr lang="fa-IR" altLang="fa-IR" sz="3200" smtClean="0">
                <a:cs typeface="B Mitra" pitchFamily="2" charset="-78"/>
              </a:rPr>
              <a:t> اصلاح و تقویت نظام سلامت در اولویت کامل است</a:t>
            </a:r>
            <a:endParaRPr lang="en-US" altLang="fa-IR" sz="3200" smtClean="0">
              <a:cs typeface="B Mitra" pitchFamily="2" charset="-78"/>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457200" y="0"/>
            <a:ext cx="8229600" cy="1916113"/>
          </a:xfrm>
        </p:spPr>
        <p:txBody>
          <a:bodyPr/>
          <a:lstStyle/>
          <a:p>
            <a:pPr eaLnBrk="1" hangingPunct="1"/>
            <a:r>
              <a:rPr lang="fa-IR" altLang="fa-IR" sz="6600" smtClean="0">
                <a:latin typeface="IranNastaliq" pitchFamily="18" charset="0"/>
                <a:cs typeface="IranNastaliq" pitchFamily="18" charset="0"/>
              </a:rPr>
              <a:t> نظام سلامت از گذشته تا به امروز و امروز تا فردا</a:t>
            </a:r>
            <a:endParaRPr lang="en-US" altLang="fa-IR" sz="6600" smtClean="0">
              <a:latin typeface="IranNastaliq" pitchFamily="18" charset="0"/>
              <a:cs typeface="IranNastaliq" pitchFamily="18" charset="0"/>
            </a:endParaRPr>
          </a:p>
        </p:txBody>
      </p:sp>
      <p:sp>
        <p:nvSpPr>
          <p:cNvPr id="10243" name="Rectangle 3"/>
          <p:cNvSpPr>
            <a:spLocks noGrp="1" noChangeArrowheads="1"/>
          </p:cNvSpPr>
          <p:nvPr>
            <p:ph idx="1"/>
          </p:nvPr>
        </p:nvSpPr>
        <p:spPr>
          <a:xfrm>
            <a:off x="323850" y="1412875"/>
            <a:ext cx="8362950" cy="5445125"/>
          </a:xfrm>
        </p:spPr>
        <p:txBody>
          <a:bodyPr/>
          <a:lstStyle/>
          <a:p>
            <a:pPr eaLnBrk="1" hangingPunct="1"/>
            <a:r>
              <a:rPr lang="fa-IR" altLang="fa-IR" sz="3600" smtClean="0">
                <a:cs typeface="B Mitra" pitchFamily="2" charset="-78"/>
              </a:rPr>
              <a:t>در گذشته های دور</a:t>
            </a:r>
          </a:p>
          <a:p>
            <a:pPr eaLnBrk="1" hangingPunct="1"/>
            <a:r>
              <a:rPr lang="fa-IR" altLang="fa-IR" sz="3600" smtClean="0">
                <a:cs typeface="B Mitra" pitchFamily="2" charset="-78"/>
              </a:rPr>
              <a:t>در 100 سال پیش</a:t>
            </a:r>
          </a:p>
          <a:p>
            <a:pPr eaLnBrk="1" hangingPunct="1"/>
            <a:r>
              <a:rPr lang="fa-IR" altLang="fa-IR" sz="3600" smtClean="0">
                <a:cs typeface="B Mitra" pitchFamily="2" charset="-78"/>
              </a:rPr>
              <a:t>امروز(</a:t>
            </a:r>
            <a:r>
              <a:rPr lang="en-US" altLang="fa-IR" sz="3600" smtClean="0">
                <a:cs typeface="B Mitra" pitchFamily="2" charset="-78"/>
              </a:rPr>
              <a:t>new universalism</a:t>
            </a:r>
            <a:r>
              <a:rPr lang="fa-IR" altLang="fa-IR" sz="3600" smtClean="0">
                <a:cs typeface="B Mitra" pitchFamily="2" charset="-78"/>
              </a:rPr>
              <a:t>)</a:t>
            </a:r>
          </a:p>
          <a:p>
            <a:pPr eaLnBrk="1" hangingPunct="1"/>
            <a:r>
              <a:rPr lang="fa-IR" altLang="fa-IR" sz="3600" smtClean="0">
                <a:cs typeface="B Mitra" pitchFamily="2" charset="-78"/>
              </a:rPr>
              <a:t>فردا</a:t>
            </a:r>
          </a:p>
          <a:p>
            <a:pPr lvl="1" eaLnBrk="1" hangingPunct="1"/>
            <a:r>
              <a:rPr lang="fa-IR" altLang="fa-IR" sz="3200" smtClean="0">
                <a:cs typeface="B Mitra" pitchFamily="2" charset="-78"/>
              </a:rPr>
              <a:t>ارتقای نظام سلامت برای جلوگیری و کاهش</a:t>
            </a:r>
          </a:p>
          <a:p>
            <a:pPr lvl="2" eaLnBrk="1" hangingPunct="1"/>
            <a:r>
              <a:rPr lang="fa-IR" altLang="fa-IR" sz="2800" smtClean="0">
                <a:cs typeface="B Mitra" pitchFamily="2" charset="-78"/>
              </a:rPr>
              <a:t>مرگ و ناتوانی قابل پیشگیری</a:t>
            </a:r>
          </a:p>
          <a:p>
            <a:pPr lvl="2" eaLnBrk="1" hangingPunct="1"/>
            <a:r>
              <a:rPr lang="fa-IR" altLang="fa-IR" sz="2800" smtClean="0">
                <a:cs typeface="B Mitra" pitchFamily="2" charset="-78"/>
              </a:rPr>
              <a:t>رنج ها و درد های غیر ضروری</a:t>
            </a:r>
          </a:p>
          <a:p>
            <a:pPr lvl="2" eaLnBrk="1" hangingPunct="1"/>
            <a:r>
              <a:rPr lang="fa-IR" altLang="fa-IR" sz="2800" smtClean="0">
                <a:cs typeface="B Mitra" pitchFamily="2" charset="-78"/>
              </a:rPr>
              <a:t>بی عدالتی و بی احترامی به شان فقرا</a:t>
            </a:r>
          </a:p>
          <a:p>
            <a:pPr lvl="2" eaLnBrk="1" hangingPunct="1"/>
            <a:r>
              <a:rPr lang="fa-IR" altLang="fa-IR" sz="2800" smtClean="0">
                <a:cs typeface="B Mitra" pitchFamily="2" charset="-78"/>
              </a:rPr>
              <a:t>فقر و جهل</a:t>
            </a:r>
            <a:endParaRPr lang="en-US" altLang="fa-IR" sz="2800" smtClean="0">
              <a:cs typeface="B Mitra"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Effect transition="in" filter="slide(fromBottom)">
                                      <p:cBhvr>
                                        <p:cTn id="7" dur="500"/>
                                        <p:tgtEl>
                                          <p:spTgt spid="1024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0243">
                                            <p:txEl>
                                              <p:pRg st="1" end="1"/>
                                            </p:txEl>
                                          </p:spTgt>
                                        </p:tgtEl>
                                        <p:attrNameLst>
                                          <p:attrName>style.visibility</p:attrName>
                                        </p:attrNameLst>
                                      </p:cBhvr>
                                      <p:to>
                                        <p:strVal val="visible"/>
                                      </p:to>
                                    </p:set>
                                    <p:animEffect transition="in" filter="slide(fromBottom)">
                                      <p:cBhvr>
                                        <p:cTn id="12" dur="500"/>
                                        <p:tgtEl>
                                          <p:spTgt spid="1024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0243">
                                            <p:txEl>
                                              <p:pRg st="2" end="2"/>
                                            </p:txEl>
                                          </p:spTgt>
                                        </p:tgtEl>
                                        <p:attrNameLst>
                                          <p:attrName>style.visibility</p:attrName>
                                        </p:attrNameLst>
                                      </p:cBhvr>
                                      <p:to>
                                        <p:strVal val="visible"/>
                                      </p:to>
                                    </p:set>
                                    <p:animEffect transition="in" filter="slide(fromBottom)">
                                      <p:cBhvr>
                                        <p:cTn id="17" dur="500"/>
                                        <p:tgtEl>
                                          <p:spTgt spid="1024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10243">
                                            <p:txEl>
                                              <p:pRg st="3" end="3"/>
                                            </p:txEl>
                                          </p:spTgt>
                                        </p:tgtEl>
                                        <p:attrNameLst>
                                          <p:attrName>style.visibility</p:attrName>
                                        </p:attrNameLst>
                                      </p:cBhvr>
                                      <p:to>
                                        <p:strVal val="visible"/>
                                      </p:to>
                                    </p:set>
                                    <p:animEffect transition="in" filter="slide(fromBottom)">
                                      <p:cBhvr>
                                        <p:cTn id="22" dur="500"/>
                                        <p:tgtEl>
                                          <p:spTgt spid="10243">
                                            <p:txEl>
                                              <p:pRg st="3" end="3"/>
                                            </p:txEl>
                                          </p:spTgt>
                                        </p:tgtEl>
                                      </p:cBhvr>
                                    </p:animEffect>
                                  </p:childTnLst>
                                </p:cTn>
                              </p:par>
                              <p:par>
                                <p:cTn id="23" presetID="12" presetClass="entr" presetSubtype="4" fill="hold" grpId="0" nodeType="withEffect">
                                  <p:stCondLst>
                                    <p:cond delay="0"/>
                                  </p:stCondLst>
                                  <p:childTnLst>
                                    <p:set>
                                      <p:cBhvr>
                                        <p:cTn id="24" dur="1" fill="hold">
                                          <p:stCondLst>
                                            <p:cond delay="0"/>
                                          </p:stCondLst>
                                        </p:cTn>
                                        <p:tgtEl>
                                          <p:spTgt spid="10243">
                                            <p:txEl>
                                              <p:pRg st="4" end="4"/>
                                            </p:txEl>
                                          </p:spTgt>
                                        </p:tgtEl>
                                        <p:attrNameLst>
                                          <p:attrName>style.visibility</p:attrName>
                                        </p:attrNameLst>
                                      </p:cBhvr>
                                      <p:to>
                                        <p:strVal val="visible"/>
                                      </p:to>
                                    </p:set>
                                    <p:animEffect transition="in" filter="slide(fromBottom)">
                                      <p:cBhvr>
                                        <p:cTn id="25" dur="500"/>
                                        <p:tgtEl>
                                          <p:spTgt spid="10243">
                                            <p:txEl>
                                              <p:pRg st="4" end="4"/>
                                            </p:txEl>
                                          </p:spTgt>
                                        </p:tgtEl>
                                      </p:cBhvr>
                                    </p:animEffect>
                                  </p:childTnLst>
                                </p:cTn>
                              </p:par>
                              <p:par>
                                <p:cTn id="26" presetID="12" presetClass="entr" presetSubtype="4" fill="hold" grpId="0" nodeType="withEffect">
                                  <p:stCondLst>
                                    <p:cond delay="0"/>
                                  </p:stCondLst>
                                  <p:childTnLst>
                                    <p:set>
                                      <p:cBhvr>
                                        <p:cTn id="27" dur="1" fill="hold">
                                          <p:stCondLst>
                                            <p:cond delay="0"/>
                                          </p:stCondLst>
                                        </p:cTn>
                                        <p:tgtEl>
                                          <p:spTgt spid="10243">
                                            <p:txEl>
                                              <p:pRg st="5" end="5"/>
                                            </p:txEl>
                                          </p:spTgt>
                                        </p:tgtEl>
                                        <p:attrNameLst>
                                          <p:attrName>style.visibility</p:attrName>
                                        </p:attrNameLst>
                                      </p:cBhvr>
                                      <p:to>
                                        <p:strVal val="visible"/>
                                      </p:to>
                                    </p:set>
                                    <p:animEffect transition="in" filter="slide(fromBottom)">
                                      <p:cBhvr>
                                        <p:cTn id="28" dur="500"/>
                                        <p:tgtEl>
                                          <p:spTgt spid="10243">
                                            <p:txEl>
                                              <p:pRg st="5" end="5"/>
                                            </p:txEl>
                                          </p:spTgt>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10243">
                                            <p:txEl>
                                              <p:pRg st="6" end="6"/>
                                            </p:txEl>
                                          </p:spTgt>
                                        </p:tgtEl>
                                        <p:attrNameLst>
                                          <p:attrName>style.visibility</p:attrName>
                                        </p:attrNameLst>
                                      </p:cBhvr>
                                      <p:to>
                                        <p:strVal val="visible"/>
                                      </p:to>
                                    </p:set>
                                    <p:animEffect transition="in" filter="slide(fromBottom)">
                                      <p:cBhvr>
                                        <p:cTn id="31" dur="500"/>
                                        <p:tgtEl>
                                          <p:spTgt spid="10243">
                                            <p:txEl>
                                              <p:pRg st="6" end="6"/>
                                            </p:txEl>
                                          </p:spTgt>
                                        </p:tgtEl>
                                      </p:cBhvr>
                                    </p:animEffect>
                                  </p:childTnLst>
                                </p:cTn>
                              </p:par>
                              <p:par>
                                <p:cTn id="32" presetID="12" presetClass="entr" presetSubtype="4" fill="hold" grpId="0" nodeType="withEffect">
                                  <p:stCondLst>
                                    <p:cond delay="0"/>
                                  </p:stCondLst>
                                  <p:childTnLst>
                                    <p:set>
                                      <p:cBhvr>
                                        <p:cTn id="33" dur="1" fill="hold">
                                          <p:stCondLst>
                                            <p:cond delay="0"/>
                                          </p:stCondLst>
                                        </p:cTn>
                                        <p:tgtEl>
                                          <p:spTgt spid="10243">
                                            <p:txEl>
                                              <p:pRg st="7" end="7"/>
                                            </p:txEl>
                                          </p:spTgt>
                                        </p:tgtEl>
                                        <p:attrNameLst>
                                          <p:attrName>style.visibility</p:attrName>
                                        </p:attrNameLst>
                                      </p:cBhvr>
                                      <p:to>
                                        <p:strVal val="visible"/>
                                      </p:to>
                                    </p:set>
                                    <p:animEffect transition="in" filter="slide(fromBottom)">
                                      <p:cBhvr>
                                        <p:cTn id="34" dur="500"/>
                                        <p:tgtEl>
                                          <p:spTgt spid="10243">
                                            <p:txEl>
                                              <p:pRg st="7" end="7"/>
                                            </p:txEl>
                                          </p:spTgt>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10243">
                                            <p:txEl>
                                              <p:pRg st="8" end="8"/>
                                            </p:txEl>
                                          </p:spTgt>
                                        </p:tgtEl>
                                        <p:attrNameLst>
                                          <p:attrName>style.visibility</p:attrName>
                                        </p:attrNameLst>
                                      </p:cBhvr>
                                      <p:to>
                                        <p:strVal val="visible"/>
                                      </p:to>
                                    </p:set>
                                    <p:animEffect transition="in" filter="slide(fromBottom)">
                                      <p:cBhvr>
                                        <p:cTn id="37" dur="500"/>
                                        <p:tgtEl>
                                          <p:spTgt spid="1024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428625" y="857250"/>
            <a:ext cx="8229600" cy="1357313"/>
          </a:xfrm>
        </p:spPr>
        <p:txBody>
          <a:bodyPr/>
          <a:lstStyle/>
          <a:p>
            <a:pPr algn="r" eaLnBrk="1" hangingPunct="1"/>
            <a:r>
              <a:rPr lang="fa-IR" altLang="fa-IR" sz="6600" smtClean="0">
                <a:latin typeface="IranNastaliq" pitchFamily="18" charset="0"/>
                <a:cs typeface="IranNastaliq" pitchFamily="18" charset="0"/>
              </a:rPr>
              <a:t>مسئول نهایی عملکرد  نظام سلامت یک کشور به عهده کیست؟</a:t>
            </a:r>
            <a:endParaRPr lang="en-US" altLang="fa-IR" sz="6600" smtClean="0">
              <a:latin typeface="IranNastaliq" pitchFamily="18" charset="0"/>
              <a:cs typeface="IranNastaliq" pitchFamily="18" charset="0"/>
            </a:endParaRPr>
          </a:p>
        </p:txBody>
      </p:sp>
      <p:sp>
        <p:nvSpPr>
          <p:cNvPr id="12291" name="Rectangle 3"/>
          <p:cNvSpPr>
            <a:spLocks noGrp="1" noChangeArrowheads="1"/>
          </p:cNvSpPr>
          <p:nvPr>
            <p:ph idx="1"/>
          </p:nvPr>
        </p:nvSpPr>
        <p:spPr>
          <a:xfrm>
            <a:off x="357188" y="2286000"/>
            <a:ext cx="8362950" cy="4302125"/>
          </a:xfrm>
        </p:spPr>
        <p:txBody>
          <a:bodyPr/>
          <a:lstStyle/>
          <a:p>
            <a:pPr eaLnBrk="1" hangingPunct="1"/>
            <a:r>
              <a:rPr lang="fa-IR" altLang="fa-IR" sz="3600" smtClean="0">
                <a:cs typeface="B Mitra" pitchFamily="2" charset="-78"/>
              </a:rPr>
              <a:t>تولیت از وظایف دولت است</a:t>
            </a:r>
          </a:p>
          <a:p>
            <a:pPr lvl="1" eaLnBrk="1" hangingPunct="1"/>
            <a:r>
              <a:rPr lang="fa-IR" altLang="fa-IR" sz="3200" smtClean="0">
                <a:cs typeface="B Mitra" pitchFamily="2" charset="-78"/>
              </a:rPr>
              <a:t>تعیین چشم انداز</a:t>
            </a:r>
          </a:p>
          <a:p>
            <a:pPr lvl="1" eaLnBrk="1" hangingPunct="1"/>
            <a:r>
              <a:rPr lang="fa-IR" altLang="fa-IR" sz="3200" smtClean="0">
                <a:cs typeface="B Mitra" pitchFamily="2" charset="-78"/>
              </a:rPr>
              <a:t>سیاستگذاری سلامت از طریق قانونگذاری</a:t>
            </a:r>
          </a:p>
          <a:p>
            <a:pPr lvl="1" eaLnBrk="1" hangingPunct="1"/>
            <a:endParaRPr lang="fa-IR" altLang="fa-IR" sz="3200" smtClean="0">
              <a:cs typeface="B Mitra" pitchFamily="2" charset="-78"/>
            </a:endParaRPr>
          </a:p>
          <a:p>
            <a:pPr lvl="1" eaLnBrk="1" hangingPunct="1"/>
            <a:endParaRPr lang="fa-IR" altLang="fa-IR" sz="3200" smtClean="0">
              <a:cs typeface="B Mitra" pitchFamily="2" charset="-78"/>
            </a:endParaRPr>
          </a:p>
          <a:p>
            <a:pPr eaLnBrk="1" hangingPunct="1"/>
            <a:r>
              <a:rPr lang="fa-IR" altLang="fa-IR" sz="3600" smtClean="0">
                <a:cs typeface="B Mitra" pitchFamily="2" charset="-78"/>
              </a:rPr>
              <a:t>ایجاد نظام سلامت خوب و عادلانه از وظایف دولت است</a:t>
            </a:r>
          </a:p>
          <a:p>
            <a:pPr eaLnBrk="1" hangingPunct="1"/>
            <a:r>
              <a:rPr lang="fa-IR" altLang="fa-IR" sz="3600" smtClean="0">
                <a:cs typeface="B Mitra" pitchFamily="2" charset="-78"/>
              </a:rPr>
              <a:t>سلامت اولویتی ملی است</a:t>
            </a:r>
            <a:endParaRPr lang="en-US" altLang="fa-IR" sz="3600" smtClean="0">
              <a:cs typeface="B Mitra"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animEffect transition="in" filter="slide(fromBottom)">
                                      <p:cBhvr>
                                        <p:cTn id="7" dur="500"/>
                                        <p:tgtEl>
                                          <p:spTgt spid="12291">
                                            <p:txEl>
                                              <p:pRg st="0" end="0"/>
                                            </p:txEl>
                                          </p:spTgt>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12291">
                                            <p:txEl>
                                              <p:pRg st="1" end="1"/>
                                            </p:txEl>
                                          </p:spTgt>
                                        </p:tgtEl>
                                        <p:attrNameLst>
                                          <p:attrName>style.visibility</p:attrName>
                                        </p:attrNameLst>
                                      </p:cBhvr>
                                      <p:to>
                                        <p:strVal val="visible"/>
                                      </p:to>
                                    </p:set>
                                    <p:animEffect transition="in" filter="slide(fromBottom)">
                                      <p:cBhvr>
                                        <p:cTn id="10" dur="500"/>
                                        <p:tgtEl>
                                          <p:spTgt spid="12291">
                                            <p:txEl>
                                              <p:pRg st="1" end="1"/>
                                            </p:txEl>
                                          </p:spTgt>
                                        </p:tgtEl>
                                      </p:cBhvr>
                                    </p:animEffect>
                                  </p:childTnLst>
                                </p:cTn>
                              </p:par>
                              <p:par>
                                <p:cTn id="11" presetID="12" presetClass="entr" presetSubtype="4" fill="hold" grpId="0" nodeType="withEffect">
                                  <p:stCondLst>
                                    <p:cond delay="0"/>
                                  </p:stCondLst>
                                  <p:childTnLst>
                                    <p:set>
                                      <p:cBhvr>
                                        <p:cTn id="12" dur="1" fill="hold">
                                          <p:stCondLst>
                                            <p:cond delay="0"/>
                                          </p:stCondLst>
                                        </p:cTn>
                                        <p:tgtEl>
                                          <p:spTgt spid="12291">
                                            <p:txEl>
                                              <p:pRg st="2" end="2"/>
                                            </p:txEl>
                                          </p:spTgt>
                                        </p:tgtEl>
                                        <p:attrNameLst>
                                          <p:attrName>style.visibility</p:attrName>
                                        </p:attrNameLst>
                                      </p:cBhvr>
                                      <p:to>
                                        <p:strVal val="visible"/>
                                      </p:to>
                                    </p:set>
                                    <p:animEffect transition="in" filter="slide(fromBottom)">
                                      <p:cBhvr>
                                        <p:cTn id="13" dur="500"/>
                                        <p:tgtEl>
                                          <p:spTgt spid="12291">
                                            <p:txEl>
                                              <p:pRg st="2" end="2"/>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12291">
                                            <p:txEl>
                                              <p:pRg st="5" end="5"/>
                                            </p:txEl>
                                          </p:spTgt>
                                        </p:tgtEl>
                                        <p:attrNameLst>
                                          <p:attrName>style.visibility</p:attrName>
                                        </p:attrNameLst>
                                      </p:cBhvr>
                                      <p:to>
                                        <p:strVal val="visible"/>
                                      </p:to>
                                    </p:set>
                                    <p:animEffect transition="in" filter="slide(fromBottom)">
                                      <p:cBhvr>
                                        <p:cTn id="18" dur="500"/>
                                        <p:tgtEl>
                                          <p:spTgt spid="12291">
                                            <p:txEl>
                                              <p:pRg st="5" end="5"/>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12291">
                                            <p:txEl>
                                              <p:pRg st="6" end="6"/>
                                            </p:txEl>
                                          </p:spTgt>
                                        </p:tgtEl>
                                        <p:attrNameLst>
                                          <p:attrName>style.visibility</p:attrName>
                                        </p:attrNameLst>
                                      </p:cBhvr>
                                      <p:to>
                                        <p:strVal val="visible"/>
                                      </p:to>
                                    </p:set>
                                    <p:animEffect transition="in" filter="slide(fromBottom)">
                                      <p:cBhvr>
                                        <p:cTn id="23" dur="500"/>
                                        <p:tgtEl>
                                          <p:spTgt spid="1229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pPr algn="r" eaLnBrk="1" hangingPunct="1"/>
            <a:r>
              <a:rPr lang="fa-IR" altLang="fa-IR" sz="6000" smtClean="0">
                <a:latin typeface="IranNastaliq" pitchFamily="18" charset="0"/>
                <a:cs typeface="IranNastaliq" pitchFamily="18" charset="0"/>
              </a:rPr>
              <a:t>نظام سلامت را چگونه تحلیل و بررسی کنیم؟</a:t>
            </a:r>
          </a:p>
        </p:txBody>
      </p:sp>
      <p:sp>
        <p:nvSpPr>
          <p:cNvPr id="3" name="Content Placeholder 2"/>
          <p:cNvSpPr>
            <a:spLocks noGrp="1"/>
          </p:cNvSpPr>
          <p:nvPr>
            <p:ph idx="1"/>
          </p:nvPr>
        </p:nvSpPr>
        <p:spPr>
          <a:xfrm>
            <a:off x="457200" y="1571625"/>
            <a:ext cx="8229600" cy="4752975"/>
          </a:xfrm>
        </p:spPr>
        <p:txBody>
          <a:bodyPr/>
          <a:lstStyle/>
          <a:p>
            <a:pPr eaLnBrk="1" hangingPunct="1"/>
            <a:r>
              <a:rPr lang="fa-IR" altLang="fa-IR" sz="2800" smtClean="0">
                <a:cs typeface="B Mitra" pitchFamily="2" charset="-78"/>
              </a:rPr>
              <a:t>رویکرد تحلیل سازمان بهداشت جهانی از عملکرد نظام های سلامت</a:t>
            </a:r>
          </a:p>
          <a:p>
            <a:pPr lvl="1" eaLnBrk="1" hangingPunct="1"/>
            <a:r>
              <a:rPr lang="fa-IR" altLang="fa-IR" sz="2800" smtClean="0">
                <a:cs typeface="B Mitra" pitchFamily="2" charset="-78"/>
              </a:rPr>
              <a:t>با استفاده از مجموعه ای از شاخص های عملکرد و نتایج و کاربرد فرمولهای پیچیده نظامهای سلامت را رتبه بندی کرد</a:t>
            </a:r>
          </a:p>
          <a:p>
            <a:pPr eaLnBrk="1" hangingPunct="1"/>
            <a:r>
              <a:rPr lang="fa-IR" altLang="fa-IR" sz="2800" smtClean="0">
                <a:cs typeface="B Mitra" pitchFamily="2" charset="-78"/>
              </a:rPr>
              <a:t>رویکرد جامعه شناسان</a:t>
            </a:r>
          </a:p>
          <a:p>
            <a:pPr lvl="1" eaLnBrk="1" hangingPunct="1"/>
            <a:r>
              <a:rPr lang="fa-IR" altLang="fa-IR" sz="2800" smtClean="0">
                <a:cs typeface="B Mitra" pitchFamily="2" charset="-78"/>
              </a:rPr>
              <a:t>با استفاده از شاخص </a:t>
            </a:r>
            <a:r>
              <a:rPr lang="en-US" altLang="fa-IR" sz="2800" smtClean="0">
                <a:cs typeface="B Mitra" pitchFamily="2" charset="-78"/>
              </a:rPr>
              <a:t>capacity</a:t>
            </a:r>
            <a:r>
              <a:rPr lang="fa-IR" altLang="fa-IR" sz="2800" smtClean="0">
                <a:cs typeface="B Mitra" pitchFamily="2" charset="-78"/>
              </a:rPr>
              <a:t> و شاخص پیامد</a:t>
            </a:r>
          </a:p>
          <a:p>
            <a:pPr eaLnBrk="1" hangingPunct="1"/>
            <a:r>
              <a:rPr lang="fa-IR" altLang="fa-IR" sz="2800" smtClean="0">
                <a:cs typeface="B Mitra" pitchFamily="2" charset="-78"/>
              </a:rPr>
              <a:t>رویکرد جریان منابع </a:t>
            </a:r>
            <a:r>
              <a:rPr lang="en-US" altLang="fa-IR" sz="2800" smtClean="0">
                <a:cs typeface="B Mitra" pitchFamily="2" charset="-78"/>
              </a:rPr>
              <a:t>resource flows</a:t>
            </a:r>
            <a:r>
              <a:rPr lang="fa-IR" altLang="fa-IR" sz="2800" smtClean="0">
                <a:cs typeface="B Mitra" pitchFamily="2" charset="-78"/>
              </a:rPr>
              <a:t> و روشهای پرداخت</a:t>
            </a:r>
          </a:p>
          <a:p>
            <a:pPr lvl="1" eaLnBrk="1" hangingPunct="1"/>
            <a:r>
              <a:rPr lang="fa-IR" altLang="fa-IR" sz="2800" smtClean="0">
                <a:cs typeface="B Mitra" pitchFamily="2" charset="-78"/>
              </a:rPr>
              <a:t>بعداً این روش به شکل </a:t>
            </a:r>
            <a:r>
              <a:rPr lang="en-US" altLang="fa-IR" sz="2800" smtClean="0">
                <a:cs typeface="B Mitra" pitchFamily="2" charset="-78"/>
              </a:rPr>
              <a:t>national health accounts</a:t>
            </a:r>
            <a:r>
              <a:rPr lang="fa-IR" altLang="fa-IR" sz="2800" smtClean="0">
                <a:cs typeface="B Mitra" pitchFamily="2" charset="-78"/>
              </a:rPr>
              <a:t> درآمد</a:t>
            </a:r>
          </a:p>
          <a:p>
            <a:pPr eaLnBrk="1" hangingPunct="1"/>
            <a:r>
              <a:rPr lang="fa-IR" altLang="fa-IR" sz="2800" smtClean="0">
                <a:cs typeface="B Mitra" pitchFamily="2" charset="-78"/>
              </a:rPr>
              <a:t>رویکرد (دانشگاه آکسفورد) اهرم های کنترل</a:t>
            </a:r>
          </a:p>
          <a:p>
            <a:pPr lvl="1" eaLnBrk="1" hangingPunct="1"/>
            <a:r>
              <a:rPr lang="fa-IR" altLang="fa-IR" sz="2800" smtClean="0">
                <a:cs typeface="B Mitra" pitchFamily="2" charset="-78"/>
              </a:rPr>
              <a:t>برای درک رفتار نقش آفرینان کلیدی در پاسخ به پاداش ها و انگیزه ها</a:t>
            </a:r>
          </a:p>
          <a:p>
            <a:pPr eaLnBrk="1" hangingPunct="1"/>
            <a:endParaRPr lang="fa-IR" altLang="fa-IR" sz="2800" smtClean="0">
              <a:ea typeface="Majalla UI"/>
            </a:endParaRPr>
          </a:p>
          <a:p>
            <a:pPr eaLnBrk="1" hangingPunct="1"/>
            <a:endParaRPr lang="fa-IR" altLang="fa-IR" sz="2800" smtClean="0">
              <a:ea typeface="Majalla UI"/>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anim calcmode="lin" valueType="num">
                                      <p:cBhvr additive="base">
                                        <p:cTn id="4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eaLnBrk="1" fontAlgn="auto" hangingPunct="1">
              <a:spcAft>
                <a:spcPts val="0"/>
              </a:spcAft>
              <a:defRPr/>
            </a:pPr>
            <a:r>
              <a:rPr lang="fa-IR" sz="8000" dirty="0" smtClean="0">
                <a:latin typeface="IranNastaliq" pitchFamily="18" charset="0"/>
                <a:cs typeface="IranNastaliq" pitchFamily="18" charset="0"/>
              </a:rPr>
              <a:t>چگونه می توان نظام سلامت را اصلاح نمود؟</a:t>
            </a:r>
            <a:endParaRPr lang="fa-IR" sz="8000" dirty="0">
              <a:latin typeface="IranNastaliq" pitchFamily="18" charset="0"/>
              <a:cs typeface="IranNastaliq" pitchFamily="18" charset="0"/>
            </a:endParaRPr>
          </a:p>
        </p:txBody>
      </p:sp>
      <p:sp>
        <p:nvSpPr>
          <p:cNvPr id="3" name="Content Placeholder 2"/>
          <p:cNvSpPr>
            <a:spLocks noGrp="1"/>
          </p:cNvSpPr>
          <p:nvPr>
            <p:ph idx="1"/>
          </p:nvPr>
        </p:nvSpPr>
        <p:spPr/>
        <p:txBody>
          <a:bodyPr>
            <a:normAutofit/>
          </a:bodyPr>
          <a:lstStyle/>
          <a:p>
            <a:pPr marL="274320" indent="-274320" eaLnBrk="1" fontAlgn="auto" hangingPunct="1">
              <a:spcAft>
                <a:spcPts val="0"/>
              </a:spcAft>
              <a:buClr>
                <a:schemeClr val="accent3"/>
              </a:buClr>
              <a:buFont typeface="Wingdings 2"/>
              <a:buChar char=""/>
              <a:defRPr/>
            </a:pPr>
            <a:r>
              <a:rPr lang="fa-IR" sz="4000" dirty="0" smtClean="0">
                <a:latin typeface="IranNastaliq" pitchFamily="18" charset="0"/>
                <a:cs typeface="B Mitra" pitchFamily="2" charset="-78"/>
              </a:rPr>
              <a:t>اهرم های کنترل نظام سلامت کدامند؟</a:t>
            </a:r>
          </a:p>
          <a:p>
            <a:pPr marL="274320" indent="-274320" eaLnBrk="1" fontAlgn="auto" hangingPunct="1">
              <a:spcAft>
                <a:spcPts val="0"/>
              </a:spcAft>
              <a:buClr>
                <a:schemeClr val="accent3"/>
              </a:buClr>
              <a:buFont typeface="Wingdings 2"/>
              <a:buChar char=""/>
              <a:defRPr/>
            </a:pPr>
            <a:r>
              <a:rPr lang="fa-IR" sz="4000" dirty="0" smtClean="0">
                <a:latin typeface="IranNastaliq" pitchFamily="18" charset="0"/>
                <a:cs typeface="B Mitra" pitchFamily="2" charset="-78"/>
              </a:rPr>
              <a:t>اهرم کنترل(</a:t>
            </a:r>
            <a:r>
              <a:rPr lang="en-US" sz="4000" dirty="0" smtClean="0">
                <a:latin typeface="+mj-lt"/>
              </a:rPr>
              <a:t>control knob</a:t>
            </a:r>
            <a:r>
              <a:rPr lang="fa-IR" sz="4000" dirty="0" smtClean="0">
                <a:latin typeface="IranNastaliq" pitchFamily="18" charset="0"/>
                <a:cs typeface="B Mitra" pitchFamily="2" charset="-78"/>
              </a:rPr>
              <a:t>) نظام سلامت چیست؟</a:t>
            </a:r>
          </a:p>
          <a:p>
            <a:pPr marL="640080" lvl="1" indent="-246888" eaLnBrk="1" fontAlgn="auto" hangingPunct="1">
              <a:spcAft>
                <a:spcPts val="0"/>
              </a:spcAft>
              <a:buFont typeface="Wingdings 2"/>
              <a:buChar char=""/>
              <a:defRPr/>
            </a:pPr>
            <a:r>
              <a:rPr lang="fa-IR" sz="3600" dirty="0" smtClean="0">
                <a:latin typeface="IranNastaliq" pitchFamily="18" charset="0"/>
                <a:cs typeface="B Mitra" pitchFamily="2" charset="-78"/>
              </a:rPr>
              <a:t>تأمین مالی</a:t>
            </a:r>
          </a:p>
          <a:p>
            <a:pPr marL="640080" lvl="1" indent="-246888" eaLnBrk="1" fontAlgn="auto" hangingPunct="1">
              <a:spcAft>
                <a:spcPts val="0"/>
              </a:spcAft>
              <a:buFont typeface="Wingdings 2"/>
              <a:buChar char=""/>
              <a:defRPr/>
            </a:pPr>
            <a:r>
              <a:rPr lang="fa-IR" sz="3600" dirty="0" smtClean="0">
                <a:latin typeface="IranNastaliq" pitchFamily="18" charset="0"/>
                <a:cs typeface="B Mitra" pitchFamily="2" charset="-78"/>
              </a:rPr>
              <a:t>پرداخت</a:t>
            </a:r>
          </a:p>
          <a:p>
            <a:pPr marL="640080" lvl="1" indent="-246888" eaLnBrk="1" fontAlgn="auto" hangingPunct="1">
              <a:spcAft>
                <a:spcPts val="0"/>
              </a:spcAft>
              <a:buFont typeface="Wingdings 2"/>
              <a:buChar char=""/>
              <a:defRPr/>
            </a:pPr>
            <a:r>
              <a:rPr lang="fa-IR" sz="3600" dirty="0" smtClean="0">
                <a:latin typeface="IranNastaliq" pitchFamily="18" charset="0"/>
                <a:cs typeface="B Mitra" pitchFamily="2" charset="-78"/>
              </a:rPr>
              <a:t>سازماندهی</a:t>
            </a:r>
          </a:p>
          <a:p>
            <a:pPr marL="640080" lvl="1" indent="-246888" eaLnBrk="1" fontAlgn="auto" hangingPunct="1">
              <a:spcAft>
                <a:spcPts val="0"/>
              </a:spcAft>
              <a:buFont typeface="Wingdings 2"/>
              <a:buChar char=""/>
              <a:defRPr/>
            </a:pPr>
            <a:r>
              <a:rPr lang="fa-IR" sz="3600" dirty="0" smtClean="0">
                <a:latin typeface="IranNastaliq" pitchFamily="18" charset="0"/>
                <a:cs typeface="B Mitra" pitchFamily="2" charset="-78"/>
              </a:rPr>
              <a:t>وضع مقررات و رفتار</a:t>
            </a:r>
          </a:p>
          <a:p>
            <a:pPr marL="640080" lvl="1" indent="-246888" eaLnBrk="1" fontAlgn="auto" hangingPunct="1">
              <a:spcAft>
                <a:spcPts val="0"/>
              </a:spcAft>
              <a:buFont typeface="Wingdings 2"/>
              <a:buChar char=""/>
              <a:defRPr/>
            </a:pPr>
            <a:endParaRPr lang="fa-IR" sz="3600" dirty="0">
              <a:cs typeface="B Mitra"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eaLnBrk="1" fontAlgn="auto" hangingPunct="1">
              <a:spcAft>
                <a:spcPts val="0"/>
              </a:spcAft>
              <a:defRPr/>
            </a:pPr>
            <a:r>
              <a:rPr lang="fa-IR" sz="8000" dirty="0" smtClean="0">
                <a:latin typeface="IranNastaliq" pitchFamily="18" charset="0"/>
                <a:cs typeface="IranNastaliq" pitchFamily="18" charset="0"/>
              </a:rPr>
              <a:t>چگونگی عملکرد اهرم های کنترل</a:t>
            </a:r>
            <a:endParaRPr lang="fa-IR" sz="8000" dirty="0">
              <a:latin typeface="IranNastaliq" pitchFamily="18" charset="0"/>
              <a:cs typeface="IranNastaliq" pitchFamily="18" charset="0"/>
            </a:endParaRPr>
          </a:p>
        </p:txBody>
      </p:sp>
      <p:sp>
        <p:nvSpPr>
          <p:cNvPr id="3" name="Content Placeholder 2"/>
          <p:cNvSpPr>
            <a:spLocks noGrp="1"/>
          </p:cNvSpPr>
          <p:nvPr>
            <p:ph idx="1"/>
          </p:nvPr>
        </p:nvSpPr>
        <p:spPr/>
        <p:txBody>
          <a:bodyPr>
            <a:normAutofit lnSpcReduction="10000"/>
          </a:bodyPr>
          <a:lstStyle/>
          <a:p>
            <a:pPr marL="640080" lvl="1" indent="-246888" eaLnBrk="1" fontAlgn="auto" hangingPunct="1">
              <a:spcAft>
                <a:spcPts val="0"/>
              </a:spcAft>
              <a:buFont typeface="Wingdings 2"/>
              <a:buChar char=""/>
              <a:defRPr/>
            </a:pPr>
            <a:r>
              <a:rPr lang="fa-IR" sz="3600" dirty="0" smtClean="0">
                <a:cs typeface="B Mitra" pitchFamily="2" charset="-78"/>
              </a:rPr>
              <a:t>علی رغم اینکه هرکدام از این اهرم ها به تنهایی هم می تواند نظام سلامت را تحت تأثیر قرار دهد اما برای اصلاح نظام سلامت بیش از یک اهرم کنترل مورد استفاده قرار می گیرد</a:t>
            </a:r>
          </a:p>
          <a:p>
            <a:pPr marL="640080" lvl="1" indent="-246888" eaLnBrk="1" fontAlgn="auto" hangingPunct="1">
              <a:spcAft>
                <a:spcPts val="0"/>
              </a:spcAft>
              <a:buFont typeface="Wingdings 2"/>
              <a:buChar char=""/>
              <a:defRPr/>
            </a:pPr>
            <a:r>
              <a:rPr lang="fa-IR" sz="3600" dirty="0" smtClean="0">
                <a:cs typeface="B Mitra" pitchFamily="2" charset="-78"/>
              </a:rPr>
              <a:t>این اهرم ها جز اثر مستقیم اثر غیر مستقیم نیز خواهند داشت</a:t>
            </a:r>
          </a:p>
          <a:p>
            <a:pPr marL="640080" lvl="1" indent="-246888" eaLnBrk="1" fontAlgn="auto" hangingPunct="1">
              <a:spcAft>
                <a:spcPts val="0"/>
              </a:spcAft>
              <a:buFont typeface="Wingdings 2"/>
              <a:buChar char=""/>
              <a:defRPr/>
            </a:pPr>
            <a:r>
              <a:rPr lang="fa-IR" sz="3600" dirty="0" smtClean="0">
                <a:cs typeface="B Mitra" pitchFamily="2" charset="-78"/>
              </a:rPr>
              <a:t>دولت ها می توانند بطور مستقیم یا غیر مستقیم مقدمات و شرایط هر یک از اهرم ها را تغییر دهند</a:t>
            </a:r>
            <a:endParaRPr lang="fa-IR" sz="3600" dirty="0">
              <a:cs typeface="B Mitra"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eaLnBrk="1" fontAlgn="auto" hangingPunct="1">
              <a:spcAft>
                <a:spcPts val="0"/>
              </a:spcAft>
              <a:defRPr/>
            </a:pPr>
            <a:r>
              <a:rPr lang="fa-IR" sz="8000" dirty="0" smtClean="0">
                <a:latin typeface="IranNastaliq" pitchFamily="18" charset="0"/>
                <a:cs typeface="IranNastaliq" pitchFamily="18" charset="0"/>
              </a:rPr>
              <a:t>عوامل فراتر از اهرم ها</a:t>
            </a:r>
            <a:endParaRPr lang="fa-IR" sz="8000" dirty="0">
              <a:latin typeface="IranNastaliq" pitchFamily="18" charset="0"/>
              <a:cs typeface="IranNastaliq" pitchFamily="18" charset="0"/>
            </a:endParaRPr>
          </a:p>
        </p:txBody>
      </p:sp>
      <p:sp>
        <p:nvSpPr>
          <p:cNvPr id="3" name="Content Placeholder 2"/>
          <p:cNvSpPr>
            <a:spLocks noGrp="1"/>
          </p:cNvSpPr>
          <p:nvPr>
            <p:ph idx="1"/>
          </p:nvPr>
        </p:nvSpPr>
        <p:spPr/>
        <p:txBody>
          <a:bodyPr/>
          <a:lstStyle/>
          <a:p>
            <a:pPr lvl="1" eaLnBrk="1" hangingPunct="1"/>
            <a:r>
              <a:rPr lang="fa-IR" altLang="fa-IR" sz="3600" smtClean="0">
                <a:cs typeface="B Mitra" pitchFamily="2" charset="-78"/>
              </a:rPr>
              <a:t>فرهنگ</a:t>
            </a:r>
          </a:p>
          <a:p>
            <a:pPr lvl="1" eaLnBrk="1" hangingPunct="1"/>
            <a:r>
              <a:rPr lang="fa-IR" altLang="fa-IR" sz="3600" smtClean="0">
                <a:cs typeface="B Mitra" pitchFamily="2" charset="-78"/>
              </a:rPr>
              <a:t>تاریخ</a:t>
            </a:r>
          </a:p>
          <a:p>
            <a:pPr lvl="1" eaLnBrk="1" hangingPunct="1"/>
            <a:r>
              <a:rPr lang="fa-IR" altLang="fa-IR" sz="3600" smtClean="0">
                <a:cs typeface="B Mitra" pitchFamily="2" charset="-78"/>
              </a:rPr>
              <a:t>سنت</a:t>
            </a:r>
          </a:p>
          <a:p>
            <a:pPr lvl="3" indent="-246063" eaLnBrk="1" hangingPunct="1"/>
            <a:r>
              <a:rPr lang="fa-IR" altLang="fa-IR" sz="3200" smtClean="0">
                <a:cs typeface="B Mitra" pitchFamily="2" charset="-78"/>
              </a:rPr>
              <a:t>نگرش های سیاسی و اجتماعی</a:t>
            </a:r>
          </a:p>
          <a:p>
            <a:pPr lvl="3" indent="-246063" eaLnBrk="1" hangingPunct="1"/>
            <a:r>
              <a:rPr lang="fa-IR" altLang="fa-IR" sz="3200" smtClean="0">
                <a:cs typeface="B Mitra" pitchFamily="2" charset="-78"/>
              </a:rPr>
              <a:t>نگرش نسبت به حکومت و توان آن</a:t>
            </a:r>
          </a:p>
          <a:p>
            <a:pPr lvl="3" indent="-246063" eaLnBrk="1" hangingPunct="1"/>
            <a:r>
              <a:rPr lang="fa-IR" altLang="fa-IR" sz="3200" smtClean="0">
                <a:cs typeface="B Mitra" pitchFamily="2" charset="-78"/>
              </a:rPr>
              <a:t>نگرش نسبت به نظام سلامت</a:t>
            </a:r>
          </a:p>
          <a:p>
            <a:pPr lvl="3" indent="-246063" eaLnBrk="1" hangingPunct="1"/>
            <a:r>
              <a:rPr lang="fa-IR" altLang="fa-IR" sz="3200" smtClean="0">
                <a:cs typeface="B Mitra" pitchFamily="2" charset="-78"/>
              </a:rPr>
              <a:t>نگرش نسبت به خدمات سلامت</a:t>
            </a:r>
          </a:p>
          <a:p>
            <a:pPr lvl="3" indent="-246063" eaLnBrk="1" hangingPunct="1"/>
            <a:endParaRPr lang="fa-IR" altLang="fa-IR" sz="3200" smtClean="0">
              <a:cs typeface="B Mitra"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fa-IR" altLang="fa-IR" sz="6600" smtClean="0">
                <a:latin typeface="IranNastaliq" pitchFamily="18" charset="0"/>
                <a:cs typeface="IranNastaliq" pitchFamily="18" charset="0"/>
              </a:rPr>
              <a:t>نظام سلامت</a:t>
            </a:r>
            <a:endParaRPr lang="en-US" altLang="fa-IR" sz="6600" smtClean="0">
              <a:latin typeface="IranNastaliq" pitchFamily="18" charset="0"/>
              <a:cs typeface="IranNastaliq" pitchFamily="18" charset="0"/>
            </a:endParaRPr>
          </a:p>
        </p:txBody>
      </p:sp>
      <p:sp>
        <p:nvSpPr>
          <p:cNvPr id="32771" name="Rectangle 3"/>
          <p:cNvSpPr>
            <a:spLocks noGrp="1" noChangeArrowheads="1"/>
          </p:cNvSpPr>
          <p:nvPr>
            <p:ph idx="1"/>
          </p:nvPr>
        </p:nvSpPr>
        <p:spPr/>
        <p:txBody>
          <a:bodyPr>
            <a:normAutofit lnSpcReduction="10000"/>
          </a:bodyPr>
          <a:lstStyle/>
          <a:p>
            <a:pPr marL="274320" indent="-274320" eaLnBrk="1" fontAlgn="auto" hangingPunct="1">
              <a:spcAft>
                <a:spcPts val="0"/>
              </a:spcAft>
              <a:buClr>
                <a:schemeClr val="accent3"/>
              </a:buClr>
              <a:buFont typeface="Wingdings 2"/>
              <a:buChar char=""/>
              <a:defRPr/>
            </a:pPr>
            <a:r>
              <a:rPr lang="fa-IR" sz="4000" dirty="0">
                <a:cs typeface="B Mitra" pitchFamily="2" charset="-78"/>
              </a:rPr>
              <a:t>نظام سلامت عبارت است از تمام سازمان ها، موسسات و منابعی که به ارائه یا تولید اقدامات سلامت اختصاص دارند.</a:t>
            </a:r>
          </a:p>
          <a:p>
            <a:pPr marL="274320" indent="-274320" eaLnBrk="1" fontAlgn="auto" hangingPunct="1">
              <a:spcAft>
                <a:spcPts val="0"/>
              </a:spcAft>
              <a:buClr>
                <a:schemeClr val="accent3"/>
              </a:buClr>
              <a:buFont typeface="Wingdings 2"/>
              <a:buChar char=""/>
              <a:defRPr/>
            </a:pPr>
            <a:r>
              <a:rPr lang="en-US" sz="4000" dirty="0">
                <a:cs typeface="B Mitra" pitchFamily="2" charset="-78"/>
              </a:rPr>
              <a:t>health action</a:t>
            </a:r>
            <a:r>
              <a:rPr lang="fa-IR" sz="4000" dirty="0">
                <a:cs typeface="B Mitra" pitchFamily="2" charset="-78"/>
              </a:rPr>
              <a:t> : هرگونه تلاشی که خواه در مراقبت سلامت فردی، خدمات بهداشت عمومی و یا از طریق برنامه های بین بخشی انجام می گیرد و هدف اصلی آن ارتقای سلامت است</a:t>
            </a:r>
            <a:endParaRPr lang="en-US" sz="4000" dirty="0">
              <a:cs typeface="B Mitra" pitchFamily="2" charset="-78"/>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eaLnBrk="1" fontAlgn="auto" hangingPunct="1">
              <a:spcAft>
                <a:spcPts val="0"/>
              </a:spcAft>
              <a:defRPr/>
            </a:pPr>
            <a:r>
              <a:rPr lang="fa-IR" sz="8000" dirty="0" smtClean="0">
                <a:latin typeface="IranNastaliq" pitchFamily="18" charset="0"/>
                <a:cs typeface="IranNastaliq" pitchFamily="18" charset="0"/>
              </a:rPr>
              <a:t>آیا انجام اصلاحات آسان است؟</a:t>
            </a:r>
            <a:endParaRPr lang="fa-IR" sz="8000" dirty="0">
              <a:latin typeface="IranNastaliq" pitchFamily="18" charset="0"/>
              <a:cs typeface="IranNastaliq" pitchFamily="18" charset="0"/>
            </a:endParaRPr>
          </a:p>
        </p:txBody>
      </p:sp>
      <p:sp>
        <p:nvSpPr>
          <p:cNvPr id="3" name="Content Placeholder 2"/>
          <p:cNvSpPr>
            <a:spLocks noGrp="1"/>
          </p:cNvSpPr>
          <p:nvPr>
            <p:ph idx="1"/>
          </p:nvPr>
        </p:nvSpPr>
        <p:spPr/>
        <p:txBody>
          <a:bodyPr>
            <a:normAutofit lnSpcReduction="10000"/>
          </a:bodyPr>
          <a:lstStyle/>
          <a:p>
            <a:pPr marL="273367" indent="-246888" eaLnBrk="1" fontAlgn="auto" hangingPunct="1">
              <a:spcAft>
                <a:spcPts val="0"/>
              </a:spcAft>
              <a:buFont typeface="Wingdings 2"/>
              <a:buChar char=""/>
              <a:defRPr/>
            </a:pPr>
            <a:r>
              <a:rPr lang="fa-IR" sz="3800" dirty="0" smtClean="0">
                <a:cs typeface="B Mitra" pitchFamily="2" charset="-78"/>
              </a:rPr>
              <a:t>اصلاحات آسان نیست، اما غیر ممکن هم نیست</a:t>
            </a:r>
          </a:p>
          <a:p>
            <a:pPr marL="640080" lvl="1" indent="-246888" eaLnBrk="1" fontAlgn="auto" hangingPunct="1">
              <a:spcAft>
                <a:spcPts val="0"/>
              </a:spcAft>
              <a:buFont typeface="Wingdings 2"/>
              <a:buChar char=""/>
              <a:defRPr/>
            </a:pPr>
            <a:r>
              <a:rPr lang="fa-IR" sz="3600" dirty="0" smtClean="0">
                <a:cs typeface="B Mitra" pitchFamily="2" charset="-78"/>
              </a:rPr>
              <a:t>ابزار سیاسی</a:t>
            </a:r>
            <a:endParaRPr lang="fa-IR" sz="3300" dirty="0" smtClean="0">
              <a:cs typeface="B Mitra" pitchFamily="2" charset="-78"/>
            </a:endParaRPr>
          </a:p>
          <a:p>
            <a:pPr marL="640080" lvl="1" indent="-246888" eaLnBrk="1" fontAlgn="auto" hangingPunct="1">
              <a:spcAft>
                <a:spcPts val="0"/>
              </a:spcAft>
              <a:buFont typeface="Wingdings 2"/>
              <a:buChar char=""/>
              <a:defRPr/>
            </a:pPr>
            <a:r>
              <a:rPr lang="fa-IR" sz="3300" dirty="0" smtClean="0">
                <a:cs typeface="B Mitra" pitchFamily="2" charset="-78"/>
              </a:rPr>
              <a:t>موقع شناسی</a:t>
            </a:r>
          </a:p>
          <a:p>
            <a:pPr marL="640080" lvl="1" indent="-246888" eaLnBrk="1" fontAlgn="auto" hangingPunct="1">
              <a:spcAft>
                <a:spcPts val="0"/>
              </a:spcAft>
              <a:buFont typeface="Wingdings 2"/>
              <a:buChar char=""/>
              <a:defRPr/>
            </a:pPr>
            <a:r>
              <a:rPr lang="fa-IR" sz="3300" dirty="0" smtClean="0">
                <a:cs typeface="B Mitra" pitchFamily="2" charset="-78"/>
              </a:rPr>
              <a:t>رهبری سیاسی اجتماعی</a:t>
            </a:r>
          </a:p>
          <a:p>
            <a:pPr marL="273367" indent="-246888" eaLnBrk="1" fontAlgn="auto" hangingPunct="1">
              <a:spcAft>
                <a:spcPts val="0"/>
              </a:spcAft>
              <a:buFont typeface="Wingdings 2"/>
              <a:buChar char=""/>
              <a:defRPr/>
            </a:pPr>
            <a:r>
              <a:rPr lang="fa-IR" sz="3800" dirty="0" smtClean="0">
                <a:cs typeface="B Mitra" pitchFamily="2" charset="-78"/>
              </a:rPr>
              <a:t>ولی تضمینی هم نیست</a:t>
            </a:r>
          </a:p>
          <a:p>
            <a:pPr marL="273367" indent="-246888" eaLnBrk="1" fontAlgn="auto" hangingPunct="1">
              <a:spcAft>
                <a:spcPts val="0"/>
              </a:spcAft>
              <a:buFont typeface="Wingdings 2"/>
              <a:buChar char=""/>
              <a:defRPr/>
            </a:pPr>
            <a:r>
              <a:rPr lang="fa-IR" sz="3800" dirty="0" smtClean="0">
                <a:cs typeface="B Mitra" pitchFamily="2" charset="-78"/>
              </a:rPr>
              <a:t>آنچه مهم است هدف است اما روش و استراتژی رسیدن به هدف به شرط رعایت ارزش ها قابل تغییر است</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eaLnBrk="1" fontAlgn="auto" hangingPunct="1">
              <a:spcAft>
                <a:spcPts val="0"/>
              </a:spcAft>
              <a:defRPr/>
            </a:pPr>
            <a:r>
              <a:rPr lang="fa-IR" sz="8000" dirty="0" smtClean="0">
                <a:latin typeface="IranNastaliq" pitchFamily="18" charset="0"/>
                <a:cs typeface="IranNastaliq" pitchFamily="18" charset="0"/>
              </a:rPr>
              <a:t>آیا انجام اصلاحات آسان است؟</a:t>
            </a:r>
            <a:endParaRPr lang="fa-IR" sz="8000" dirty="0">
              <a:latin typeface="IranNastaliq" pitchFamily="18" charset="0"/>
              <a:cs typeface="IranNastaliq" pitchFamily="18" charset="0"/>
            </a:endParaRPr>
          </a:p>
        </p:txBody>
      </p:sp>
      <p:sp>
        <p:nvSpPr>
          <p:cNvPr id="3" name="Content Placeholder 2"/>
          <p:cNvSpPr>
            <a:spLocks noGrp="1"/>
          </p:cNvSpPr>
          <p:nvPr>
            <p:ph idx="1"/>
          </p:nvPr>
        </p:nvSpPr>
        <p:spPr/>
        <p:txBody>
          <a:bodyPr/>
          <a:lstStyle/>
          <a:p>
            <a:pPr indent="-246063" eaLnBrk="1" hangingPunct="1"/>
            <a:r>
              <a:rPr lang="fa-IR" altLang="fa-IR" sz="3800" smtClean="0">
                <a:cs typeface="B Mitra" pitchFamily="2" charset="-78"/>
              </a:rPr>
              <a:t>عصر پذیرش بدون چون و چرای نظرات و اصلاحات بسر آمده است</a:t>
            </a:r>
          </a:p>
          <a:p>
            <a:pPr indent="-246063" eaLnBrk="1" hangingPunct="1"/>
            <a:r>
              <a:rPr lang="fa-IR" altLang="fa-IR" sz="3800" smtClean="0">
                <a:cs typeface="B Mitra" pitchFamily="2" charset="-78"/>
              </a:rPr>
              <a:t>باید نسبت به شفاف سازی اهداف و ارزشها اقدام نمود</a:t>
            </a:r>
          </a:p>
          <a:p>
            <a:pPr indent="-246063" eaLnBrk="1" hangingPunct="1"/>
            <a:r>
              <a:rPr lang="fa-IR" altLang="fa-IR" sz="3800" smtClean="0">
                <a:cs typeface="B Mitra" pitchFamily="2" charset="-78"/>
              </a:rPr>
              <a:t>همه ذینفعان باهوش و منفعت طلبند؟</a:t>
            </a:r>
          </a:p>
          <a:p>
            <a:pPr indent="-246063" eaLnBrk="1" hangingPunct="1"/>
            <a:r>
              <a:rPr lang="fa-IR" altLang="fa-IR" sz="3800" smtClean="0">
                <a:cs typeface="B Mitra" pitchFamily="2" charset="-78"/>
              </a:rPr>
              <a:t>تفاوت بین انجام کار خوب و انجام یک کار بخوبی!</a:t>
            </a:r>
          </a:p>
          <a:p>
            <a:pPr indent="-246063" eaLnBrk="1" hangingPunct="1"/>
            <a:endParaRPr lang="fa-IR" altLang="fa-IR" sz="3800" smtClean="0">
              <a:cs typeface="B Mitra"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eaLnBrk="1" fontAlgn="auto" hangingPunct="1">
              <a:spcAft>
                <a:spcPts val="0"/>
              </a:spcAft>
              <a:defRPr/>
            </a:pPr>
            <a:r>
              <a:rPr lang="fa-IR" sz="8000" dirty="0" smtClean="0">
                <a:latin typeface="IranNastaliq" pitchFamily="18" charset="0"/>
                <a:cs typeface="IranNastaliq" pitchFamily="18" charset="0"/>
              </a:rPr>
              <a:t>نظام سلامت چیست؟</a:t>
            </a:r>
            <a:endParaRPr lang="fa-IR" sz="8000" dirty="0">
              <a:latin typeface="IranNastaliq" pitchFamily="18" charset="0"/>
              <a:cs typeface="IranNastaliq" pitchFamily="18" charset="0"/>
            </a:endParaRPr>
          </a:p>
        </p:txBody>
      </p:sp>
      <p:sp>
        <p:nvSpPr>
          <p:cNvPr id="3" name="Content Placeholder 2"/>
          <p:cNvSpPr>
            <a:spLocks noGrp="1"/>
          </p:cNvSpPr>
          <p:nvPr>
            <p:ph idx="1"/>
          </p:nvPr>
        </p:nvSpPr>
        <p:spPr/>
        <p:txBody>
          <a:bodyPr/>
          <a:lstStyle/>
          <a:p>
            <a:pPr indent="-246063" eaLnBrk="1" hangingPunct="1"/>
            <a:r>
              <a:rPr lang="fa-IR" altLang="fa-IR" sz="3800" smtClean="0">
                <a:cs typeface="B Mitra" pitchFamily="2" charset="-78"/>
              </a:rPr>
              <a:t>تمام افراد ارائه کننده مراقبتهای سلامتی</a:t>
            </a:r>
          </a:p>
          <a:p>
            <a:pPr indent="-246063" eaLnBrk="1" hangingPunct="1"/>
            <a:r>
              <a:rPr lang="fa-IR" altLang="fa-IR" sz="3800" smtClean="0">
                <a:cs typeface="B Mitra" pitchFamily="2" charset="-78"/>
              </a:rPr>
              <a:t>منابع مالی در گردش برای مراقبت سلامتی</a:t>
            </a:r>
          </a:p>
          <a:p>
            <a:pPr indent="-246063" eaLnBrk="1" hangingPunct="1"/>
            <a:r>
              <a:rPr lang="fa-IR" altLang="fa-IR" sz="3800" smtClean="0">
                <a:cs typeface="B Mitra" pitchFamily="2" charset="-78"/>
              </a:rPr>
              <a:t>تأمین کننده های دروندادهای تخصصی فرآیند مراقبت</a:t>
            </a:r>
          </a:p>
          <a:p>
            <a:pPr indent="-246063" eaLnBrk="1" hangingPunct="1"/>
            <a:r>
              <a:rPr lang="fa-IR" altLang="fa-IR" sz="3800" smtClean="0">
                <a:cs typeface="B Mitra" pitchFamily="2" charset="-78"/>
              </a:rPr>
              <a:t>واسطه ها، کنترل کننده ها و تأمین کننده های مالی</a:t>
            </a:r>
          </a:p>
          <a:p>
            <a:pPr indent="-246063" eaLnBrk="1" hangingPunct="1"/>
            <a:r>
              <a:rPr lang="fa-IR" altLang="fa-IR" sz="3800" smtClean="0">
                <a:cs typeface="B Mitra" pitchFamily="2" charset="-78"/>
              </a:rPr>
              <a:t>سازمانهای کمک کننده در پیشگیری</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eaLnBrk="1" fontAlgn="auto" hangingPunct="1">
              <a:spcAft>
                <a:spcPts val="0"/>
              </a:spcAft>
              <a:defRPr/>
            </a:pPr>
            <a:r>
              <a:rPr lang="fa-IR" sz="8000" dirty="0" smtClean="0">
                <a:latin typeface="IranNastaliq" pitchFamily="18" charset="0"/>
                <a:cs typeface="IranNastaliq" pitchFamily="18" charset="0"/>
              </a:rPr>
              <a:t>نیروهای محرکه اصلاحات  بخش سلامت چیست؟</a:t>
            </a:r>
            <a:endParaRPr lang="fa-IR" sz="8000" dirty="0">
              <a:latin typeface="IranNastaliq" pitchFamily="18" charset="0"/>
              <a:cs typeface="IranNastaliq" pitchFamily="18" charset="0"/>
            </a:endParaRPr>
          </a:p>
        </p:txBody>
      </p:sp>
      <p:sp>
        <p:nvSpPr>
          <p:cNvPr id="3" name="Content Placeholder 2"/>
          <p:cNvSpPr>
            <a:spLocks noGrp="1"/>
          </p:cNvSpPr>
          <p:nvPr>
            <p:ph idx="1"/>
          </p:nvPr>
        </p:nvSpPr>
        <p:spPr/>
        <p:txBody>
          <a:bodyPr/>
          <a:lstStyle/>
          <a:p>
            <a:pPr marL="768350" indent="-742950" eaLnBrk="1" hangingPunct="1">
              <a:buFont typeface="Calibri" pitchFamily="34" charset="0"/>
              <a:buAutoNum type="arabicPeriod"/>
            </a:pPr>
            <a:r>
              <a:rPr lang="fa-IR" altLang="fa-IR" sz="4400" smtClean="0">
                <a:cs typeface="B Mitra" pitchFamily="2" charset="-78"/>
                <a:hlinkClick r:id="rId2" action="ppaction://hlinksldjump"/>
              </a:rPr>
              <a:t>هزینه های فزاینده</a:t>
            </a:r>
            <a:endParaRPr lang="fa-IR" altLang="fa-IR" sz="4400" smtClean="0">
              <a:cs typeface="B Mitra" pitchFamily="2" charset="-78"/>
            </a:endParaRPr>
          </a:p>
          <a:p>
            <a:pPr marL="768350" indent="-742950" eaLnBrk="1" hangingPunct="1">
              <a:buFont typeface="Calibri" pitchFamily="34" charset="0"/>
              <a:buAutoNum type="arabicPeriod"/>
            </a:pPr>
            <a:r>
              <a:rPr lang="fa-IR" altLang="fa-IR" sz="4400" smtClean="0">
                <a:cs typeface="B Mitra" pitchFamily="2" charset="-78"/>
                <a:hlinkClick r:id="rId3" action="ppaction://hlinksldjump"/>
              </a:rPr>
              <a:t>انتظارات فزاینده مردم</a:t>
            </a:r>
            <a:endParaRPr lang="fa-IR" altLang="fa-IR" sz="4400" smtClean="0">
              <a:cs typeface="B Mitra" pitchFamily="2" charset="-78"/>
            </a:endParaRPr>
          </a:p>
          <a:p>
            <a:pPr marL="768350" indent="-742950" eaLnBrk="1" hangingPunct="1">
              <a:buFont typeface="Calibri" pitchFamily="34" charset="0"/>
              <a:buAutoNum type="arabicPeriod"/>
            </a:pPr>
            <a:r>
              <a:rPr lang="fa-IR" altLang="fa-IR" sz="4400" smtClean="0">
                <a:cs typeface="B Mitra" pitchFamily="2" charset="-78"/>
                <a:hlinkClick r:id="rId4" action="ppaction://hlinksldjump"/>
              </a:rPr>
              <a:t>محدودیت در ظرفیت پرداخت هزینه مراقبت سلامت</a:t>
            </a:r>
            <a:endParaRPr lang="fa-IR" altLang="fa-IR" sz="4400" smtClean="0">
              <a:cs typeface="B Mitra" pitchFamily="2" charset="-78"/>
            </a:endParaRPr>
          </a:p>
          <a:p>
            <a:pPr marL="768350" indent="-742950" eaLnBrk="1" hangingPunct="1">
              <a:buFont typeface="Calibri" pitchFamily="34" charset="0"/>
              <a:buAutoNum type="arabicPeriod"/>
            </a:pPr>
            <a:r>
              <a:rPr lang="en-US" altLang="fa-IR" sz="4400" smtClean="0">
                <a:cs typeface="B Mitra" pitchFamily="2" charset="-78"/>
                <a:hlinkClick r:id="rId5" action="ppaction://hlinksldjump"/>
              </a:rPr>
              <a:t>Skepticism</a:t>
            </a:r>
            <a:r>
              <a:rPr lang="fa-IR" altLang="fa-IR" sz="4400" smtClean="0">
                <a:cs typeface="B Mitra" pitchFamily="2" charset="-78"/>
                <a:hlinkClick r:id="rId5" action="ppaction://hlinksldjump"/>
              </a:rPr>
              <a:t> شک به مناسبت وضع موجود</a:t>
            </a:r>
            <a:endParaRPr lang="fa-IR" altLang="fa-IR" sz="4400" smtClean="0">
              <a:cs typeface="B Mitra"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769429" indent="-742950" algn="r" eaLnBrk="1" fontAlgn="auto" hangingPunct="1">
              <a:spcAft>
                <a:spcPts val="0"/>
              </a:spcAft>
              <a:defRPr/>
            </a:pPr>
            <a:r>
              <a:rPr lang="fa-IR" sz="8000" dirty="0" smtClean="0">
                <a:latin typeface="IranNastaliq" pitchFamily="18" charset="0"/>
                <a:cs typeface="IranNastaliq" pitchFamily="18" charset="0"/>
              </a:rPr>
              <a:t>هزینه های فزاینده</a:t>
            </a:r>
          </a:p>
        </p:txBody>
      </p:sp>
      <p:sp>
        <p:nvSpPr>
          <p:cNvPr id="3" name="Content Placeholder 2"/>
          <p:cNvSpPr>
            <a:spLocks noGrp="1"/>
          </p:cNvSpPr>
          <p:nvPr>
            <p:ph idx="1"/>
          </p:nvPr>
        </p:nvSpPr>
        <p:spPr/>
        <p:txBody>
          <a:bodyPr>
            <a:normAutofit fontScale="70000" lnSpcReduction="20000"/>
          </a:bodyPr>
          <a:lstStyle/>
          <a:p>
            <a:pPr marL="769429" indent="-742950" eaLnBrk="1" fontAlgn="auto" hangingPunct="1">
              <a:spcAft>
                <a:spcPts val="0"/>
              </a:spcAft>
              <a:buFont typeface="+mj-lt"/>
              <a:buAutoNum type="arabicPeriod"/>
              <a:defRPr/>
            </a:pPr>
            <a:r>
              <a:rPr lang="fa-IR" sz="4400" dirty="0" smtClean="0">
                <a:cs typeface="B Mitra" pitchFamily="2" charset="-78"/>
              </a:rPr>
              <a:t>تغییرات دموگرافیک</a:t>
            </a:r>
          </a:p>
          <a:p>
            <a:pPr marL="1410779" lvl="2" indent="-742950" eaLnBrk="1" fontAlgn="auto" hangingPunct="1">
              <a:spcAft>
                <a:spcPts val="0"/>
              </a:spcAft>
              <a:buFont typeface="+mj-lt"/>
              <a:buAutoNum type="arabicPeriod"/>
              <a:defRPr/>
            </a:pPr>
            <a:r>
              <a:rPr lang="fa-IR" sz="3300" dirty="0" smtClean="0">
                <a:cs typeface="B Mitra" pitchFamily="2" charset="-78"/>
              </a:rPr>
              <a:t>جمعیت مسن تر</a:t>
            </a:r>
          </a:p>
          <a:p>
            <a:pPr marL="1410779" lvl="2" indent="-742950" eaLnBrk="1" fontAlgn="auto" hangingPunct="1">
              <a:spcAft>
                <a:spcPts val="0"/>
              </a:spcAft>
              <a:buFont typeface="+mj-lt"/>
              <a:buAutoNum type="arabicPeriod"/>
              <a:defRPr/>
            </a:pPr>
            <a:r>
              <a:rPr lang="fa-IR" sz="3300" dirty="0" smtClean="0">
                <a:cs typeface="B Mitra" pitchFamily="2" charset="-78"/>
              </a:rPr>
              <a:t>جمعیت آگاه تر</a:t>
            </a:r>
          </a:p>
          <a:p>
            <a:pPr marL="769429" indent="-742950" eaLnBrk="1" fontAlgn="auto" hangingPunct="1">
              <a:spcAft>
                <a:spcPts val="0"/>
              </a:spcAft>
              <a:buFont typeface="+mj-lt"/>
              <a:buAutoNum type="arabicPeriod"/>
              <a:defRPr/>
            </a:pPr>
            <a:r>
              <a:rPr lang="fa-IR" sz="4400" dirty="0" smtClean="0">
                <a:cs typeface="B Mitra" pitchFamily="2" charset="-78"/>
              </a:rPr>
              <a:t>بیماریهای جدید</a:t>
            </a:r>
          </a:p>
          <a:p>
            <a:pPr marL="1410779" lvl="2" indent="-742950" eaLnBrk="1" fontAlgn="auto" hangingPunct="1">
              <a:spcAft>
                <a:spcPts val="0"/>
              </a:spcAft>
              <a:buFont typeface="+mj-lt"/>
              <a:buAutoNum type="arabicPeriod"/>
              <a:defRPr/>
            </a:pPr>
            <a:r>
              <a:rPr lang="fa-IR" sz="3400" dirty="0" smtClean="0">
                <a:cs typeface="B Mitra" pitchFamily="2" charset="-78"/>
              </a:rPr>
              <a:t>بعلت بهبود وضع سلامتی</a:t>
            </a:r>
          </a:p>
          <a:p>
            <a:pPr marL="1410779" lvl="2" indent="-742950" eaLnBrk="1" fontAlgn="auto" hangingPunct="1">
              <a:spcAft>
                <a:spcPts val="0"/>
              </a:spcAft>
              <a:buFont typeface="+mj-lt"/>
              <a:buAutoNum type="arabicPeriod"/>
              <a:defRPr/>
            </a:pPr>
            <a:r>
              <a:rPr lang="fa-IR" sz="3400" dirty="0" smtClean="0">
                <a:cs typeface="B Mitra" pitchFamily="2" charset="-78"/>
              </a:rPr>
              <a:t>افزایش سرباری</a:t>
            </a:r>
          </a:p>
          <a:p>
            <a:pPr marL="769429" indent="-742950" eaLnBrk="1" fontAlgn="auto" hangingPunct="1">
              <a:spcAft>
                <a:spcPts val="0"/>
              </a:spcAft>
              <a:buFont typeface="+mj-lt"/>
              <a:buAutoNum type="arabicPeriod"/>
              <a:defRPr/>
            </a:pPr>
            <a:r>
              <a:rPr lang="fa-IR" sz="4400" dirty="0" smtClean="0">
                <a:cs typeface="B Mitra" pitchFamily="2" charset="-78"/>
              </a:rPr>
              <a:t>فناوری های جدید</a:t>
            </a:r>
          </a:p>
          <a:p>
            <a:pPr marL="1410779" lvl="2" indent="-742950" eaLnBrk="1" fontAlgn="auto" hangingPunct="1">
              <a:spcAft>
                <a:spcPts val="0"/>
              </a:spcAft>
              <a:buFont typeface="+mj-lt"/>
              <a:buAutoNum type="arabicPeriod"/>
              <a:defRPr/>
            </a:pPr>
            <a:r>
              <a:rPr lang="fa-IR" sz="3900" dirty="0" smtClean="0">
                <a:cs typeface="B Mitra" pitchFamily="2" charset="-78"/>
              </a:rPr>
              <a:t>داروهای جدید و بعضاً غیر ضروری</a:t>
            </a:r>
          </a:p>
          <a:p>
            <a:pPr marL="1410779" lvl="2" indent="-742950" eaLnBrk="1" fontAlgn="auto" hangingPunct="1">
              <a:spcAft>
                <a:spcPts val="0"/>
              </a:spcAft>
              <a:buFont typeface="+mj-lt"/>
              <a:buAutoNum type="arabicPeriod"/>
              <a:defRPr/>
            </a:pPr>
            <a:r>
              <a:rPr lang="fa-IR" sz="3900" dirty="0" smtClean="0">
                <a:cs typeface="B Mitra" pitchFamily="2" charset="-78"/>
              </a:rPr>
              <a:t>روشهای تشخیصی</a:t>
            </a:r>
          </a:p>
          <a:p>
            <a:pPr marL="1410779" lvl="2" indent="-742950" eaLnBrk="1" fontAlgn="auto" hangingPunct="1">
              <a:spcAft>
                <a:spcPts val="0"/>
              </a:spcAft>
              <a:buFont typeface="+mj-lt"/>
              <a:buAutoNum type="arabicPeriod"/>
              <a:defRPr/>
            </a:pPr>
            <a:r>
              <a:rPr lang="fa-IR" sz="3900" dirty="0" smtClean="0">
                <a:cs typeface="B Mitra" pitchFamily="2" charset="-78"/>
              </a:rPr>
              <a:t>کاهش </a:t>
            </a:r>
            <a:r>
              <a:rPr lang="en-US" sz="3900" dirty="0" smtClean="0">
                <a:cs typeface="B Mitra" pitchFamily="2" charset="-78"/>
              </a:rPr>
              <a:t>risk pooling</a:t>
            </a:r>
            <a:r>
              <a:rPr lang="fa-IR" sz="3900" dirty="0" smtClean="0">
                <a:cs typeface="B Mitra" pitchFamily="2" charset="-78"/>
              </a:rPr>
              <a:t> و </a:t>
            </a:r>
            <a:r>
              <a:rPr lang="en-US" sz="3900" dirty="0" smtClean="0">
                <a:cs typeface="B Mitra" pitchFamily="2" charset="-78"/>
              </a:rPr>
              <a:t>adverse selection</a:t>
            </a:r>
            <a:r>
              <a:rPr lang="fa-IR" sz="3900" dirty="0" smtClean="0">
                <a:cs typeface="B Mitra" pitchFamily="2" charset="-78"/>
              </a:rPr>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 calcmode="lin" valueType="num">
                                      <p:cBhvr additive="base">
                                        <p:cTn id="3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 calcmode="lin" valueType="num">
                                      <p:cBhvr additive="base">
                                        <p:cTn id="3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7" end="7"/>
                                            </p:txEl>
                                          </p:spTgt>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 calcmode="lin" valueType="num">
                                      <p:cBhvr additive="base">
                                        <p:cTn id="4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8" end="8"/>
                                            </p:txEl>
                                          </p:spTgt>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 calcmode="lin" valueType="num">
                                      <p:cBhvr additive="base">
                                        <p:cTn id="4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eaLnBrk="1" fontAlgn="auto" hangingPunct="1">
              <a:spcAft>
                <a:spcPts val="0"/>
              </a:spcAft>
              <a:defRPr/>
            </a:pPr>
            <a:r>
              <a:rPr lang="fa-IR" sz="8000" dirty="0" smtClean="0">
                <a:latin typeface="IranNastaliq" pitchFamily="18" charset="0"/>
                <a:cs typeface="IranNastaliq" pitchFamily="18" charset="0"/>
              </a:rPr>
              <a:t>نیروهای محرکه اصلاحات  بخش سلامت چیست؟</a:t>
            </a:r>
            <a:endParaRPr lang="fa-IR" sz="8000" dirty="0">
              <a:latin typeface="IranNastaliq" pitchFamily="18" charset="0"/>
              <a:cs typeface="IranNastaliq" pitchFamily="18" charset="0"/>
            </a:endParaRPr>
          </a:p>
        </p:txBody>
      </p:sp>
      <p:sp>
        <p:nvSpPr>
          <p:cNvPr id="39939" name="Content Placeholder 2"/>
          <p:cNvSpPr>
            <a:spLocks noGrp="1"/>
          </p:cNvSpPr>
          <p:nvPr>
            <p:ph idx="1"/>
          </p:nvPr>
        </p:nvSpPr>
        <p:spPr/>
        <p:txBody>
          <a:bodyPr/>
          <a:lstStyle/>
          <a:p>
            <a:pPr marL="768350" indent="-742950" eaLnBrk="1" hangingPunct="1">
              <a:buFont typeface="Calibri" pitchFamily="34" charset="0"/>
              <a:buAutoNum type="arabicPeriod"/>
            </a:pPr>
            <a:r>
              <a:rPr lang="fa-IR" altLang="fa-IR" sz="4400" smtClean="0">
                <a:cs typeface="B Mitra" pitchFamily="2" charset="-78"/>
                <a:hlinkClick r:id="rId2" action="ppaction://hlinksldjump"/>
              </a:rPr>
              <a:t>هزینه های فزاینده</a:t>
            </a:r>
            <a:endParaRPr lang="fa-IR" altLang="fa-IR" sz="4400" smtClean="0">
              <a:cs typeface="B Mitra" pitchFamily="2" charset="-78"/>
            </a:endParaRPr>
          </a:p>
          <a:p>
            <a:pPr marL="768350" indent="-742950" eaLnBrk="1" hangingPunct="1">
              <a:buFont typeface="Calibri" pitchFamily="34" charset="0"/>
              <a:buAutoNum type="arabicPeriod"/>
            </a:pPr>
            <a:r>
              <a:rPr lang="fa-IR" altLang="fa-IR" sz="4400" smtClean="0">
                <a:cs typeface="B Mitra" pitchFamily="2" charset="-78"/>
                <a:hlinkClick r:id="rId3" action="ppaction://hlinksldjump"/>
              </a:rPr>
              <a:t>انتظارات فزاینده مردم</a:t>
            </a:r>
            <a:endParaRPr lang="fa-IR" altLang="fa-IR" sz="4400" smtClean="0">
              <a:cs typeface="B Mitra" pitchFamily="2" charset="-78"/>
            </a:endParaRPr>
          </a:p>
          <a:p>
            <a:pPr marL="768350" indent="-742950" eaLnBrk="1" hangingPunct="1">
              <a:buFont typeface="Calibri" pitchFamily="34" charset="0"/>
              <a:buAutoNum type="arabicPeriod"/>
            </a:pPr>
            <a:r>
              <a:rPr lang="fa-IR" altLang="fa-IR" sz="4400" smtClean="0">
                <a:cs typeface="B Mitra" pitchFamily="2" charset="-78"/>
                <a:hlinkClick r:id="rId4" action="ppaction://hlinksldjump"/>
              </a:rPr>
              <a:t>محدودیت در ظرفیت پرداخت هزینه مراقبت سلامت</a:t>
            </a:r>
            <a:endParaRPr lang="fa-IR" altLang="fa-IR" sz="4400" smtClean="0">
              <a:cs typeface="B Mitra" pitchFamily="2" charset="-78"/>
            </a:endParaRPr>
          </a:p>
          <a:p>
            <a:pPr marL="768350" indent="-742950" eaLnBrk="1" hangingPunct="1">
              <a:buFont typeface="Calibri" pitchFamily="34" charset="0"/>
              <a:buAutoNum type="arabicPeriod"/>
            </a:pPr>
            <a:r>
              <a:rPr lang="en-US" altLang="fa-IR" sz="4400" smtClean="0">
                <a:cs typeface="B Mitra" pitchFamily="2" charset="-78"/>
                <a:hlinkClick r:id="rId5" action="ppaction://hlinksldjump"/>
              </a:rPr>
              <a:t>Skepticism</a:t>
            </a:r>
            <a:r>
              <a:rPr lang="fa-IR" altLang="fa-IR" sz="4400" smtClean="0">
                <a:cs typeface="B Mitra" pitchFamily="2" charset="-78"/>
                <a:hlinkClick r:id="rId5" action="ppaction://hlinksldjump"/>
              </a:rPr>
              <a:t> شک به مناسبت وضع موجود</a:t>
            </a:r>
            <a:endParaRPr lang="fa-IR" altLang="fa-IR" sz="4400" smtClean="0">
              <a:cs typeface="B Mitra" pitchFamily="2" charset="-78"/>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769429" indent="-742950" algn="r" eaLnBrk="1" fontAlgn="auto" hangingPunct="1">
              <a:spcAft>
                <a:spcPts val="0"/>
              </a:spcAft>
              <a:defRPr/>
            </a:pPr>
            <a:r>
              <a:rPr lang="fa-IR" sz="8000" dirty="0" smtClean="0">
                <a:latin typeface="IranNastaliq" pitchFamily="18" charset="0"/>
                <a:cs typeface="IranNastaliq" pitchFamily="18" charset="0"/>
              </a:rPr>
              <a:t>انتظارات فزاینده مردم</a:t>
            </a:r>
          </a:p>
        </p:txBody>
      </p:sp>
      <p:sp>
        <p:nvSpPr>
          <p:cNvPr id="3" name="Content Placeholder 2"/>
          <p:cNvSpPr>
            <a:spLocks noGrp="1"/>
          </p:cNvSpPr>
          <p:nvPr>
            <p:ph idx="1"/>
          </p:nvPr>
        </p:nvSpPr>
        <p:spPr/>
        <p:txBody>
          <a:bodyPr>
            <a:normAutofit fontScale="85000" lnSpcReduction="20000"/>
          </a:bodyPr>
          <a:lstStyle/>
          <a:p>
            <a:pPr marL="769429" indent="-742950" eaLnBrk="1" fontAlgn="auto" hangingPunct="1">
              <a:spcAft>
                <a:spcPts val="0"/>
              </a:spcAft>
              <a:buFont typeface="+mj-lt"/>
              <a:buAutoNum type="arabicPeriod"/>
              <a:defRPr/>
            </a:pPr>
            <a:r>
              <a:rPr lang="fa-IR" sz="3900" dirty="0" smtClean="0">
                <a:cs typeface="B Mitra" pitchFamily="2" charset="-78"/>
              </a:rPr>
              <a:t>اقتصادی</a:t>
            </a:r>
          </a:p>
          <a:p>
            <a:pPr marL="1136142" lvl="1" indent="-742950" eaLnBrk="1" fontAlgn="auto" hangingPunct="1">
              <a:spcAft>
                <a:spcPts val="0"/>
              </a:spcAft>
              <a:buFont typeface="+mj-lt"/>
              <a:buAutoNum type="arabicPeriod"/>
              <a:defRPr/>
            </a:pPr>
            <a:r>
              <a:rPr lang="fa-IR" sz="3700" dirty="0" smtClean="0">
                <a:cs typeface="B Mitra" pitchFamily="2" charset="-78"/>
              </a:rPr>
              <a:t>تمایل و توان پرداخت مردم، جبران گذشته</a:t>
            </a:r>
          </a:p>
          <a:p>
            <a:pPr marL="1136142" lvl="1" indent="-742950" eaLnBrk="1" fontAlgn="auto" hangingPunct="1">
              <a:spcAft>
                <a:spcPts val="0"/>
              </a:spcAft>
              <a:buFont typeface="+mj-lt"/>
              <a:buAutoNum type="arabicPeriod"/>
              <a:defRPr/>
            </a:pPr>
            <a:r>
              <a:rPr lang="fa-IR" sz="3700" dirty="0" smtClean="0">
                <a:cs typeface="B Mitra" pitchFamily="2" charset="-78"/>
              </a:rPr>
              <a:t>توقع حاصل از بهبود اقتصادی</a:t>
            </a:r>
          </a:p>
          <a:p>
            <a:pPr marL="769429" indent="-742950" eaLnBrk="1" fontAlgn="auto" hangingPunct="1">
              <a:spcAft>
                <a:spcPts val="0"/>
              </a:spcAft>
              <a:buFont typeface="+mj-lt"/>
              <a:buAutoNum type="arabicPeriod"/>
              <a:defRPr/>
            </a:pPr>
            <a:r>
              <a:rPr lang="fa-IR" sz="3900" dirty="0" smtClean="0">
                <a:cs typeface="B Mitra" pitchFamily="2" charset="-78"/>
              </a:rPr>
              <a:t>اجتماعی</a:t>
            </a:r>
          </a:p>
          <a:p>
            <a:pPr marL="1136142" lvl="1" indent="-742950" eaLnBrk="1" fontAlgn="auto" hangingPunct="1">
              <a:spcAft>
                <a:spcPts val="0"/>
              </a:spcAft>
              <a:buFont typeface="+mj-lt"/>
              <a:buAutoNum type="arabicPeriod"/>
              <a:defRPr/>
            </a:pPr>
            <a:r>
              <a:rPr lang="fa-IR" sz="3700" dirty="0" smtClean="0">
                <a:cs typeface="B Mitra" pitchFamily="2" charset="-78"/>
              </a:rPr>
              <a:t>دهکده جهانی، مقایسه و تقلید</a:t>
            </a:r>
          </a:p>
          <a:p>
            <a:pPr marL="1136142" lvl="1" indent="-742950" eaLnBrk="1" fontAlgn="auto" hangingPunct="1">
              <a:spcAft>
                <a:spcPts val="0"/>
              </a:spcAft>
              <a:buFont typeface="+mj-lt"/>
              <a:buAutoNum type="arabicPeriod"/>
              <a:defRPr/>
            </a:pPr>
            <a:r>
              <a:rPr lang="fa-IR" sz="3700" dirty="0" smtClean="0">
                <a:cs typeface="B Mitra" pitchFamily="2" charset="-78"/>
              </a:rPr>
              <a:t>درخواست خدمات سلامتی برای بهبود </a:t>
            </a:r>
            <a:r>
              <a:rPr lang="en-US" sz="3700" dirty="0" smtClean="0">
                <a:cs typeface="B Mitra" pitchFamily="2" charset="-78"/>
              </a:rPr>
              <a:t>QOL</a:t>
            </a:r>
            <a:endParaRPr lang="fa-IR" sz="3700" dirty="0" smtClean="0">
              <a:cs typeface="B Mitra" pitchFamily="2" charset="-78"/>
            </a:endParaRPr>
          </a:p>
          <a:p>
            <a:pPr marL="769429" indent="-742950" eaLnBrk="1" fontAlgn="auto" hangingPunct="1">
              <a:spcAft>
                <a:spcPts val="0"/>
              </a:spcAft>
              <a:buFont typeface="+mj-lt"/>
              <a:buAutoNum type="arabicPeriod"/>
              <a:defRPr/>
            </a:pPr>
            <a:r>
              <a:rPr lang="fa-IR" sz="3900" dirty="0" smtClean="0">
                <a:cs typeface="B Mitra" pitchFamily="2" charset="-78"/>
              </a:rPr>
              <a:t>سیاسی</a:t>
            </a:r>
          </a:p>
          <a:p>
            <a:pPr marL="1136142" lvl="1" indent="-742950" eaLnBrk="1" fontAlgn="auto" hangingPunct="1">
              <a:spcAft>
                <a:spcPts val="0"/>
              </a:spcAft>
              <a:buFont typeface="+mj-lt"/>
              <a:buAutoNum type="arabicPeriod"/>
              <a:defRPr/>
            </a:pPr>
            <a:r>
              <a:rPr lang="fa-IR" sz="3700" dirty="0" smtClean="0">
                <a:cs typeface="B Mitra" pitchFamily="2" charset="-78"/>
              </a:rPr>
              <a:t>دموکراسی: افزایش فشار مردم بر دولت</a:t>
            </a:r>
          </a:p>
          <a:p>
            <a:pPr marL="1136142" lvl="1" indent="-742950" eaLnBrk="1" fontAlgn="auto" hangingPunct="1">
              <a:spcAft>
                <a:spcPts val="0"/>
              </a:spcAft>
              <a:buFont typeface="+mj-lt"/>
              <a:buAutoNum type="arabicPeriod"/>
              <a:defRPr/>
            </a:pPr>
            <a:r>
              <a:rPr lang="fa-IR" sz="3700" dirty="0" smtClean="0">
                <a:cs typeface="B Mitra" pitchFamily="2" charset="-78"/>
              </a:rPr>
              <a:t>نظام سلامت ابزار انتخاباتی</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 calcmode="lin" valueType="num">
                                      <p:cBhvr additive="base">
                                        <p:cTn id="3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 calcmode="lin" valueType="num">
                                      <p:cBhvr additive="base">
                                        <p:cTn id="3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7" end="7"/>
                                            </p:txEl>
                                          </p:spTgt>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 calcmode="lin" valueType="num">
                                      <p:cBhvr additive="base">
                                        <p:cTn id="4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eaLnBrk="1" fontAlgn="auto" hangingPunct="1">
              <a:spcAft>
                <a:spcPts val="0"/>
              </a:spcAft>
              <a:defRPr/>
            </a:pPr>
            <a:r>
              <a:rPr lang="fa-IR" sz="8000" dirty="0" smtClean="0">
                <a:latin typeface="IranNastaliq" pitchFamily="18" charset="0"/>
                <a:cs typeface="IranNastaliq" pitchFamily="18" charset="0"/>
              </a:rPr>
              <a:t>نیروهای محرکه اصلاحات  بخش سلامت چیست؟</a:t>
            </a:r>
            <a:endParaRPr lang="fa-IR" sz="8000" dirty="0">
              <a:latin typeface="IranNastaliq" pitchFamily="18" charset="0"/>
              <a:cs typeface="IranNastaliq" pitchFamily="18" charset="0"/>
            </a:endParaRPr>
          </a:p>
        </p:txBody>
      </p:sp>
      <p:sp>
        <p:nvSpPr>
          <p:cNvPr id="41987" name="Content Placeholder 2"/>
          <p:cNvSpPr>
            <a:spLocks noGrp="1"/>
          </p:cNvSpPr>
          <p:nvPr>
            <p:ph idx="1"/>
          </p:nvPr>
        </p:nvSpPr>
        <p:spPr/>
        <p:txBody>
          <a:bodyPr/>
          <a:lstStyle/>
          <a:p>
            <a:pPr marL="768350" indent="-742950" eaLnBrk="1" hangingPunct="1">
              <a:buFont typeface="Calibri" pitchFamily="34" charset="0"/>
              <a:buAutoNum type="arabicPeriod"/>
            </a:pPr>
            <a:r>
              <a:rPr lang="fa-IR" altLang="fa-IR" sz="4400" smtClean="0">
                <a:cs typeface="B Mitra" pitchFamily="2" charset="-78"/>
                <a:hlinkClick r:id="rId2" action="ppaction://hlinksldjump"/>
              </a:rPr>
              <a:t>هزینه های فزاینده</a:t>
            </a:r>
            <a:endParaRPr lang="fa-IR" altLang="fa-IR" sz="4400" smtClean="0">
              <a:cs typeface="B Mitra" pitchFamily="2" charset="-78"/>
            </a:endParaRPr>
          </a:p>
          <a:p>
            <a:pPr marL="768350" indent="-742950" eaLnBrk="1" hangingPunct="1">
              <a:buFont typeface="Calibri" pitchFamily="34" charset="0"/>
              <a:buAutoNum type="arabicPeriod"/>
            </a:pPr>
            <a:r>
              <a:rPr lang="fa-IR" altLang="fa-IR" sz="4400" smtClean="0">
                <a:cs typeface="B Mitra" pitchFamily="2" charset="-78"/>
                <a:hlinkClick r:id="rId3" action="ppaction://hlinksldjump"/>
              </a:rPr>
              <a:t>انتظارات فزاینده مردم</a:t>
            </a:r>
            <a:endParaRPr lang="fa-IR" altLang="fa-IR" sz="4400" smtClean="0">
              <a:cs typeface="B Mitra" pitchFamily="2" charset="-78"/>
            </a:endParaRPr>
          </a:p>
          <a:p>
            <a:pPr marL="768350" indent="-742950" eaLnBrk="1" hangingPunct="1">
              <a:buFont typeface="Calibri" pitchFamily="34" charset="0"/>
              <a:buAutoNum type="arabicPeriod"/>
            </a:pPr>
            <a:r>
              <a:rPr lang="fa-IR" altLang="fa-IR" sz="4400" smtClean="0">
                <a:cs typeface="B Mitra" pitchFamily="2" charset="-78"/>
                <a:hlinkClick r:id="rId4" action="ppaction://hlinksldjump"/>
              </a:rPr>
              <a:t>محدودیت در ظرفیت پرداخت هزینه مراقبت سلامت</a:t>
            </a:r>
            <a:endParaRPr lang="fa-IR" altLang="fa-IR" sz="4400" smtClean="0">
              <a:cs typeface="B Mitra" pitchFamily="2" charset="-78"/>
            </a:endParaRPr>
          </a:p>
          <a:p>
            <a:pPr marL="768350" indent="-742950" eaLnBrk="1" hangingPunct="1">
              <a:buFont typeface="Calibri" pitchFamily="34" charset="0"/>
              <a:buAutoNum type="arabicPeriod"/>
            </a:pPr>
            <a:r>
              <a:rPr lang="en-US" altLang="fa-IR" sz="4400" smtClean="0">
                <a:cs typeface="B Mitra" pitchFamily="2" charset="-78"/>
                <a:hlinkClick r:id="rId5" action="ppaction://hlinksldjump"/>
              </a:rPr>
              <a:t>Skepticism</a:t>
            </a:r>
            <a:r>
              <a:rPr lang="fa-IR" altLang="fa-IR" sz="4400" smtClean="0">
                <a:cs typeface="B Mitra" pitchFamily="2" charset="-78"/>
                <a:hlinkClick r:id="rId5" action="ppaction://hlinksldjump"/>
              </a:rPr>
              <a:t> شک به مناسبت وضع موجود</a:t>
            </a:r>
            <a:endParaRPr lang="fa-IR" altLang="fa-IR" sz="4400" smtClean="0">
              <a:cs typeface="B Mitra" pitchFamily="2" charset="-78"/>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769429" indent="-742950" algn="r" eaLnBrk="1" fontAlgn="auto" hangingPunct="1">
              <a:spcAft>
                <a:spcPts val="0"/>
              </a:spcAft>
              <a:defRPr/>
            </a:pPr>
            <a:r>
              <a:rPr lang="fa-IR" sz="8000" dirty="0" smtClean="0">
                <a:latin typeface="IranNastaliq" pitchFamily="18" charset="0"/>
                <a:cs typeface="IranNastaliq" pitchFamily="18" charset="0"/>
              </a:rPr>
              <a:t>محدودیت در ظرفیت پرداخت هزینه مراقبت سلامت</a:t>
            </a:r>
          </a:p>
        </p:txBody>
      </p:sp>
      <p:sp>
        <p:nvSpPr>
          <p:cNvPr id="3" name="Content Placeholder 2"/>
          <p:cNvSpPr>
            <a:spLocks noGrp="1"/>
          </p:cNvSpPr>
          <p:nvPr>
            <p:ph idx="1"/>
          </p:nvPr>
        </p:nvSpPr>
        <p:spPr/>
        <p:txBody>
          <a:bodyPr/>
          <a:lstStyle/>
          <a:p>
            <a:pPr marL="768350" indent="-742950" eaLnBrk="1" hangingPunct="1">
              <a:buFont typeface="Calibri" pitchFamily="34" charset="0"/>
              <a:buAutoNum type="arabicPeriod"/>
            </a:pPr>
            <a:r>
              <a:rPr lang="fa-IR" altLang="fa-IR" sz="3800" smtClean="0">
                <a:cs typeface="B Mitra" pitchFamily="2" charset="-78"/>
              </a:rPr>
              <a:t>عدم تناسب تخصیص منابع به بخش سلامت با انتظارات</a:t>
            </a:r>
          </a:p>
          <a:p>
            <a:pPr marL="768350" indent="-742950" eaLnBrk="1" hangingPunct="1">
              <a:buFont typeface="Calibri" pitchFamily="34" charset="0"/>
              <a:buAutoNum type="arabicPeriod"/>
            </a:pPr>
            <a:r>
              <a:rPr lang="fa-IR" altLang="fa-IR" sz="3800" smtClean="0">
                <a:cs typeface="B Mitra" pitchFamily="2" charset="-78"/>
              </a:rPr>
              <a:t>بحرانهای اقتصادی و تأثیر برسلامت فقرا</a:t>
            </a:r>
          </a:p>
          <a:p>
            <a:pPr marL="768350" indent="-742950" eaLnBrk="1" hangingPunct="1">
              <a:buFont typeface="Calibri" pitchFamily="34" charset="0"/>
              <a:buAutoNum type="arabicPeriod"/>
            </a:pPr>
            <a:r>
              <a:rPr lang="fa-IR" altLang="fa-IR" sz="3800" smtClean="0">
                <a:cs typeface="B Mitra" pitchFamily="2" charset="-78"/>
              </a:rPr>
              <a:t>کاهش درآمد برخی کشورها در بحرانهای اقتصادی</a:t>
            </a:r>
          </a:p>
          <a:p>
            <a:pPr marL="768350" indent="-742950" eaLnBrk="1" hangingPunct="1">
              <a:buFont typeface="Calibri" pitchFamily="34" charset="0"/>
              <a:buAutoNum type="arabicPeriod"/>
            </a:pPr>
            <a:r>
              <a:rPr lang="fa-IR" altLang="fa-IR" sz="3800" smtClean="0">
                <a:cs typeface="B Mitra" pitchFamily="2" charset="-78"/>
              </a:rPr>
              <a:t>رکود اقتصادی منجر به کاهش درآمد مالیاتی می شود</a:t>
            </a:r>
          </a:p>
          <a:p>
            <a:pPr marL="768350" indent="-742950" eaLnBrk="1" hangingPunct="1">
              <a:buFont typeface="Calibri" pitchFamily="34" charset="0"/>
              <a:buAutoNum type="arabicPeriod"/>
            </a:pPr>
            <a:r>
              <a:rPr lang="fa-IR" altLang="fa-IR" sz="3800" smtClean="0">
                <a:cs typeface="B Mitra" pitchFamily="2" charset="-78"/>
              </a:rPr>
              <a:t>کاهش </a:t>
            </a:r>
            <a:r>
              <a:rPr lang="en-US" altLang="fa-IR" sz="3600" smtClean="0">
                <a:cs typeface="B Mitra" pitchFamily="2" charset="-78"/>
              </a:rPr>
              <a:t>social solidarity &amp; social capital</a:t>
            </a:r>
            <a:endParaRPr lang="fa-IR" altLang="fa-IR" sz="3600" smtClean="0">
              <a:cs typeface="B Mitra"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eaLnBrk="1" fontAlgn="auto" hangingPunct="1">
              <a:spcAft>
                <a:spcPts val="0"/>
              </a:spcAft>
              <a:defRPr/>
            </a:pPr>
            <a:r>
              <a:rPr lang="fa-IR" sz="8000" dirty="0" smtClean="0">
                <a:latin typeface="IranNastaliq" pitchFamily="18" charset="0"/>
                <a:cs typeface="IranNastaliq" pitchFamily="18" charset="0"/>
              </a:rPr>
              <a:t>نیروهای محرکه اصلاحات  بخش سلامت چیست؟</a:t>
            </a:r>
            <a:endParaRPr lang="fa-IR" sz="8000" dirty="0">
              <a:latin typeface="IranNastaliq" pitchFamily="18" charset="0"/>
              <a:cs typeface="IranNastaliq" pitchFamily="18" charset="0"/>
            </a:endParaRPr>
          </a:p>
        </p:txBody>
      </p:sp>
      <p:sp>
        <p:nvSpPr>
          <p:cNvPr id="44035" name="Content Placeholder 2"/>
          <p:cNvSpPr>
            <a:spLocks noGrp="1"/>
          </p:cNvSpPr>
          <p:nvPr>
            <p:ph idx="1"/>
          </p:nvPr>
        </p:nvSpPr>
        <p:spPr/>
        <p:txBody>
          <a:bodyPr/>
          <a:lstStyle/>
          <a:p>
            <a:pPr marL="768350" indent="-742950" eaLnBrk="1" hangingPunct="1">
              <a:buFont typeface="Calibri" pitchFamily="34" charset="0"/>
              <a:buAutoNum type="arabicPeriod"/>
            </a:pPr>
            <a:r>
              <a:rPr lang="fa-IR" altLang="fa-IR" sz="4400" smtClean="0">
                <a:cs typeface="B Mitra" pitchFamily="2" charset="-78"/>
                <a:hlinkClick r:id="rId2" action="ppaction://hlinksldjump"/>
              </a:rPr>
              <a:t>هزینه های فزاینده</a:t>
            </a:r>
            <a:endParaRPr lang="fa-IR" altLang="fa-IR" sz="4400" smtClean="0">
              <a:cs typeface="B Mitra" pitchFamily="2" charset="-78"/>
            </a:endParaRPr>
          </a:p>
          <a:p>
            <a:pPr marL="768350" indent="-742950" eaLnBrk="1" hangingPunct="1">
              <a:buFont typeface="Calibri" pitchFamily="34" charset="0"/>
              <a:buAutoNum type="arabicPeriod"/>
            </a:pPr>
            <a:r>
              <a:rPr lang="fa-IR" altLang="fa-IR" sz="4400" smtClean="0">
                <a:cs typeface="B Mitra" pitchFamily="2" charset="-78"/>
                <a:hlinkClick r:id="rId3" action="ppaction://hlinksldjump"/>
              </a:rPr>
              <a:t>انتظارات فزاینده مردم</a:t>
            </a:r>
            <a:endParaRPr lang="fa-IR" altLang="fa-IR" sz="4400" smtClean="0">
              <a:cs typeface="B Mitra" pitchFamily="2" charset="-78"/>
            </a:endParaRPr>
          </a:p>
          <a:p>
            <a:pPr marL="768350" indent="-742950" eaLnBrk="1" hangingPunct="1">
              <a:buFont typeface="Calibri" pitchFamily="34" charset="0"/>
              <a:buAutoNum type="arabicPeriod"/>
            </a:pPr>
            <a:r>
              <a:rPr lang="fa-IR" altLang="fa-IR" sz="4400" smtClean="0">
                <a:cs typeface="B Mitra" pitchFamily="2" charset="-78"/>
                <a:hlinkClick r:id="rId4" action="ppaction://hlinksldjump"/>
              </a:rPr>
              <a:t>محدودیت در ظرفیت پرداخت هزینه مراقبت سلامت</a:t>
            </a:r>
            <a:endParaRPr lang="fa-IR" altLang="fa-IR" sz="4400" smtClean="0">
              <a:cs typeface="B Mitra" pitchFamily="2" charset="-78"/>
            </a:endParaRPr>
          </a:p>
          <a:p>
            <a:pPr marL="768350" indent="-742950" eaLnBrk="1" hangingPunct="1">
              <a:buFont typeface="Calibri" pitchFamily="34" charset="0"/>
              <a:buAutoNum type="arabicPeriod"/>
            </a:pPr>
            <a:r>
              <a:rPr lang="en-US" altLang="fa-IR" sz="4400" smtClean="0">
                <a:cs typeface="B Mitra" pitchFamily="2" charset="-78"/>
                <a:hlinkClick r:id="rId5" action="ppaction://hlinksldjump"/>
              </a:rPr>
              <a:t>Skepticism</a:t>
            </a:r>
            <a:r>
              <a:rPr lang="fa-IR" altLang="fa-IR" sz="4400" smtClean="0">
                <a:cs typeface="B Mitra" pitchFamily="2" charset="-78"/>
                <a:hlinkClick r:id="rId5" action="ppaction://hlinksldjump"/>
              </a:rPr>
              <a:t> شک به مناسبت وضع موجود</a:t>
            </a:r>
            <a:endParaRPr lang="fa-IR" altLang="fa-IR" sz="4400" smtClean="0">
              <a:cs typeface="B Mitra" pitchFamily="2" charset="-78"/>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fa-IR" altLang="fa-IR" sz="5400" smtClean="0">
                <a:latin typeface="IranNastaliq" pitchFamily="18" charset="0"/>
                <a:cs typeface="IranNastaliq" pitchFamily="18" charset="0"/>
              </a:rPr>
              <a:t>کار کردها و اهداف اصلی نظام سلامت</a:t>
            </a:r>
            <a:endParaRPr lang="en-US" altLang="fa-IR" sz="5400" smtClean="0">
              <a:latin typeface="IranNastaliq" pitchFamily="18" charset="0"/>
              <a:cs typeface="IranNastaliq" pitchFamily="18" charset="0"/>
            </a:endParaRPr>
          </a:p>
        </p:txBody>
      </p:sp>
      <p:sp>
        <p:nvSpPr>
          <p:cNvPr id="8195" name="Rectangle 3"/>
          <p:cNvSpPr>
            <a:spLocks noGrp="1" noChangeArrowheads="1"/>
          </p:cNvSpPr>
          <p:nvPr>
            <p:ph idx="1"/>
          </p:nvPr>
        </p:nvSpPr>
        <p:spPr/>
        <p:txBody>
          <a:bodyPr/>
          <a:lstStyle/>
          <a:p>
            <a:pPr marL="609600" indent="-609600" eaLnBrk="1" hangingPunct="1">
              <a:lnSpc>
                <a:spcPct val="80000"/>
              </a:lnSpc>
              <a:buFontTx/>
              <a:buAutoNum type="arabicPeriod"/>
            </a:pPr>
            <a:r>
              <a:rPr lang="fa-IR" altLang="fa-IR" sz="4000" smtClean="0">
                <a:solidFill>
                  <a:schemeClr val="accent2"/>
                </a:solidFill>
                <a:cs typeface="B Mitra" pitchFamily="2" charset="-78"/>
              </a:rPr>
              <a:t>تولیت </a:t>
            </a:r>
            <a:r>
              <a:rPr lang="en-US" altLang="fa-IR" sz="4000" smtClean="0">
                <a:solidFill>
                  <a:schemeClr val="accent2"/>
                </a:solidFill>
                <a:cs typeface="B Mitra" pitchFamily="2" charset="-78"/>
              </a:rPr>
              <a:t>stewardship </a:t>
            </a:r>
          </a:p>
          <a:p>
            <a:pPr marL="609600" indent="-609600" eaLnBrk="1" hangingPunct="1">
              <a:lnSpc>
                <a:spcPct val="80000"/>
              </a:lnSpc>
              <a:buFontTx/>
              <a:buAutoNum type="arabicPeriod"/>
            </a:pPr>
            <a:r>
              <a:rPr lang="fa-IR" altLang="fa-IR" sz="4000" smtClean="0">
                <a:solidFill>
                  <a:schemeClr val="accent2"/>
                </a:solidFill>
                <a:cs typeface="B Mitra" pitchFamily="2" charset="-78"/>
              </a:rPr>
              <a:t>افزایش و مدیریت منابع(تأمین مالی)</a:t>
            </a:r>
          </a:p>
          <a:p>
            <a:pPr marL="609600" indent="-609600" eaLnBrk="1" hangingPunct="1">
              <a:lnSpc>
                <a:spcPct val="80000"/>
              </a:lnSpc>
              <a:buFontTx/>
              <a:buAutoNum type="arabicPeriod"/>
            </a:pPr>
            <a:r>
              <a:rPr lang="fa-IR" altLang="fa-IR" sz="4000" smtClean="0">
                <a:solidFill>
                  <a:schemeClr val="accent2"/>
                </a:solidFill>
                <a:cs typeface="B Mitra" pitchFamily="2" charset="-78"/>
              </a:rPr>
              <a:t>تولید منابع انسانی و فیزیکی</a:t>
            </a:r>
          </a:p>
          <a:p>
            <a:pPr marL="609600" indent="-609600" eaLnBrk="1" hangingPunct="1">
              <a:lnSpc>
                <a:spcPct val="80000"/>
              </a:lnSpc>
              <a:buFontTx/>
              <a:buAutoNum type="arabicPeriod"/>
            </a:pPr>
            <a:r>
              <a:rPr lang="fa-IR" altLang="fa-IR" sz="4000" smtClean="0">
                <a:solidFill>
                  <a:schemeClr val="accent2"/>
                </a:solidFill>
                <a:cs typeface="B Mitra" pitchFamily="2" charset="-78"/>
              </a:rPr>
              <a:t>ارائه خدمات سلامت</a:t>
            </a:r>
          </a:p>
          <a:p>
            <a:pPr marL="609600" indent="-609600" eaLnBrk="1" hangingPunct="1">
              <a:lnSpc>
                <a:spcPct val="80000"/>
              </a:lnSpc>
              <a:buFontTx/>
              <a:buAutoNum type="arabicPeriod"/>
            </a:pPr>
            <a:r>
              <a:rPr lang="fa-IR" altLang="fa-IR" sz="4000" smtClean="0">
                <a:solidFill>
                  <a:schemeClr val="tx2"/>
                </a:solidFill>
                <a:cs typeface="B Mitra" pitchFamily="2" charset="-78"/>
              </a:rPr>
              <a:t>پاسخگویی</a:t>
            </a:r>
          </a:p>
          <a:p>
            <a:pPr marL="609600" indent="-609600" eaLnBrk="1" hangingPunct="1">
              <a:lnSpc>
                <a:spcPct val="80000"/>
              </a:lnSpc>
              <a:buFontTx/>
              <a:buAutoNum type="arabicPeriod"/>
            </a:pPr>
            <a:r>
              <a:rPr lang="fa-IR" altLang="fa-IR" sz="4000" smtClean="0">
                <a:solidFill>
                  <a:schemeClr val="tx2"/>
                </a:solidFill>
                <a:cs typeface="B Mitra" pitchFamily="2" charset="-78"/>
              </a:rPr>
              <a:t>عادلانه بودن</a:t>
            </a:r>
          </a:p>
          <a:p>
            <a:pPr marL="609600" indent="-609600" eaLnBrk="1" hangingPunct="1">
              <a:lnSpc>
                <a:spcPct val="80000"/>
              </a:lnSpc>
              <a:buFontTx/>
              <a:buAutoNum type="arabicPeriod"/>
            </a:pPr>
            <a:r>
              <a:rPr lang="fa-IR" altLang="fa-IR" sz="4000" smtClean="0">
                <a:solidFill>
                  <a:schemeClr val="tx2"/>
                </a:solidFill>
                <a:cs typeface="B Mitra" pitchFamily="2" charset="-78"/>
              </a:rPr>
              <a:t>ارتقای سلامت</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marL="769429" indent="-742950" algn="r" eaLnBrk="1" fontAlgn="auto" hangingPunct="1">
              <a:spcAft>
                <a:spcPts val="0"/>
              </a:spcAft>
              <a:defRPr/>
            </a:pPr>
            <a:r>
              <a:rPr lang="en-US" sz="6000" dirty="0" smtClean="0">
                <a:latin typeface="+mn-lt"/>
                <a:cs typeface="IranNastaliq" pitchFamily="18" charset="0"/>
              </a:rPr>
              <a:t>Skepticism</a:t>
            </a:r>
            <a:r>
              <a:rPr lang="fa-IR" sz="6000" dirty="0" smtClean="0">
                <a:latin typeface="IranNastaliq" pitchFamily="18" charset="0"/>
                <a:cs typeface="IranNastaliq" pitchFamily="18" charset="0"/>
              </a:rPr>
              <a:t> شک به مناسبت وضع موجود</a:t>
            </a:r>
          </a:p>
        </p:txBody>
      </p:sp>
      <p:sp>
        <p:nvSpPr>
          <p:cNvPr id="3" name="Content Placeholder 2"/>
          <p:cNvSpPr>
            <a:spLocks noGrp="1"/>
          </p:cNvSpPr>
          <p:nvPr>
            <p:ph idx="1"/>
          </p:nvPr>
        </p:nvSpPr>
        <p:spPr/>
        <p:txBody>
          <a:bodyPr/>
          <a:lstStyle/>
          <a:p>
            <a:pPr marL="768350" indent="-742950" eaLnBrk="1" hangingPunct="1">
              <a:buFont typeface="Calibri" pitchFamily="34" charset="0"/>
              <a:buAutoNum type="arabicPeriod"/>
            </a:pPr>
            <a:r>
              <a:rPr lang="fa-IR" altLang="fa-IR" sz="4400" smtClean="0">
                <a:cs typeface="B Mitra" pitchFamily="2" charset="-78"/>
              </a:rPr>
              <a:t>تلاش منفعت طلبان بخش غیر دولتی</a:t>
            </a:r>
          </a:p>
          <a:p>
            <a:pPr marL="1135063" lvl="1" indent="-742950" eaLnBrk="1" hangingPunct="1">
              <a:buFont typeface="Calibri" pitchFamily="34" charset="0"/>
              <a:buAutoNum type="arabicPeriod"/>
            </a:pPr>
            <a:r>
              <a:rPr lang="fa-IR" altLang="fa-IR" sz="4000" smtClean="0">
                <a:cs typeface="B Mitra" pitchFamily="2" charset="-78"/>
              </a:rPr>
              <a:t>عدم شفافیت در اهداف شرکت ها و </a:t>
            </a:r>
            <a:r>
              <a:rPr lang="en-US" altLang="fa-IR" sz="4000" smtClean="0">
                <a:cs typeface="B Mitra" pitchFamily="2" charset="-78"/>
              </a:rPr>
              <a:t>NGOs</a:t>
            </a:r>
            <a:endParaRPr lang="fa-IR" altLang="fa-IR" sz="4000" smtClean="0">
              <a:cs typeface="B Mitra" pitchFamily="2" charset="-78"/>
            </a:endParaRPr>
          </a:p>
          <a:p>
            <a:pPr marL="768350" indent="-742950" eaLnBrk="1" hangingPunct="1">
              <a:buFont typeface="Calibri" pitchFamily="34" charset="0"/>
              <a:buAutoNum type="arabicPeriod"/>
            </a:pPr>
            <a:r>
              <a:rPr lang="fa-IR" altLang="fa-IR" sz="4400" smtClean="0">
                <a:cs typeface="B Mitra" pitchFamily="2" charset="-78"/>
              </a:rPr>
              <a:t>ناکارآمدی در برخی از نظامهای دولتی</a:t>
            </a:r>
          </a:p>
          <a:p>
            <a:pPr marL="768350" indent="-742950" eaLnBrk="1" hangingPunct="1">
              <a:buFont typeface="Calibri" pitchFamily="34" charset="0"/>
              <a:buAutoNum type="arabicPeriod"/>
            </a:pPr>
            <a:r>
              <a:rPr lang="fa-IR" altLang="fa-IR" sz="4400" smtClean="0">
                <a:cs typeface="B Mitra" pitchFamily="2" charset="-78"/>
              </a:rPr>
              <a:t>مقایسه غیر معقول</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a:xfrm>
            <a:off x="285750" y="1176338"/>
            <a:ext cx="2786063" cy="966787"/>
          </a:xfrm>
        </p:spPr>
        <p:txBody>
          <a:bodyPr/>
          <a:lstStyle/>
          <a:p>
            <a:pPr algn="ctr"/>
            <a:r>
              <a:rPr lang="fa-IR" altLang="fa-IR" sz="5400" smtClean="0">
                <a:latin typeface="IranNastaliq" pitchFamily="18" charset="0"/>
                <a:cs typeface="IranNastaliq" pitchFamily="18" charset="0"/>
              </a:rPr>
              <a:t>چرخه اصلاحات سلامت</a:t>
            </a:r>
          </a:p>
        </p:txBody>
      </p:sp>
      <p:sp>
        <p:nvSpPr>
          <p:cNvPr id="46083" name="Text Placeholder 2"/>
          <p:cNvSpPr>
            <a:spLocks noGrp="1"/>
          </p:cNvSpPr>
          <p:nvPr>
            <p:ph type="body" sz="half" idx="2"/>
          </p:nvPr>
        </p:nvSpPr>
        <p:spPr>
          <a:xfrm>
            <a:off x="609600" y="4572000"/>
            <a:ext cx="2209800" cy="436563"/>
          </a:xfrm>
        </p:spPr>
        <p:txBody>
          <a:bodyPr/>
          <a:lstStyle/>
          <a:p>
            <a:r>
              <a:rPr lang="fa-IR" altLang="fa-IR" sz="4400" smtClean="0">
                <a:latin typeface="IranNastaliq" pitchFamily="18" charset="0"/>
                <a:cs typeface="IranNastaliq" pitchFamily="18" charset="0"/>
              </a:rPr>
              <a:t>دکتر محمد شریعتی</a:t>
            </a:r>
          </a:p>
        </p:txBody>
      </p:sp>
      <p:pic>
        <p:nvPicPr>
          <p:cNvPr id="46084" name="Picture Placeholder 6" descr="87.6.2 004.jpg"/>
          <p:cNvPicPr>
            <a:picLocks noGrp="1" noChangeAspect="1"/>
          </p:cNvPicPr>
          <p:nvPr>
            <p:ph type="pic" idx="1"/>
          </p:nvPr>
        </p:nvPicPr>
        <p:blipFill>
          <a:blip r:embed="rId2" cstate="print"/>
          <a:srcRect l="10989" r="10989"/>
          <a:stretch>
            <a:fillRect/>
          </a:stretch>
        </p:blipFill>
        <p:spPr>
          <a:xfrm>
            <a:off x="3486150" y="1200150"/>
            <a:ext cx="4618038" cy="3930650"/>
          </a:xfr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1285875" y="928688"/>
            <a:ext cx="6286500" cy="5715000"/>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eaLnBrk="1" hangingPunct="1">
              <a:defRPr/>
            </a:pPr>
            <a:endParaRPr lang="fa-IR"/>
          </a:p>
        </p:txBody>
      </p:sp>
      <p:sp>
        <p:nvSpPr>
          <p:cNvPr id="6" name="Oval 5"/>
          <p:cNvSpPr/>
          <p:nvPr/>
        </p:nvSpPr>
        <p:spPr>
          <a:xfrm>
            <a:off x="2286000" y="1714500"/>
            <a:ext cx="4286250" cy="4143375"/>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eaLnBrk="1" hangingPunct="1">
              <a:defRPr/>
            </a:pPr>
            <a:endParaRPr lang="fa-IR"/>
          </a:p>
        </p:txBody>
      </p:sp>
      <p:sp>
        <p:nvSpPr>
          <p:cNvPr id="7" name="Oval 6"/>
          <p:cNvSpPr/>
          <p:nvPr/>
        </p:nvSpPr>
        <p:spPr>
          <a:xfrm>
            <a:off x="3071813" y="2286000"/>
            <a:ext cx="2786062" cy="3000375"/>
          </a:xfrm>
          <a:prstGeom prst="ellipse">
            <a:avLst/>
          </a:prstGeom>
          <a:ln/>
        </p:spPr>
        <p:style>
          <a:lnRef idx="2">
            <a:schemeClr val="dk1"/>
          </a:lnRef>
          <a:fillRef idx="1">
            <a:schemeClr val="lt1"/>
          </a:fillRef>
          <a:effectRef idx="0">
            <a:schemeClr val="dk1"/>
          </a:effectRef>
          <a:fontRef idx="minor">
            <a:schemeClr val="dk1"/>
          </a:fontRef>
        </p:style>
        <p:txBody>
          <a:bodyPr rtlCol="1" anchor="ctr"/>
          <a:lstStyle/>
          <a:p>
            <a:pPr algn="ctr" eaLnBrk="1" hangingPunct="1">
              <a:defRPr/>
            </a:pPr>
            <a:r>
              <a:rPr lang="fa-IR" sz="4800" dirty="0">
                <a:solidFill>
                  <a:srgbClr val="FF0000"/>
                </a:solidFill>
                <a:latin typeface="IranNastaliq" pitchFamily="18" charset="0"/>
                <a:cs typeface="IranNastaliq" pitchFamily="18" charset="0"/>
                <a:hlinkClick r:id="rId2" action="ppaction://hlinksldjump"/>
              </a:rPr>
              <a:t>چرخه سیاستگذاری</a:t>
            </a:r>
            <a:endParaRPr lang="fa-IR" sz="4800" dirty="0">
              <a:solidFill>
                <a:srgbClr val="FF0000"/>
              </a:solidFill>
              <a:latin typeface="IranNastaliq" pitchFamily="18" charset="0"/>
              <a:cs typeface="IranNastaliq" pitchFamily="18" charset="0"/>
            </a:endParaRPr>
          </a:p>
        </p:txBody>
      </p:sp>
      <p:sp>
        <p:nvSpPr>
          <p:cNvPr id="8" name="Rounded Rectangle 7"/>
          <p:cNvSpPr/>
          <p:nvPr/>
        </p:nvSpPr>
        <p:spPr>
          <a:xfrm>
            <a:off x="3786182" y="1500174"/>
            <a:ext cx="1214446" cy="500066"/>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eaLnBrk="1" hangingPunct="1">
              <a:defRPr/>
            </a:pPr>
            <a:r>
              <a:rPr lang="fa-IR" dirty="0">
                <a:ln>
                  <a:solidFill>
                    <a:schemeClr val="tx1"/>
                  </a:solidFill>
                </a:ln>
                <a:solidFill>
                  <a:schemeClr val="tx1"/>
                </a:solidFill>
              </a:rPr>
              <a:t>تعریف</a:t>
            </a:r>
            <a:r>
              <a:rPr lang="fa-IR" dirty="0">
                <a:ln>
                  <a:solidFill>
                    <a:schemeClr val="tx1"/>
                  </a:solidFill>
                </a:ln>
              </a:rPr>
              <a:t> </a:t>
            </a:r>
            <a:r>
              <a:rPr lang="fa-IR" dirty="0">
                <a:ln>
                  <a:solidFill>
                    <a:schemeClr val="tx1"/>
                  </a:solidFill>
                </a:ln>
                <a:solidFill>
                  <a:schemeClr val="tx1"/>
                </a:solidFill>
              </a:rPr>
              <a:t>مشکل</a:t>
            </a:r>
          </a:p>
        </p:txBody>
      </p:sp>
      <p:sp>
        <p:nvSpPr>
          <p:cNvPr id="9" name="Rounded Rectangle 8"/>
          <p:cNvSpPr/>
          <p:nvPr/>
        </p:nvSpPr>
        <p:spPr>
          <a:xfrm>
            <a:off x="5572132" y="2285992"/>
            <a:ext cx="1214446" cy="500066"/>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eaLnBrk="1" hangingPunct="1">
              <a:defRPr/>
            </a:pPr>
            <a:r>
              <a:rPr lang="fa-IR" dirty="0">
                <a:ln>
                  <a:solidFill>
                    <a:schemeClr val="tx1"/>
                  </a:solidFill>
                </a:ln>
                <a:solidFill>
                  <a:schemeClr val="tx1"/>
                </a:solidFill>
              </a:rPr>
              <a:t>تشخیص</a:t>
            </a:r>
          </a:p>
        </p:txBody>
      </p:sp>
      <p:sp>
        <p:nvSpPr>
          <p:cNvPr id="10" name="Rounded Rectangle 9"/>
          <p:cNvSpPr/>
          <p:nvPr/>
        </p:nvSpPr>
        <p:spPr>
          <a:xfrm>
            <a:off x="5786446" y="4429132"/>
            <a:ext cx="1214446" cy="500066"/>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eaLnBrk="1" hangingPunct="1">
              <a:defRPr/>
            </a:pPr>
            <a:r>
              <a:rPr lang="fa-IR" dirty="0">
                <a:ln>
                  <a:solidFill>
                    <a:schemeClr val="tx1"/>
                  </a:solidFill>
                </a:ln>
                <a:solidFill>
                  <a:schemeClr val="tx1"/>
                </a:solidFill>
              </a:rPr>
              <a:t>تدوین سیاست</a:t>
            </a:r>
          </a:p>
        </p:txBody>
      </p:sp>
      <p:sp>
        <p:nvSpPr>
          <p:cNvPr id="11" name="Rounded Rectangle 10"/>
          <p:cNvSpPr/>
          <p:nvPr/>
        </p:nvSpPr>
        <p:spPr>
          <a:xfrm>
            <a:off x="3786182" y="5572140"/>
            <a:ext cx="1214446" cy="500066"/>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eaLnBrk="1" hangingPunct="1">
              <a:defRPr/>
            </a:pPr>
            <a:r>
              <a:rPr lang="fa-IR" dirty="0">
                <a:ln>
                  <a:solidFill>
                    <a:schemeClr val="tx1"/>
                  </a:solidFill>
                </a:ln>
                <a:solidFill>
                  <a:schemeClr val="tx1"/>
                </a:solidFill>
              </a:rPr>
              <a:t>توسعه سیاستگذاری</a:t>
            </a:r>
          </a:p>
        </p:txBody>
      </p:sp>
      <p:sp>
        <p:nvSpPr>
          <p:cNvPr id="12" name="Rounded Rectangle 11"/>
          <p:cNvSpPr/>
          <p:nvPr/>
        </p:nvSpPr>
        <p:spPr>
          <a:xfrm>
            <a:off x="1857356" y="4357694"/>
            <a:ext cx="1214446" cy="500066"/>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eaLnBrk="1" hangingPunct="1">
              <a:defRPr/>
            </a:pPr>
            <a:r>
              <a:rPr lang="fa-IR" dirty="0">
                <a:ln>
                  <a:solidFill>
                    <a:schemeClr val="tx1"/>
                  </a:solidFill>
                </a:ln>
                <a:solidFill>
                  <a:schemeClr val="tx1"/>
                </a:solidFill>
              </a:rPr>
              <a:t>اجرا</a:t>
            </a:r>
          </a:p>
        </p:txBody>
      </p:sp>
      <p:sp>
        <p:nvSpPr>
          <p:cNvPr id="13" name="Rounded Rectangle 12"/>
          <p:cNvSpPr/>
          <p:nvPr/>
        </p:nvSpPr>
        <p:spPr>
          <a:xfrm>
            <a:off x="2000232" y="2428868"/>
            <a:ext cx="1214446" cy="500066"/>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eaLnBrk="1" hangingPunct="1">
              <a:defRPr/>
            </a:pPr>
            <a:r>
              <a:rPr lang="fa-IR" dirty="0">
                <a:ln>
                  <a:solidFill>
                    <a:schemeClr val="tx1"/>
                  </a:solidFill>
                </a:ln>
                <a:solidFill>
                  <a:schemeClr val="tx1"/>
                </a:solidFill>
              </a:rPr>
              <a:t>ارزشیابی</a:t>
            </a:r>
          </a:p>
        </p:txBody>
      </p:sp>
      <p:sp>
        <p:nvSpPr>
          <p:cNvPr id="16" name="Striped Right Arrow 15"/>
          <p:cNvSpPr/>
          <p:nvPr/>
        </p:nvSpPr>
        <p:spPr>
          <a:xfrm rot="1933011">
            <a:off x="5257800" y="1806575"/>
            <a:ext cx="428625" cy="285750"/>
          </a:xfrm>
          <a:prstGeom prst="stripedRightArrow">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eaLnBrk="1" hangingPunct="1">
              <a:defRPr/>
            </a:pPr>
            <a:endParaRPr lang="fa-IR"/>
          </a:p>
        </p:txBody>
      </p:sp>
      <p:sp>
        <p:nvSpPr>
          <p:cNvPr id="17" name="Striped Right Arrow 16"/>
          <p:cNvSpPr/>
          <p:nvPr/>
        </p:nvSpPr>
        <p:spPr>
          <a:xfrm rot="5140960">
            <a:off x="6373812" y="3367088"/>
            <a:ext cx="428625" cy="285750"/>
          </a:xfrm>
          <a:prstGeom prst="stripedRightArrow">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eaLnBrk="1" hangingPunct="1">
              <a:defRPr/>
            </a:pPr>
            <a:endParaRPr lang="fa-IR"/>
          </a:p>
        </p:txBody>
      </p:sp>
      <p:sp>
        <p:nvSpPr>
          <p:cNvPr id="18" name="Striped Right Arrow 17"/>
          <p:cNvSpPr/>
          <p:nvPr/>
        </p:nvSpPr>
        <p:spPr>
          <a:xfrm rot="8828041">
            <a:off x="5472113" y="5307013"/>
            <a:ext cx="428625" cy="285750"/>
          </a:xfrm>
          <a:prstGeom prst="stripedRightArrow">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eaLnBrk="1" hangingPunct="1">
              <a:defRPr/>
            </a:pPr>
            <a:endParaRPr lang="fa-IR"/>
          </a:p>
        </p:txBody>
      </p:sp>
      <p:sp>
        <p:nvSpPr>
          <p:cNvPr id="19" name="Striped Right Arrow 18"/>
          <p:cNvSpPr/>
          <p:nvPr/>
        </p:nvSpPr>
        <p:spPr>
          <a:xfrm rot="12869629">
            <a:off x="2971800" y="5307013"/>
            <a:ext cx="428625" cy="285750"/>
          </a:xfrm>
          <a:prstGeom prst="stripedRightArrow">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eaLnBrk="1" hangingPunct="1">
              <a:defRPr/>
            </a:pPr>
            <a:endParaRPr lang="fa-IR"/>
          </a:p>
        </p:txBody>
      </p:sp>
      <p:sp>
        <p:nvSpPr>
          <p:cNvPr id="20" name="Striped Right Arrow 19"/>
          <p:cNvSpPr/>
          <p:nvPr/>
        </p:nvSpPr>
        <p:spPr>
          <a:xfrm rot="16532834">
            <a:off x="2092325" y="3441701"/>
            <a:ext cx="428625" cy="285750"/>
          </a:xfrm>
          <a:prstGeom prst="stripedRightArrow">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eaLnBrk="1" hangingPunct="1">
              <a:defRPr/>
            </a:pPr>
            <a:endParaRPr lang="fa-IR"/>
          </a:p>
        </p:txBody>
      </p:sp>
      <p:sp>
        <p:nvSpPr>
          <p:cNvPr id="21" name="Striped Right Arrow 20"/>
          <p:cNvSpPr/>
          <p:nvPr/>
        </p:nvSpPr>
        <p:spPr>
          <a:xfrm rot="19680664">
            <a:off x="2971800" y="1949450"/>
            <a:ext cx="428625" cy="285750"/>
          </a:xfrm>
          <a:prstGeom prst="stripedRightArrow">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eaLnBrk="1" hangingPunct="1">
              <a:defRPr/>
            </a:pPr>
            <a:endParaRPr lang="fa-IR"/>
          </a:p>
        </p:txBody>
      </p:sp>
      <p:sp>
        <p:nvSpPr>
          <p:cNvPr id="22" name="Oval Callout 21"/>
          <p:cNvSpPr/>
          <p:nvPr/>
        </p:nvSpPr>
        <p:spPr>
          <a:xfrm>
            <a:off x="6715140" y="0"/>
            <a:ext cx="1857388" cy="1500174"/>
          </a:xfrm>
          <a:prstGeom prst="wedgeEllipseCallout">
            <a:avLst>
              <a:gd name="adj1" fmla="val -76107"/>
              <a:gd name="adj2" fmla="val 61616"/>
            </a:avLst>
          </a:prstGeom>
          <a:solidFill>
            <a:schemeClr val="bg2"/>
          </a:solidFill>
          <a:ln>
            <a:solidFill>
              <a:srgbClr val="FF0000"/>
            </a:solidFill>
          </a:ln>
        </p:spPr>
        <p:style>
          <a:lnRef idx="2">
            <a:schemeClr val="accent6"/>
          </a:lnRef>
          <a:fillRef idx="1">
            <a:schemeClr val="lt1"/>
          </a:fillRef>
          <a:effectRef idx="0">
            <a:schemeClr val="accent6"/>
          </a:effectRef>
          <a:fontRef idx="minor">
            <a:schemeClr val="dk1"/>
          </a:fontRef>
        </p:style>
        <p:txBody>
          <a:bodyPr rtlCol="1" anchor="ctr"/>
          <a:lstStyle/>
          <a:p>
            <a:pPr algn="ctr" eaLnBrk="1" hangingPunct="1">
              <a:defRPr/>
            </a:pPr>
            <a:r>
              <a:rPr lang="fa-IR" sz="5400" dirty="0">
                <a:ln>
                  <a:solidFill>
                    <a:schemeClr val="tx1"/>
                  </a:solidFill>
                </a:ln>
                <a:solidFill>
                  <a:schemeClr val="tx1"/>
                </a:solidFill>
                <a:effectLst>
                  <a:outerShdw blurRad="38100" dist="38100" dir="2700000" algn="tl">
                    <a:srgbClr val="000000">
                      <a:alpha val="43137"/>
                    </a:srgbClr>
                  </a:outerShdw>
                </a:effectLst>
                <a:latin typeface="IranNastaliq" pitchFamily="18" charset="0"/>
                <a:cs typeface="IranNastaliq" pitchFamily="18" charset="0"/>
              </a:rPr>
              <a:t>اخلاقیات</a:t>
            </a:r>
          </a:p>
        </p:txBody>
      </p:sp>
      <p:sp>
        <p:nvSpPr>
          <p:cNvPr id="23" name="Oval Callout 22"/>
          <p:cNvSpPr/>
          <p:nvPr/>
        </p:nvSpPr>
        <p:spPr>
          <a:xfrm>
            <a:off x="642910" y="214290"/>
            <a:ext cx="1857388" cy="1500174"/>
          </a:xfrm>
          <a:prstGeom prst="wedgeEllipseCallout">
            <a:avLst>
              <a:gd name="adj1" fmla="val 109399"/>
              <a:gd name="adj2" fmla="val 78400"/>
            </a:avLst>
          </a:prstGeom>
          <a:solidFill>
            <a:srgbClr val="FFFF00"/>
          </a:solidFill>
          <a:ln>
            <a:solidFill>
              <a:srgbClr val="FF0000"/>
            </a:solidFill>
          </a:ln>
        </p:spPr>
        <p:style>
          <a:lnRef idx="2">
            <a:schemeClr val="accent6"/>
          </a:lnRef>
          <a:fillRef idx="1">
            <a:schemeClr val="lt1"/>
          </a:fillRef>
          <a:effectRef idx="0">
            <a:schemeClr val="accent6"/>
          </a:effectRef>
          <a:fontRef idx="minor">
            <a:schemeClr val="dk1"/>
          </a:fontRef>
        </p:style>
        <p:txBody>
          <a:bodyPr rtlCol="1" anchor="ctr"/>
          <a:lstStyle/>
          <a:p>
            <a:pPr algn="ctr" eaLnBrk="1" hangingPunct="1">
              <a:defRPr/>
            </a:pPr>
            <a:r>
              <a:rPr lang="fa-IR" sz="5400" dirty="0">
                <a:ln>
                  <a:solidFill>
                    <a:schemeClr val="tx1"/>
                  </a:solidFill>
                </a:ln>
                <a:solidFill>
                  <a:schemeClr val="tx1"/>
                </a:solidFill>
                <a:effectLst>
                  <a:outerShdw blurRad="38100" dist="38100" dir="2700000" algn="tl">
                    <a:srgbClr val="000000">
                      <a:alpha val="43137"/>
                    </a:srgbClr>
                  </a:outerShdw>
                </a:effectLst>
                <a:latin typeface="IranNastaliq" pitchFamily="18" charset="0"/>
                <a:cs typeface="IranNastaliq" pitchFamily="18" charset="0"/>
              </a:rPr>
              <a:t>سیاست ها</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pPr algn="r"/>
            <a:r>
              <a:rPr lang="fa-IR" altLang="fa-IR" sz="7200" smtClean="0">
                <a:latin typeface="IranNastaliq" pitchFamily="18" charset="0"/>
                <a:cs typeface="IranNastaliq" pitchFamily="18" charset="0"/>
              </a:rPr>
              <a:t>اصلاحات و سیاستگذاری را از کجا شروع کنیم؟</a:t>
            </a:r>
          </a:p>
        </p:txBody>
      </p:sp>
      <p:sp>
        <p:nvSpPr>
          <p:cNvPr id="48131" name="Content Placeholder 2"/>
          <p:cNvSpPr>
            <a:spLocks noGrp="1"/>
          </p:cNvSpPr>
          <p:nvPr>
            <p:ph idx="1"/>
          </p:nvPr>
        </p:nvSpPr>
        <p:spPr/>
        <p:txBody>
          <a:bodyPr/>
          <a:lstStyle/>
          <a:p>
            <a:r>
              <a:rPr lang="fa-IR" altLang="fa-IR" smtClean="0">
                <a:cs typeface="B Mitra" pitchFamily="2" charset="-78"/>
              </a:rPr>
              <a:t>از هرجا که می توانیم</a:t>
            </a:r>
          </a:p>
          <a:p>
            <a:r>
              <a:rPr lang="fa-IR" altLang="fa-IR" smtClean="0">
                <a:cs typeface="B Mitra" pitchFamily="2" charset="-78"/>
              </a:rPr>
              <a:t>به شباهت ها و تفاوتهای چرخه اصلاح فرآیندها و چرخه سیاستگذاری توجه کنید</a:t>
            </a:r>
          </a:p>
          <a:p>
            <a:endParaRPr lang="fa-IR" altLang="fa-IR" smtClean="0">
              <a:cs typeface="B Mitra" pitchFamily="2" charset="-78"/>
            </a:endParaRPr>
          </a:p>
          <a:p>
            <a:endParaRPr lang="fa-IR" altLang="fa-IR" smtClean="0">
              <a:cs typeface="B Mitra" pitchFamily="2" charset="-78"/>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ChangeArrowheads="1"/>
          </p:cNvSpPr>
          <p:nvPr/>
        </p:nvSpPr>
        <p:spPr bwMode="auto">
          <a:xfrm>
            <a:off x="1547813" y="620713"/>
            <a:ext cx="6911975" cy="504825"/>
          </a:xfrm>
          <a:prstGeom prst="rect">
            <a:avLst/>
          </a:prstGeom>
          <a:solidFill>
            <a:schemeClr val="bg2"/>
          </a:solidFill>
          <a:ln w="9525">
            <a:solidFill>
              <a:schemeClr val="tx1"/>
            </a:solidFill>
            <a:miter lim="800000"/>
            <a:headEnd/>
            <a:tailEnd/>
          </a:ln>
        </p:spPr>
        <p:txBody>
          <a:bodyPr wrap="none" anchor="ctr"/>
          <a:lstStyle/>
          <a:p>
            <a:pPr algn="r" rtl="1" eaLnBrk="1" hangingPunct="1"/>
            <a:r>
              <a:rPr lang="fa-IR" altLang="fa-IR" b="1">
                <a:cs typeface="B Mitra" pitchFamily="2" charset="-78"/>
              </a:rPr>
              <a:t>1-فرايندي را براي ارتقا پيدا كنيد.                                                         </a:t>
            </a:r>
            <a:r>
              <a:rPr lang="en-US" altLang="fa-IR" b="1">
                <a:cs typeface="B Mitra" pitchFamily="2" charset="-78"/>
              </a:rPr>
              <a:t>find</a:t>
            </a:r>
          </a:p>
        </p:txBody>
      </p:sp>
      <p:sp>
        <p:nvSpPr>
          <p:cNvPr id="49155" name="Rectangle 3"/>
          <p:cNvSpPr>
            <a:spLocks noChangeArrowheads="1"/>
          </p:cNvSpPr>
          <p:nvPr/>
        </p:nvSpPr>
        <p:spPr bwMode="auto">
          <a:xfrm>
            <a:off x="1476375" y="1484313"/>
            <a:ext cx="6911975" cy="504825"/>
          </a:xfrm>
          <a:prstGeom prst="rect">
            <a:avLst/>
          </a:prstGeom>
          <a:solidFill>
            <a:schemeClr val="bg2"/>
          </a:solidFill>
          <a:ln w="9525">
            <a:solidFill>
              <a:schemeClr val="tx1"/>
            </a:solidFill>
            <a:miter lim="800000"/>
            <a:headEnd/>
            <a:tailEnd/>
          </a:ln>
        </p:spPr>
        <p:txBody>
          <a:bodyPr wrap="none" anchor="ctr"/>
          <a:lstStyle/>
          <a:p>
            <a:pPr algn="r" rtl="1" eaLnBrk="1" hangingPunct="1"/>
            <a:r>
              <a:rPr lang="fa-IR" altLang="fa-IR" b="1">
                <a:cs typeface="B Mitra" pitchFamily="2" charset="-78"/>
              </a:rPr>
              <a:t>2-تيمي از صاحبان فرايند سازماندهي كنيد.                                           </a:t>
            </a:r>
            <a:r>
              <a:rPr lang="en-US" altLang="fa-IR" b="1">
                <a:cs typeface="B Mitra" pitchFamily="2" charset="-78"/>
              </a:rPr>
              <a:t>organize</a:t>
            </a:r>
          </a:p>
        </p:txBody>
      </p:sp>
      <p:sp>
        <p:nvSpPr>
          <p:cNvPr id="49156" name="Rectangle 4"/>
          <p:cNvSpPr>
            <a:spLocks noChangeArrowheads="1"/>
          </p:cNvSpPr>
          <p:nvPr/>
        </p:nvSpPr>
        <p:spPr bwMode="auto">
          <a:xfrm>
            <a:off x="1547813" y="2349500"/>
            <a:ext cx="6911975" cy="504825"/>
          </a:xfrm>
          <a:prstGeom prst="rect">
            <a:avLst/>
          </a:prstGeom>
          <a:solidFill>
            <a:schemeClr val="bg2"/>
          </a:solidFill>
          <a:ln w="9525">
            <a:solidFill>
              <a:schemeClr val="tx1"/>
            </a:solidFill>
            <a:miter lim="800000"/>
            <a:headEnd/>
            <a:tailEnd/>
          </a:ln>
        </p:spPr>
        <p:txBody>
          <a:bodyPr wrap="none" anchor="ctr"/>
          <a:lstStyle/>
          <a:p>
            <a:pPr algn="r" rtl="1" eaLnBrk="1" hangingPunct="1"/>
            <a:r>
              <a:rPr lang="fa-IR" altLang="fa-IR" b="1">
                <a:cs typeface="B Mitra" pitchFamily="2" charset="-78"/>
              </a:rPr>
              <a:t>3-روشن كنيد فرايند چگونه عمل مي كند.                                            </a:t>
            </a:r>
            <a:r>
              <a:rPr lang="en-US" altLang="fa-IR" b="1">
                <a:cs typeface="B Mitra" pitchFamily="2" charset="-78"/>
              </a:rPr>
              <a:t>clarify</a:t>
            </a:r>
          </a:p>
        </p:txBody>
      </p:sp>
      <p:sp>
        <p:nvSpPr>
          <p:cNvPr id="49157" name="Rectangle 5"/>
          <p:cNvSpPr>
            <a:spLocks noChangeArrowheads="1"/>
          </p:cNvSpPr>
          <p:nvPr/>
        </p:nvSpPr>
        <p:spPr bwMode="auto">
          <a:xfrm>
            <a:off x="1547813" y="3141663"/>
            <a:ext cx="6911975" cy="503237"/>
          </a:xfrm>
          <a:prstGeom prst="rect">
            <a:avLst/>
          </a:prstGeom>
          <a:solidFill>
            <a:schemeClr val="bg2"/>
          </a:solidFill>
          <a:ln w="9525">
            <a:solidFill>
              <a:schemeClr val="tx1"/>
            </a:solidFill>
            <a:miter lim="800000"/>
            <a:headEnd/>
            <a:tailEnd/>
          </a:ln>
        </p:spPr>
        <p:txBody>
          <a:bodyPr wrap="none" anchor="ctr"/>
          <a:lstStyle/>
          <a:p>
            <a:pPr algn="r" rtl="1" eaLnBrk="1" hangingPunct="1"/>
            <a:r>
              <a:rPr lang="fa-IR" altLang="fa-IR" b="1">
                <a:cs typeface="B Mitra" pitchFamily="2" charset="-78"/>
              </a:rPr>
              <a:t>4- علل تغييرات عملكرد فرايند را درك كنيد.                                     </a:t>
            </a:r>
            <a:r>
              <a:rPr lang="en-US" altLang="fa-IR" b="1">
                <a:cs typeface="B Mitra" pitchFamily="2" charset="-78"/>
              </a:rPr>
              <a:t>understand</a:t>
            </a:r>
            <a:r>
              <a:rPr lang="fa-IR" altLang="fa-IR" b="1">
                <a:cs typeface="B Mitra" pitchFamily="2" charset="-78"/>
              </a:rPr>
              <a:t>                                  </a:t>
            </a:r>
            <a:endParaRPr lang="en-US" altLang="fa-IR" b="1">
              <a:cs typeface="B Mitra" pitchFamily="2" charset="-78"/>
            </a:endParaRPr>
          </a:p>
        </p:txBody>
      </p:sp>
      <p:sp>
        <p:nvSpPr>
          <p:cNvPr id="49158" name="Rectangle 6"/>
          <p:cNvSpPr>
            <a:spLocks noChangeArrowheads="1"/>
          </p:cNvSpPr>
          <p:nvPr/>
        </p:nvSpPr>
        <p:spPr bwMode="auto">
          <a:xfrm>
            <a:off x="1547813" y="3933825"/>
            <a:ext cx="6911975" cy="503238"/>
          </a:xfrm>
          <a:prstGeom prst="rect">
            <a:avLst/>
          </a:prstGeom>
          <a:solidFill>
            <a:schemeClr val="bg2"/>
          </a:solidFill>
          <a:ln w="9525">
            <a:solidFill>
              <a:schemeClr val="tx1"/>
            </a:solidFill>
            <a:miter lim="800000"/>
            <a:headEnd/>
            <a:tailEnd/>
          </a:ln>
        </p:spPr>
        <p:txBody>
          <a:bodyPr wrap="none" anchor="ctr"/>
          <a:lstStyle/>
          <a:p>
            <a:pPr algn="r" rtl="1" eaLnBrk="1" hangingPunct="1"/>
            <a:r>
              <a:rPr lang="fa-IR" altLang="fa-IR" b="1">
                <a:cs typeface="B Mitra" pitchFamily="2" charset="-78"/>
              </a:rPr>
              <a:t>5- مورد ارتقا را انتخاب كنيد.                                                       </a:t>
            </a:r>
            <a:r>
              <a:rPr lang="en-US" altLang="fa-IR" b="1">
                <a:cs typeface="B Mitra" pitchFamily="2" charset="-78"/>
              </a:rPr>
              <a:t>select</a:t>
            </a:r>
            <a:r>
              <a:rPr lang="fa-IR" altLang="fa-IR" b="1">
                <a:cs typeface="B Mitra" pitchFamily="2" charset="-78"/>
              </a:rPr>
              <a:t>                                                                                                            </a:t>
            </a:r>
            <a:endParaRPr lang="en-US" altLang="fa-IR" b="1">
              <a:cs typeface="B Mitra" pitchFamily="2" charset="-78"/>
            </a:endParaRPr>
          </a:p>
        </p:txBody>
      </p:sp>
      <p:sp>
        <p:nvSpPr>
          <p:cNvPr id="49159" name="Line 7"/>
          <p:cNvSpPr>
            <a:spLocks noChangeShapeType="1"/>
          </p:cNvSpPr>
          <p:nvPr/>
        </p:nvSpPr>
        <p:spPr bwMode="auto">
          <a:xfrm>
            <a:off x="4932363" y="4652963"/>
            <a:ext cx="0" cy="2205037"/>
          </a:xfrm>
          <a:prstGeom prst="line">
            <a:avLst/>
          </a:prstGeom>
          <a:noFill/>
          <a:ln w="9525">
            <a:solidFill>
              <a:schemeClr val="tx1"/>
            </a:solidFill>
            <a:round/>
            <a:headEnd/>
            <a:tailEnd/>
          </a:ln>
        </p:spPr>
        <p:txBody>
          <a:bodyPr/>
          <a:lstStyle/>
          <a:p>
            <a:endParaRPr lang="en-US"/>
          </a:p>
        </p:txBody>
      </p:sp>
      <p:sp>
        <p:nvSpPr>
          <p:cNvPr id="49160" name="Line 8"/>
          <p:cNvSpPr>
            <a:spLocks noChangeShapeType="1"/>
          </p:cNvSpPr>
          <p:nvPr/>
        </p:nvSpPr>
        <p:spPr bwMode="auto">
          <a:xfrm flipH="1">
            <a:off x="3708400" y="5734050"/>
            <a:ext cx="2447925" cy="0"/>
          </a:xfrm>
          <a:prstGeom prst="line">
            <a:avLst/>
          </a:prstGeom>
          <a:noFill/>
          <a:ln w="19050">
            <a:solidFill>
              <a:schemeClr val="tx1"/>
            </a:solidFill>
            <a:round/>
            <a:headEnd/>
            <a:tailEnd/>
          </a:ln>
        </p:spPr>
        <p:txBody>
          <a:bodyPr/>
          <a:lstStyle/>
          <a:p>
            <a:endParaRPr lang="en-US"/>
          </a:p>
        </p:txBody>
      </p:sp>
      <p:sp>
        <p:nvSpPr>
          <p:cNvPr id="49161" name="Line 9"/>
          <p:cNvSpPr>
            <a:spLocks noChangeShapeType="1"/>
          </p:cNvSpPr>
          <p:nvPr/>
        </p:nvSpPr>
        <p:spPr bwMode="auto">
          <a:xfrm>
            <a:off x="5076825" y="1125538"/>
            <a:ext cx="0" cy="358775"/>
          </a:xfrm>
          <a:prstGeom prst="line">
            <a:avLst/>
          </a:prstGeom>
          <a:noFill/>
          <a:ln w="9525">
            <a:solidFill>
              <a:schemeClr val="tx1"/>
            </a:solidFill>
            <a:round/>
            <a:headEnd/>
            <a:tailEnd type="triangle" w="med" len="med"/>
          </a:ln>
        </p:spPr>
        <p:txBody>
          <a:bodyPr/>
          <a:lstStyle/>
          <a:p>
            <a:endParaRPr lang="en-US"/>
          </a:p>
        </p:txBody>
      </p:sp>
      <p:sp>
        <p:nvSpPr>
          <p:cNvPr id="49162" name="Line 10"/>
          <p:cNvSpPr>
            <a:spLocks noChangeShapeType="1"/>
          </p:cNvSpPr>
          <p:nvPr/>
        </p:nvSpPr>
        <p:spPr bwMode="auto">
          <a:xfrm>
            <a:off x="5076825" y="1989138"/>
            <a:ext cx="0" cy="287337"/>
          </a:xfrm>
          <a:prstGeom prst="line">
            <a:avLst/>
          </a:prstGeom>
          <a:noFill/>
          <a:ln w="9525">
            <a:solidFill>
              <a:schemeClr val="tx1"/>
            </a:solidFill>
            <a:round/>
            <a:headEnd/>
            <a:tailEnd type="triangle" w="med" len="med"/>
          </a:ln>
        </p:spPr>
        <p:txBody>
          <a:bodyPr/>
          <a:lstStyle/>
          <a:p>
            <a:endParaRPr lang="en-US"/>
          </a:p>
        </p:txBody>
      </p:sp>
      <p:sp>
        <p:nvSpPr>
          <p:cNvPr id="49163" name="Line 11"/>
          <p:cNvSpPr>
            <a:spLocks noChangeShapeType="1"/>
          </p:cNvSpPr>
          <p:nvPr/>
        </p:nvSpPr>
        <p:spPr bwMode="auto">
          <a:xfrm>
            <a:off x="5076825" y="2781300"/>
            <a:ext cx="0" cy="360363"/>
          </a:xfrm>
          <a:prstGeom prst="line">
            <a:avLst/>
          </a:prstGeom>
          <a:noFill/>
          <a:ln w="9525">
            <a:solidFill>
              <a:schemeClr val="tx1"/>
            </a:solidFill>
            <a:round/>
            <a:headEnd/>
            <a:tailEnd type="triangle" w="med" len="med"/>
          </a:ln>
        </p:spPr>
        <p:txBody>
          <a:bodyPr/>
          <a:lstStyle/>
          <a:p>
            <a:endParaRPr lang="en-US"/>
          </a:p>
        </p:txBody>
      </p:sp>
      <p:sp>
        <p:nvSpPr>
          <p:cNvPr id="49164" name="Line 12"/>
          <p:cNvSpPr>
            <a:spLocks noChangeShapeType="1"/>
          </p:cNvSpPr>
          <p:nvPr/>
        </p:nvSpPr>
        <p:spPr bwMode="auto">
          <a:xfrm>
            <a:off x="5076825" y="3644900"/>
            <a:ext cx="0" cy="288925"/>
          </a:xfrm>
          <a:prstGeom prst="line">
            <a:avLst/>
          </a:prstGeom>
          <a:noFill/>
          <a:ln w="9525">
            <a:solidFill>
              <a:schemeClr val="tx1"/>
            </a:solidFill>
            <a:round/>
            <a:headEnd/>
            <a:tailEnd type="triangle" w="med" len="med"/>
          </a:ln>
        </p:spPr>
        <p:txBody>
          <a:bodyPr/>
          <a:lstStyle/>
          <a:p>
            <a:endParaRPr lang="en-US"/>
          </a:p>
        </p:txBody>
      </p:sp>
      <p:sp>
        <p:nvSpPr>
          <p:cNvPr id="49165" name="Line 13"/>
          <p:cNvSpPr>
            <a:spLocks noChangeShapeType="1"/>
          </p:cNvSpPr>
          <p:nvPr/>
        </p:nvSpPr>
        <p:spPr bwMode="auto">
          <a:xfrm>
            <a:off x="5003800" y="4437063"/>
            <a:ext cx="0" cy="215900"/>
          </a:xfrm>
          <a:prstGeom prst="line">
            <a:avLst/>
          </a:prstGeom>
          <a:noFill/>
          <a:ln w="9525">
            <a:solidFill>
              <a:schemeClr val="tx1"/>
            </a:solidFill>
            <a:round/>
            <a:headEnd/>
            <a:tailEnd type="triangle" w="med" len="med"/>
          </a:ln>
        </p:spPr>
        <p:txBody>
          <a:bodyPr/>
          <a:lstStyle/>
          <a:p>
            <a:endParaRPr lang="en-US"/>
          </a:p>
        </p:txBody>
      </p:sp>
      <p:sp>
        <p:nvSpPr>
          <p:cNvPr id="161806" name="Oval 14"/>
          <p:cNvSpPr>
            <a:spLocks noChangeArrowheads="1"/>
          </p:cNvSpPr>
          <p:nvPr/>
        </p:nvSpPr>
        <p:spPr bwMode="auto">
          <a:xfrm>
            <a:off x="3563938" y="4652963"/>
            <a:ext cx="2736850" cy="2205037"/>
          </a:xfrm>
          <a:prstGeom prst="ellipse">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r" eaLnBrk="1" hangingPunct="1">
              <a:defRPr/>
            </a:pPr>
            <a:endParaRPr lang="fa-IR" b="1">
              <a:cs typeface="B Mitra" pitchFamily="2" charset="-78"/>
            </a:endParaRPr>
          </a:p>
        </p:txBody>
      </p:sp>
      <p:sp>
        <p:nvSpPr>
          <p:cNvPr id="49167" name="Line 15"/>
          <p:cNvSpPr>
            <a:spLocks noChangeShapeType="1"/>
          </p:cNvSpPr>
          <p:nvPr/>
        </p:nvSpPr>
        <p:spPr bwMode="auto">
          <a:xfrm flipV="1">
            <a:off x="5003800" y="4652963"/>
            <a:ext cx="0" cy="2205037"/>
          </a:xfrm>
          <a:prstGeom prst="line">
            <a:avLst/>
          </a:prstGeom>
          <a:noFill/>
          <a:ln w="9525">
            <a:solidFill>
              <a:schemeClr val="tx1"/>
            </a:solidFill>
            <a:round/>
            <a:headEnd/>
            <a:tailEnd/>
          </a:ln>
        </p:spPr>
        <p:txBody>
          <a:bodyPr/>
          <a:lstStyle/>
          <a:p>
            <a:endParaRPr lang="en-US"/>
          </a:p>
        </p:txBody>
      </p:sp>
      <p:sp>
        <p:nvSpPr>
          <p:cNvPr id="49168" name="Line 16"/>
          <p:cNvSpPr>
            <a:spLocks noChangeShapeType="1"/>
          </p:cNvSpPr>
          <p:nvPr/>
        </p:nvSpPr>
        <p:spPr bwMode="auto">
          <a:xfrm flipH="1">
            <a:off x="3563938" y="5734050"/>
            <a:ext cx="2808287" cy="0"/>
          </a:xfrm>
          <a:prstGeom prst="line">
            <a:avLst/>
          </a:prstGeom>
          <a:noFill/>
          <a:ln w="9525">
            <a:solidFill>
              <a:schemeClr val="tx1"/>
            </a:solidFill>
            <a:round/>
            <a:headEnd/>
            <a:tailEnd/>
          </a:ln>
        </p:spPr>
        <p:txBody>
          <a:bodyPr/>
          <a:lstStyle/>
          <a:p>
            <a:endParaRPr lang="en-US"/>
          </a:p>
        </p:txBody>
      </p:sp>
      <p:sp>
        <p:nvSpPr>
          <p:cNvPr id="161809" name="WordArt 17"/>
          <p:cNvSpPr>
            <a:spLocks noChangeArrowheads="1" noChangeShapeType="1" noTextEdit="1"/>
          </p:cNvSpPr>
          <p:nvPr/>
        </p:nvSpPr>
        <p:spPr bwMode="auto">
          <a:xfrm>
            <a:off x="5003800" y="5300663"/>
            <a:ext cx="1257300" cy="438150"/>
          </a:xfrm>
          <a:prstGeom prst="rect">
            <a:avLst/>
          </a:prstGeom>
        </p:spPr>
        <p:txBody>
          <a:bodyPr wrap="none" fromWordArt="1">
            <a:prstTxWarp prst="textPlain">
              <a:avLst>
                <a:gd name="adj" fmla="val 50000"/>
              </a:avLst>
            </a:prstTxWarp>
          </a:bodyPr>
          <a:lstStyle/>
          <a:p>
            <a:pPr algn="r" rtl="1" eaLnBrk="1" hangingPunct="1">
              <a:defRPr/>
            </a:pPr>
            <a:r>
              <a:rPr lang="fa-IR" sz="1600" b="1" kern="10">
                <a:ln w="9525">
                  <a:noFill/>
                  <a:round/>
                  <a:headEnd/>
                  <a:tailEnd/>
                </a:ln>
                <a:solidFill>
                  <a:srgbClr val="003300"/>
                </a:solidFill>
                <a:latin typeface="Times New Roman"/>
                <a:cs typeface="B Mitra" pitchFamily="2" charset="-78"/>
              </a:rPr>
              <a:t>6-برنامه ريزي كنيد</a:t>
            </a:r>
          </a:p>
          <a:p>
            <a:pPr algn="r" rtl="1" eaLnBrk="1" hangingPunct="1">
              <a:defRPr/>
            </a:pPr>
            <a:r>
              <a:rPr lang="en-US" sz="1600" b="1" kern="10">
                <a:ln w="9525">
                  <a:noFill/>
                  <a:round/>
                  <a:headEnd/>
                  <a:tailEnd/>
                </a:ln>
                <a:solidFill>
                  <a:srgbClr val="003300"/>
                </a:solidFill>
                <a:latin typeface="Times New Roman"/>
                <a:cs typeface="B Mitra" pitchFamily="2" charset="-78"/>
              </a:rPr>
              <a:t>plan</a:t>
            </a:r>
            <a:endParaRPr lang="fa-IR" sz="1600" b="1" kern="10">
              <a:ln w="9525">
                <a:noFill/>
                <a:round/>
                <a:headEnd/>
                <a:tailEnd/>
              </a:ln>
              <a:solidFill>
                <a:srgbClr val="003300"/>
              </a:solidFill>
              <a:latin typeface="Times New Roman"/>
              <a:cs typeface="B Mitra" pitchFamily="2" charset="-78"/>
            </a:endParaRPr>
          </a:p>
        </p:txBody>
      </p:sp>
      <p:sp>
        <p:nvSpPr>
          <p:cNvPr id="161810" name="WordArt 18"/>
          <p:cNvSpPr>
            <a:spLocks noChangeArrowheads="1" noChangeShapeType="1" noTextEdit="1"/>
          </p:cNvSpPr>
          <p:nvPr/>
        </p:nvSpPr>
        <p:spPr bwMode="auto">
          <a:xfrm>
            <a:off x="3708400" y="5229225"/>
            <a:ext cx="1257300" cy="431800"/>
          </a:xfrm>
          <a:prstGeom prst="rect">
            <a:avLst/>
          </a:prstGeom>
        </p:spPr>
        <p:txBody>
          <a:bodyPr wrap="none" fromWordArt="1">
            <a:prstTxWarp prst="textPlain">
              <a:avLst>
                <a:gd name="adj" fmla="val 50000"/>
              </a:avLst>
            </a:prstTxWarp>
          </a:bodyPr>
          <a:lstStyle/>
          <a:p>
            <a:pPr algn="r" rtl="1" eaLnBrk="1" hangingPunct="1">
              <a:defRPr/>
            </a:pPr>
            <a:endParaRPr lang="fa-IR" sz="1600" b="1" kern="10">
              <a:ln w="9525">
                <a:noFill/>
                <a:round/>
                <a:headEnd/>
                <a:tailEnd/>
              </a:ln>
              <a:solidFill>
                <a:srgbClr val="003300"/>
              </a:solidFill>
              <a:latin typeface="Times New Roman"/>
              <a:cs typeface="B Mitra" pitchFamily="2" charset="-78"/>
            </a:endParaRPr>
          </a:p>
          <a:p>
            <a:pPr algn="r" rtl="1" eaLnBrk="1" hangingPunct="1">
              <a:defRPr/>
            </a:pPr>
            <a:r>
              <a:rPr lang="fa-IR" sz="1600" b="1" kern="10">
                <a:ln w="9525">
                  <a:noFill/>
                  <a:round/>
                  <a:headEnd/>
                  <a:tailEnd/>
                </a:ln>
                <a:solidFill>
                  <a:srgbClr val="003300"/>
                </a:solidFill>
                <a:latin typeface="Times New Roman"/>
                <a:cs typeface="B Mitra" pitchFamily="2" charset="-78"/>
              </a:rPr>
              <a:t>9-اقدام كنيد.</a:t>
            </a:r>
          </a:p>
          <a:p>
            <a:pPr algn="r" rtl="1" eaLnBrk="1" hangingPunct="1">
              <a:defRPr/>
            </a:pPr>
            <a:r>
              <a:rPr lang="en-US" sz="1600" b="1" kern="10">
                <a:ln w="9525">
                  <a:noFill/>
                  <a:round/>
                  <a:headEnd/>
                  <a:tailEnd/>
                </a:ln>
                <a:solidFill>
                  <a:srgbClr val="003300"/>
                </a:solidFill>
                <a:latin typeface="Times New Roman"/>
                <a:cs typeface="B Mitra" pitchFamily="2" charset="-78"/>
              </a:rPr>
              <a:t>act</a:t>
            </a:r>
            <a:endParaRPr lang="fa-IR" sz="1600" b="1" kern="10">
              <a:ln w="9525">
                <a:noFill/>
                <a:round/>
                <a:headEnd/>
                <a:tailEnd/>
              </a:ln>
              <a:solidFill>
                <a:srgbClr val="003300"/>
              </a:solidFill>
              <a:latin typeface="Times New Roman"/>
              <a:cs typeface="B Mitra" pitchFamily="2" charset="-78"/>
            </a:endParaRPr>
          </a:p>
        </p:txBody>
      </p:sp>
      <p:sp>
        <p:nvSpPr>
          <p:cNvPr id="161811" name="WordArt 19"/>
          <p:cNvSpPr>
            <a:spLocks noChangeArrowheads="1" noChangeShapeType="1" noTextEdit="1"/>
          </p:cNvSpPr>
          <p:nvPr/>
        </p:nvSpPr>
        <p:spPr bwMode="auto">
          <a:xfrm>
            <a:off x="3779838" y="5734050"/>
            <a:ext cx="1257300" cy="438150"/>
          </a:xfrm>
          <a:prstGeom prst="rect">
            <a:avLst/>
          </a:prstGeom>
        </p:spPr>
        <p:txBody>
          <a:bodyPr wrap="none" fromWordArt="1">
            <a:prstTxWarp prst="textPlain">
              <a:avLst>
                <a:gd name="adj" fmla="val 50000"/>
              </a:avLst>
            </a:prstTxWarp>
          </a:bodyPr>
          <a:lstStyle/>
          <a:p>
            <a:pPr algn="r" rtl="1" eaLnBrk="1" hangingPunct="1">
              <a:defRPr/>
            </a:pPr>
            <a:r>
              <a:rPr lang="fa-IR" sz="1600" b="1" kern="10">
                <a:ln w="9525">
                  <a:noFill/>
                  <a:round/>
                  <a:headEnd/>
                  <a:tailEnd/>
                </a:ln>
                <a:solidFill>
                  <a:srgbClr val="003300"/>
                </a:solidFill>
                <a:latin typeface="Times New Roman"/>
                <a:cs typeface="B Mitra" pitchFamily="2" charset="-78"/>
              </a:rPr>
              <a:t>8-ارزيابي كنيد</a:t>
            </a:r>
          </a:p>
          <a:p>
            <a:pPr algn="r" rtl="1" eaLnBrk="1" hangingPunct="1">
              <a:defRPr/>
            </a:pPr>
            <a:r>
              <a:rPr lang="en-US" sz="1600" b="1" kern="10">
                <a:ln w="9525">
                  <a:noFill/>
                  <a:round/>
                  <a:headEnd/>
                  <a:tailEnd/>
                </a:ln>
                <a:solidFill>
                  <a:srgbClr val="003300"/>
                </a:solidFill>
                <a:latin typeface="Times New Roman"/>
                <a:cs typeface="B Mitra" pitchFamily="2" charset="-78"/>
              </a:rPr>
              <a:t>check</a:t>
            </a:r>
            <a:endParaRPr lang="fa-IR" sz="1600" b="1" kern="10">
              <a:ln w="9525">
                <a:noFill/>
                <a:round/>
                <a:headEnd/>
                <a:tailEnd/>
              </a:ln>
              <a:solidFill>
                <a:srgbClr val="003300"/>
              </a:solidFill>
              <a:latin typeface="Times New Roman"/>
              <a:cs typeface="B Mitra" pitchFamily="2" charset="-78"/>
            </a:endParaRPr>
          </a:p>
        </p:txBody>
      </p:sp>
      <p:sp>
        <p:nvSpPr>
          <p:cNvPr id="161812" name="WordArt 20"/>
          <p:cNvSpPr>
            <a:spLocks noChangeArrowheads="1" noChangeShapeType="1" noTextEdit="1"/>
          </p:cNvSpPr>
          <p:nvPr/>
        </p:nvSpPr>
        <p:spPr bwMode="auto">
          <a:xfrm>
            <a:off x="5003800" y="5734050"/>
            <a:ext cx="1257300" cy="438150"/>
          </a:xfrm>
          <a:prstGeom prst="rect">
            <a:avLst/>
          </a:prstGeom>
        </p:spPr>
        <p:txBody>
          <a:bodyPr wrap="none" fromWordArt="1">
            <a:prstTxWarp prst="textPlain">
              <a:avLst>
                <a:gd name="adj" fmla="val 50000"/>
              </a:avLst>
            </a:prstTxWarp>
          </a:bodyPr>
          <a:lstStyle/>
          <a:p>
            <a:pPr algn="r" rtl="1" eaLnBrk="1" hangingPunct="1">
              <a:defRPr/>
            </a:pPr>
            <a:r>
              <a:rPr lang="fa-IR" sz="1600" b="1" kern="10">
                <a:ln w="9525">
                  <a:noFill/>
                  <a:round/>
                  <a:headEnd/>
                  <a:tailEnd/>
                </a:ln>
                <a:solidFill>
                  <a:srgbClr val="003300"/>
                </a:solidFill>
                <a:latin typeface="Times New Roman"/>
                <a:cs typeface="B Mitra" pitchFamily="2" charset="-78"/>
              </a:rPr>
              <a:t>7-اجرا كنيد.</a:t>
            </a:r>
          </a:p>
          <a:p>
            <a:pPr algn="r" rtl="1" eaLnBrk="1" hangingPunct="1">
              <a:defRPr/>
            </a:pPr>
            <a:r>
              <a:rPr lang="en-US" sz="1600" b="1" kern="10">
                <a:ln w="9525">
                  <a:noFill/>
                  <a:round/>
                  <a:headEnd/>
                  <a:tailEnd/>
                </a:ln>
                <a:solidFill>
                  <a:srgbClr val="003300"/>
                </a:solidFill>
                <a:latin typeface="Times New Roman"/>
                <a:cs typeface="B Mitra" pitchFamily="2" charset="-78"/>
              </a:rPr>
              <a:t>do</a:t>
            </a:r>
            <a:endParaRPr lang="fa-IR" sz="1600" b="1" kern="10">
              <a:ln w="9525">
                <a:noFill/>
                <a:round/>
                <a:headEnd/>
                <a:tailEnd/>
              </a:ln>
              <a:solidFill>
                <a:srgbClr val="003300"/>
              </a:solidFill>
              <a:latin typeface="Times New Roman"/>
              <a:cs typeface="B Mitra" pitchFamily="2" charset="-78"/>
            </a:endParaRPr>
          </a:p>
        </p:txBody>
      </p:sp>
      <p:sp>
        <p:nvSpPr>
          <p:cNvPr id="161813" name="WordArt 21"/>
          <p:cNvSpPr>
            <a:spLocks noChangeArrowheads="1" noChangeShapeType="1" noTextEdit="1"/>
          </p:cNvSpPr>
          <p:nvPr/>
        </p:nvSpPr>
        <p:spPr bwMode="auto">
          <a:xfrm>
            <a:off x="2555875" y="0"/>
            <a:ext cx="4608513" cy="539750"/>
          </a:xfrm>
          <a:prstGeom prst="rect">
            <a:avLst/>
          </a:prstGeom>
        </p:spPr>
        <p:txBody>
          <a:bodyPr wrap="none" fromWordArt="1">
            <a:prstTxWarp prst="textPlain">
              <a:avLst>
                <a:gd name="adj" fmla="val 50000"/>
              </a:avLst>
            </a:prstTxWarp>
          </a:bodyPr>
          <a:lstStyle/>
          <a:p>
            <a:pPr algn="ctr" rtl="1" eaLnBrk="1" hangingPunct="1">
              <a:defRPr/>
            </a:pPr>
            <a:r>
              <a:rPr lang="fa-IR" sz="3200" kern="10">
                <a:ln w="9525">
                  <a:noFill/>
                  <a:round/>
                  <a:headEnd/>
                  <a:tailEnd/>
                </a:ln>
                <a:solidFill>
                  <a:srgbClr val="003300"/>
                </a:solidFill>
                <a:latin typeface="Times New Roman"/>
                <a:cs typeface="Times New Roman"/>
              </a:rPr>
              <a:t>روش ارتقاي فرايند:</a:t>
            </a:r>
            <a:r>
              <a:rPr lang="en-US" sz="3200" kern="10">
                <a:ln w="9525">
                  <a:noFill/>
                  <a:round/>
                  <a:headEnd/>
                  <a:tailEnd/>
                </a:ln>
                <a:solidFill>
                  <a:srgbClr val="003300"/>
                </a:solidFill>
                <a:latin typeface="Times New Roman"/>
                <a:cs typeface="Times New Roman"/>
              </a:rPr>
              <a:t>focus-pdca</a:t>
            </a:r>
            <a:endParaRPr lang="fa-IR" sz="3200" kern="10">
              <a:ln w="9525">
                <a:noFill/>
                <a:round/>
                <a:headEnd/>
                <a:tailEnd/>
              </a:ln>
              <a:solidFill>
                <a:srgbClr val="003300"/>
              </a:solidFill>
              <a:latin typeface="Times New Roman"/>
              <a:cs typeface="Times New Roman"/>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pPr algn="r"/>
            <a:r>
              <a:rPr lang="fa-IR" altLang="fa-IR" sz="7200" smtClean="0">
                <a:latin typeface="IranNastaliq" pitchFamily="18" charset="0"/>
                <a:cs typeface="IranNastaliq" pitchFamily="18" charset="0"/>
              </a:rPr>
              <a:t>اصلاحات و سیاستگذاری را از کجا شروع کنیم؟</a:t>
            </a:r>
          </a:p>
        </p:txBody>
      </p:sp>
      <p:sp>
        <p:nvSpPr>
          <p:cNvPr id="50179" name="Content Placeholder 2"/>
          <p:cNvSpPr>
            <a:spLocks noGrp="1"/>
          </p:cNvSpPr>
          <p:nvPr>
            <p:ph idx="1"/>
          </p:nvPr>
        </p:nvSpPr>
        <p:spPr/>
        <p:txBody>
          <a:bodyPr/>
          <a:lstStyle/>
          <a:p>
            <a:r>
              <a:rPr lang="fa-IR" altLang="fa-IR" sz="2800" smtClean="0">
                <a:cs typeface="B Mitra" pitchFamily="2" charset="-78"/>
              </a:rPr>
              <a:t>از هرجا که می توانیم</a:t>
            </a:r>
          </a:p>
          <a:p>
            <a:r>
              <a:rPr lang="fa-IR" altLang="fa-IR" sz="2800" smtClean="0">
                <a:cs typeface="B Mitra" pitchFamily="2" charset="-78"/>
              </a:rPr>
              <a:t>به شباهت ها و تفاوتهای چرخه اصلاح فرآیندها و چرخه سیاستگذاری توجه کنید</a:t>
            </a:r>
          </a:p>
          <a:p>
            <a:r>
              <a:rPr lang="fa-IR" altLang="fa-IR" sz="2800" smtClean="0">
                <a:cs typeface="B Mitra" pitchFamily="2" charset="-78"/>
              </a:rPr>
              <a:t>نظام سلامت وسیله است نه هدف</a:t>
            </a:r>
          </a:p>
          <a:p>
            <a:r>
              <a:rPr lang="fa-IR" altLang="fa-IR" sz="2800" smtClean="0">
                <a:cs typeface="B Mitra" pitchFamily="2" charset="-78"/>
              </a:rPr>
              <a:t>ما نیازمند </a:t>
            </a:r>
            <a:r>
              <a:rPr lang="en-US" altLang="fa-IR" sz="2800" smtClean="0">
                <a:cs typeface="B Mitra" pitchFamily="2" charset="-78"/>
              </a:rPr>
              <a:t>paradigm shift </a:t>
            </a:r>
            <a:r>
              <a:rPr lang="fa-IR" altLang="fa-IR" sz="2800" smtClean="0">
                <a:cs typeface="B Mitra" pitchFamily="2" charset="-78"/>
              </a:rPr>
              <a:t> در نظام سلامت هستیم</a:t>
            </a:r>
          </a:p>
          <a:p>
            <a:r>
              <a:rPr lang="fa-IR" altLang="fa-IR" sz="2800" smtClean="0">
                <a:cs typeface="B Mitra" pitchFamily="2" charset="-78"/>
              </a:rPr>
              <a:t>آیا صرفاً با تکیه بر برخی داده ها می توان اولویت ها را تعیین کرد</a:t>
            </a:r>
          </a:p>
          <a:p>
            <a:r>
              <a:rPr lang="fa-IR" altLang="fa-IR" sz="2800" smtClean="0">
                <a:cs typeface="B Mitra" pitchFamily="2" charset="-78"/>
              </a:rPr>
              <a:t>برای تشخیص بیماریهای نظام سلامت می توان شبیه پزشکان عمل کرد، می توان با رسم شبکه علیت (با پنج مرحله </a:t>
            </a:r>
            <a:r>
              <a:rPr lang="en-US" altLang="fa-IR" sz="2800" smtClean="0">
                <a:cs typeface="B Mitra" pitchFamily="2" charset="-78"/>
              </a:rPr>
              <a:t>why?</a:t>
            </a:r>
            <a:r>
              <a:rPr lang="fa-IR" altLang="fa-IR" sz="2800" smtClean="0">
                <a:cs typeface="B Mitra" pitchFamily="2" charset="-78"/>
              </a:rPr>
              <a:t> ) به علت رسید</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2950" y="762000"/>
            <a:ext cx="7705725" cy="901700"/>
          </a:xfrm>
        </p:spPr>
        <p:txBody>
          <a:bodyPr rtlCol="0">
            <a:normAutofit fontScale="90000"/>
          </a:bodyPr>
          <a:lstStyle/>
          <a:p>
            <a:pPr eaLnBrk="1" fontAlgn="auto" hangingPunct="1">
              <a:spcAft>
                <a:spcPts val="0"/>
              </a:spcAft>
              <a:defRPr/>
            </a:pPr>
            <a:r>
              <a:rPr lang="fa-IR" dirty="0" smtClean="0">
                <a:solidFill>
                  <a:schemeClr val="tx1">
                    <a:lumMod val="85000"/>
                    <a:lumOff val="15000"/>
                  </a:schemeClr>
                </a:solidFill>
              </a:rPr>
              <a:t>مشکلات در شرایط کنونی در ارائه خدمات بهداشتی1</a:t>
            </a:r>
            <a:endParaRPr lang="en-US" dirty="0">
              <a:solidFill>
                <a:schemeClr val="tx1">
                  <a:lumMod val="85000"/>
                  <a:lumOff val="15000"/>
                </a:schemeClr>
              </a:solidFill>
            </a:endParaRPr>
          </a:p>
        </p:txBody>
      </p:sp>
      <p:sp>
        <p:nvSpPr>
          <p:cNvPr id="3" name="Content Placeholder 2"/>
          <p:cNvSpPr>
            <a:spLocks noGrp="1"/>
          </p:cNvSpPr>
          <p:nvPr>
            <p:ph idx="1"/>
          </p:nvPr>
        </p:nvSpPr>
        <p:spPr>
          <a:xfrm>
            <a:off x="742950" y="1816101"/>
            <a:ext cx="7705725" cy="4297363"/>
          </a:xfrm>
        </p:spPr>
        <p:txBody>
          <a:bodyPr rtlCol="0">
            <a:normAutofit/>
          </a:bodyPr>
          <a:lstStyle/>
          <a:p>
            <a:pPr eaLnBrk="1" fontAlgn="auto" hangingPunct="1">
              <a:buClr>
                <a:schemeClr val="accent4">
                  <a:lumMod val="50000"/>
                </a:schemeClr>
              </a:buClr>
              <a:defRPr/>
            </a:pPr>
            <a:r>
              <a:rPr lang="fa-IR" dirty="0" smtClean="0">
                <a:solidFill>
                  <a:schemeClr val="tx1">
                    <a:lumMod val="85000"/>
                    <a:lumOff val="15000"/>
                  </a:schemeClr>
                </a:solidFill>
              </a:rPr>
              <a:t>با اینکه اثربخشی خدمات </a:t>
            </a:r>
            <a:r>
              <a:rPr lang="en-US" dirty="0" smtClean="0">
                <a:solidFill>
                  <a:schemeClr val="tx1">
                    <a:lumMod val="85000"/>
                    <a:lumOff val="15000"/>
                  </a:schemeClr>
                </a:solidFill>
              </a:rPr>
              <a:t>PHC</a:t>
            </a:r>
            <a:r>
              <a:rPr lang="fa-IR" dirty="0" smtClean="0">
                <a:solidFill>
                  <a:schemeClr val="tx1">
                    <a:lumMod val="85000"/>
                    <a:lumOff val="15000"/>
                  </a:schemeClr>
                </a:solidFill>
              </a:rPr>
              <a:t> ثابت شده اما با گذشت سی و چند سال از راه اندازی شبکه های بهداشتی درمانی هنوز پوشش کامل نیست.</a:t>
            </a:r>
          </a:p>
          <a:p>
            <a:pPr eaLnBrk="1" fontAlgn="auto" hangingPunct="1">
              <a:buClr>
                <a:schemeClr val="accent4">
                  <a:lumMod val="50000"/>
                </a:schemeClr>
              </a:buClr>
              <a:defRPr/>
            </a:pPr>
            <a:r>
              <a:rPr lang="fa-IR" dirty="0" smtClean="0">
                <a:solidFill>
                  <a:schemeClr val="tx1">
                    <a:lumMod val="85000"/>
                    <a:lumOff val="15000"/>
                  </a:schemeClr>
                </a:solidFill>
              </a:rPr>
              <a:t>استراتژی های گذشته که برای مبارزه با بیماریهای عفونی کاربرد داشت، در مبارزه با بیماریهای غیر واگیر و مولتی فاکتور موثر نخواهد بود.</a:t>
            </a:r>
            <a:endParaRPr lang="fa-IR" dirty="0">
              <a:solidFill>
                <a:schemeClr val="tx1">
                  <a:lumMod val="85000"/>
                  <a:lumOff val="15000"/>
                </a:schemeClr>
              </a:solidFill>
            </a:endParaRPr>
          </a:p>
          <a:p>
            <a:pPr eaLnBrk="1" fontAlgn="auto" hangingPunct="1">
              <a:buClr>
                <a:schemeClr val="accent4">
                  <a:lumMod val="50000"/>
                </a:schemeClr>
              </a:buClr>
              <a:defRPr/>
            </a:pPr>
            <a:r>
              <a:rPr lang="fa-IR" dirty="0" smtClean="0">
                <a:solidFill>
                  <a:schemeClr val="tx1">
                    <a:lumMod val="85000"/>
                    <a:lumOff val="15000"/>
                  </a:schemeClr>
                </a:solidFill>
              </a:rPr>
              <a:t>بجای توجه به سلامت به نظام سلامت توجه کردیم</a:t>
            </a:r>
          </a:p>
          <a:p>
            <a:pPr eaLnBrk="1" fontAlgn="auto" hangingPunct="1">
              <a:buClr>
                <a:schemeClr val="accent4">
                  <a:lumMod val="50000"/>
                </a:schemeClr>
              </a:buClr>
              <a:defRPr/>
            </a:pPr>
            <a:r>
              <a:rPr lang="fa-IR" dirty="0" smtClean="0">
                <a:solidFill>
                  <a:schemeClr val="tx1">
                    <a:lumMod val="85000"/>
                    <a:lumOff val="15000"/>
                  </a:schemeClr>
                </a:solidFill>
              </a:rPr>
              <a:t>بجای خرید سلامت، گاهی خدمات سلامت را خریدیم</a:t>
            </a:r>
          </a:p>
          <a:p>
            <a:pPr lvl="1" eaLnBrk="1" fontAlgn="auto" hangingPunct="1">
              <a:buClr>
                <a:schemeClr val="accent4">
                  <a:lumMod val="50000"/>
                </a:schemeClr>
              </a:buClr>
              <a:defRPr/>
            </a:pPr>
            <a:r>
              <a:rPr lang="fa-IR" dirty="0" smtClean="0">
                <a:solidFill>
                  <a:schemeClr val="tx1">
                    <a:lumMod val="85000"/>
                    <a:lumOff val="15000"/>
                  </a:schemeClr>
                </a:solidFill>
              </a:rPr>
              <a:t> که </a:t>
            </a:r>
            <a:r>
              <a:rPr lang="fa-IR" dirty="0">
                <a:solidFill>
                  <a:schemeClr val="tx1">
                    <a:lumMod val="85000"/>
                    <a:lumOff val="15000"/>
                  </a:schemeClr>
                </a:solidFill>
              </a:rPr>
              <a:t>منجر به گسترش خدمات </a:t>
            </a:r>
            <a:r>
              <a:rPr lang="fa-IR" dirty="0" err="1">
                <a:solidFill>
                  <a:schemeClr val="tx1">
                    <a:lumMod val="85000"/>
                    <a:lumOff val="15000"/>
                  </a:schemeClr>
                </a:solidFill>
              </a:rPr>
              <a:t>موازي</a:t>
            </a:r>
            <a:r>
              <a:rPr lang="fa-IR" dirty="0">
                <a:solidFill>
                  <a:schemeClr val="tx1">
                    <a:lumMod val="85000"/>
                    <a:lumOff val="15000"/>
                  </a:schemeClr>
                </a:solidFill>
              </a:rPr>
              <a:t>، </a:t>
            </a:r>
            <a:r>
              <a:rPr lang="fa-IR" dirty="0" err="1">
                <a:solidFill>
                  <a:schemeClr val="tx1">
                    <a:lumMod val="85000"/>
                    <a:lumOff val="15000"/>
                  </a:schemeClr>
                </a:solidFill>
              </a:rPr>
              <a:t>اضافي</a:t>
            </a:r>
            <a:r>
              <a:rPr lang="fa-IR" dirty="0">
                <a:solidFill>
                  <a:schemeClr val="tx1">
                    <a:lumMod val="85000"/>
                    <a:lumOff val="15000"/>
                  </a:schemeClr>
                </a:solidFill>
              </a:rPr>
              <a:t> و </a:t>
            </a:r>
            <a:r>
              <a:rPr lang="fa-IR" dirty="0" err="1" smtClean="0">
                <a:solidFill>
                  <a:schemeClr val="tx1">
                    <a:lumMod val="85000"/>
                    <a:lumOff val="15000"/>
                  </a:schemeClr>
                </a:solidFill>
              </a:rPr>
              <a:t>پرعارضه</a:t>
            </a:r>
            <a:r>
              <a:rPr lang="fa-IR" dirty="0" smtClean="0">
                <a:solidFill>
                  <a:schemeClr val="tx1">
                    <a:lumMod val="85000"/>
                    <a:lumOff val="15000"/>
                  </a:schemeClr>
                </a:solidFill>
              </a:rPr>
              <a:t> شده</a:t>
            </a:r>
          </a:p>
          <a:p>
            <a:pPr lvl="1" eaLnBrk="1" fontAlgn="auto" hangingPunct="1">
              <a:buClr>
                <a:schemeClr val="accent4">
                  <a:lumMod val="50000"/>
                </a:schemeClr>
              </a:buClr>
              <a:defRPr/>
            </a:pPr>
            <a:r>
              <a:rPr lang="fa-IR" dirty="0" smtClean="0">
                <a:solidFill>
                  <a:schemeClr val="tx1">
                    <a:lumMod val="85000"/>
                    <a:lumOff val="15000"/>
                  </a:schemeClr>
                </a:solidFill>
              </a:rPr>
              <a:t>و اکثر مواقع بخصوص در بخش بهداشت، وقت </a:t>
            </a:r>
            <a:r>
              <a:rPr lang="fa-IR" dirty="0">
                <a:solidFill>
                  <a:schemeClr val="tx1">
                    <a:lumMod val="85000"/>
                    <a:lumOff val="15000"/>
                  </a:schemeClr>
                </a:solidFill>
              </a:rPr>
              <a:t>افراد را خریدیم </a:t>
            </a:r>
            <a:endParaRPr lang="fa-IR" dirty="0" smtClean="0">
              <a:solidFill>
                <a:schemeClr val="tx1">
                  <a:lumMod val="85000"/>
                  <a:lumOff val="15000"/>
                </a:schemeClr>
              </a:solidFill>
            </a:endParaRPr>
          </a:p>
        </p:txBody>
      </p:sp>
      <p:sp>
        <p:nvSpPr>
          <p:cNvPr id="52228" name="Slide Number Placeholder 3"/>
          <p:cNvSpPr>
            <a:spLocks noGrp="1"/>
          </p:cNvSpPr>
          <p:nvPr>
            <p:ph type="sldNum" sz="quarter" idx="12"/>
          </p:nvPr>
        </p:nvSpPr>
        <p:spPr bwMode="auto">
          <a:noFill/>
          <a:ln>
            <a:miter lim="800000"/>
            <a:headEnd/>
            <a:tailEnd/>
          </a:ln>
        </p:spPr>
        <p:txBody>
          <a:bodyPr/>
          <a:lstStyle/>
          <a:p>
            <a:fld id="{508DD00B-D677-47E6-934E-00948FC78C15}" type="slidenum">
              <a:rPr lang="en-US" altLang="en-US"/>
              <a:pPr/>
              <a:t>36</a:t>
            </a:fld>
            <a:endParaRPr lang="en-US"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2950" y="762000"/>
            <a:ext cx="7705725" cy="901700"/>
          </a:xfrm>
        </p:spPr>
        <p:txBody>
          <a:bodyPr rtlCol="0">
            <a:normAutofit fontScale="90000"/>
          </a:bodyPr>
          <a:lstStyle/>
          <a:p>
            <a:pPr eaLnBrk="1" fontAlgn="auto" hangingPunct="1">
              <a:spcAft>
                <a:spcPts val="0"/>
              </a:spcAft>
              <a:defRPr/>
            </a:pPr>
            <a:r>
              <a:rPr lang="fa-IR" dirty="0">
                <a:solidFill>
                  <a:schemeClr val="tx1">
                    <a:lumMod val="85000"/>
                    <a:lumOff val="15000"/>
                  </a:schemeClr>
                </a:solidFill>
              </a:rPr>
              <a:t>مشکلات در شرایط کنونی در ارائه خدمات </a:t>
            </a:r>
            <a:r>
              <a:rPr lang="fa-IR" dirty="0" smtClean="0">
                <a:solidFill>
                  <a:schemeClr val="tx1">
                    <a:lumMod val="85000"/>
                    <a:lumOff val="15000"/>
                  </a:schemeClr>
                </a:solidFill>
              </a:rPr>
              <a:t>بهداشتی2</a:t>
            </a:r>
            <a:endParaRPr lang="en-US" dirty="0">
              <a:solidFill>
                <a:schemeClr val="tx1">
                  <a:lumMod val="85000"/>
                  <a:lumOff val="15000"/>
                </a:schemeClr>
              </a:solidFill>
            </a:endParaRPr>
          </a:p>
        </p:txBody>
      </p:sp>
      <p:sp>
        <p:nvSpPr>
          <p:cNvPr id="3" name="Content Placeholder 2"/>
          <p:cNvSpPr>
            <a:spLocks noGrp="1"/>
          </p:cNvSpPr>
          <p:nvPr>
            <p:ph idx="1"/>
          </p:nvPr>
        </p:nvSpPr>
        <p:spPr>
          <a:xfrm>
            <a:off x="742950" y="1816100"/>
            <a:ext cx="7705725" cy="4152900"/>
          </a:xfrm>
        </p:spPr>
        <p:txBody>
          <a:bodyPr rtlCol="0">
            <a:normAutofit/>
          </a:bodyPr>
          <a:lstStyle/>
          <a:p>
            <a:pPr eaLnBrk="1" fontAlgn="auto" hangingPunct="1">
              <a:buClr>
                <a:schemeClr val="accent4">
                  <a:lumMod val="50000"/>
                </a:schemeClr>
              </a:buClr>
              <a:defRPr/>
            </a:pPr>
            <a:r>
              <a:rPr lang="fa-IR" dirty="0">
                <a:solidFill>
                  <a:schemeClr val="tx1">
                    <a:lumMod val="85000"/>
                    <a:lumOff val="15000"/>
                  </a:schemeClr>
                </a:solidFill>
              </a:rPr>
              <a:t>بی عدالتی در </a:t>
            </a:r>
            <a:r>
              <a:rPr lang="fa-IR" dirty="0" smtClean="0">
                <a:solidFill>
                  <a:schemeClr val="tx1">
                    <a:lumMod val="85000"/>
                    <a:lumOff val="15000"/>
                  </a:schemeClr>
                </a:solidFill>
              </a:rPr>
              <a:t>سلامت (میانگین خوب توزیع نا متقارن سلامت)</a:t>
            </a:r>
          </a:p>
          <a:p>
            <a:pPr eaLnBrk="1" fontAlgn="auto" hangingPunct="1">
              <a:buClr>
                <a:schemeClr val="accent4">
                  <a:lumMod val="50000"/>
                </a:schemeClr>
              </a:buClr>
              <a:defRPr/>
            </a:pPr>
            <a:r>
              <a:rPr lang="fa-IR" dirty="0">
                <a:solidFill>
                  <a:schemeClr val="tx1">
                    <a:lumMod val="85000"/>
                    <a:lumOff val="15000"/>
                  </a:schemeClr>
                </a:solidFill>
              </a:rPr>
              <a:t>فاصله </a:t>
            </a:r>
            <a:r>
              <a:rPr lang="fa-IR" dirty="0" err="1">
                <a:solidFill>
                  <a:schemeClr val="tx1">
                    <a:lumMod val="85000"/>
                    <a:lumOff val="15000"/>
                  </a:schemeClr>
                </a:solidFill>
              </a:rPr>
              <a:t>بين</a:t>
            </a:r>
            <a:r>
              <a:rPr lang="fa-IR" dirty="0">
                <a:solidFill>
                  <a:schemeClr val="tx1">
                    <a:lumMod val="85000"/>
                    <a:lumOff val="15000"/>
                  </a:schemeClr>
                </a:solidFill>
              </a:rPr>
              <a:t> مرگ و </a:t>
            </a:r>
            <a:r>
              <a:rPr lang="fa-IR" dirty="0" err="1">
                <a:solidFill>
                  <a:schemeClr val="tx1">
                    <a:lumMod val="85000"/>
                    <a:lumOff val="15000"/>
                  </a:schemeClr>
                </a:solidFill>
              </a:rPr>
              <a:t>مير</a:t>
            </a:r>
            <a:r>
              <a:rPr lang="fa-IR" dirty="0">
                <a:solidFill>
                  <a:schemeClr val="tx1">
                    <a:lumMod val="85000"/>
                    <a:lumOff val="15000"/>
                  </a:schemeClr>
                </a:solidFill>
              </a:rPr>
              <a:t> کودکان </a:t>
            </a:r>
            <a:r>
              <a:rPr lang="fa-IR" dirty="0" err="1">
                <a:solidFill>
                  <a:schemeClr val="tx1">
                    <a:lumMod val="85000"/>
                    <a:lumOff val="15000"/>
                  </a:schemeClr>
                </a:solidFill>
              </a:rPr>
              <a:t>زير</a:t>
            </a:r>
            <a:r>
              <a:rPr lang="fa-IR" dirty="0">
                <a:solidFill>
                  <a:schemeClr val="tx1">
                    <a:lumMod val="85000"/>
                    <a:lumOff val="15000"/>
                  </a:schemeClr>
                </a:solidFill>
              </a:rPr>
              <a:t> پنج سال </a:t>
            </a:r>
            <a:r>
              <a:rPr lang="fa-IR" dirty="0" smtClean="0">
                <a:solidFill>
                  <a:schemeClr val="tx1">
                    <a:lumMod val="85000"/>
                    <a:lumOff val="15000"/>
                  </a:schemeClr>
                </a:solidFill>
              </a:rPr>
              <a:t>در دهک </a:t>
            </a:r>
            <a:r>
              <a:rPr lang="fa-IR" dirty="0" err="1">
                <a:solidFill>
                  <a:schemeClr val="tx1">
                    <a:lumMod val="85000"/>
                    <a:lumOff val="15000"/>
                  </a:schemeClr>
                </a:solidFill>
              </a:rPr>
              <a:t>هاي</a:t>
            </a:r>
            <a:r>
              <a:rPr lang="fa-IR" dirty="0">
                <a:solidFill>
                  <a:schemeClr val="tx1">
                    <a:lumMod val="85000"/>
                    <a:lumOff val="15000"/>
                  </a:schemeClr>
                </a:solidFill>
              </a:rPr>
              <a:t> مختلف در </a:t>
            </a:r>
            <a:r>
              <a:rPr lang="fa-IR" dirty="0" err="1">
                <a:solidFill>
                  <a:schemeClr val="tx1">
                    <a:lumMod val="85000"/>
                    <a:lumOff val="15000"/>
                  </a:schemeClr>
                </a:solidFill>
              </a:rPr>
              <a:t>آمدي</a:t>
            </a:r>
            <a:r>
              <a:rPr lang="fa-IR" dirty="0">
                <a:solidFill>
                  <a:schemeClr val="tx1">
                    <a:lumMod val="85000"/>
                    <a:lumOff val="15000"/>
                  </a:schemeClr>
                </a:solidFill>
              </a:rPr>
              <a:t> </a:t>
            </a:r>
          </a:p>
          <a:p>
            <a:pPr eaLnBrk="1" fontAlgn="auto" hangingPunct="1">
              <a:buClr>
                <a:schemeClr val="accent4">
                  <a:lumMod val="50000"/>
                </a:schemeClr>
              </a:buClr>
              <a:defRPr/>
            </a:pPr>
            <a:r>
              <a:rPr lang="fa-IR" dirty="0" smtClean="0">
                <a:solidFill>
                  <a:schemeClr val="tx1">
                    <a:lumMod val="85000"/>
                    <a:lumOff val="15000"/>
                  </a:schemeClr>
                </a:solidFill>
              </a:rPr>
              <a:t>و شهرنشینی </a:t>
            </a:r>
            <a:r>
              <a:rPr lang="fa-IR" dirty="0">
                <a:solidFill>
                  <a:schemeClr val="tx1">
                    <a:lumMod val="85000"/>
                    <a:lumOff val="15000"/>
                  </a:schemeClr>
                </a:solidFill>
              </a:rPr>
              <a:t>(شهرهای پنهان در دل شهرهای بزرگ و حاشیه نشینی) </a:t>
            </a:r>
            <a:endParaRPr lang="fa-IR" dirty="0" smtClean="0">
              <a:solidFill>
                <a:schemeClr val="tx1">
                  <a:lumMod val="85000"/>
                  <a:lumOff val="15000"/>
                </a:schemeClr>
              </a:solidFill>
            </a:endParaRPr>
          </a:p>
          <a:p>
            <a:pPr eaLnBrk="1" fontAlgn="auto" hangingPunct="1">
              <a:buClr>
                <a:schemeClr val="accent4">
                  <a:lumMod val="50000"/>
                </a:schemeClr>
              </a:buClr>
              <a:defRPr/>
            </a:pPr>
            <a:r>
              <a:rPr lang="fa-IR" dirty="0" smtClean="0">
                <a:solidFill>
                  <a:schemeClr val="tx1">
                    <a:lumMod val="85000"/>
                    <a:lumOff val="15000"/>
                  </a:schemeClr>
                </a:solidFill>
              </a:rPr>
              <a:t>بیمارستان </a:t>
            </a:r>
            <a:r>
              <a:rPr lang="fa-IR" dirty="0">
                <a:solidFill>
                  <a:schemeClr val="tx1">
                    <a:lumMod val="85000"/>
                    <a:lumOff val="15000"/>
                  </a:schemeClr>
                </a:solidFill>
              </a:rPr>
              <a:t>محوری و تخصص گرایی</a:t>
            </a:r>
          </a:p>
          <a:p>
            <a:pPr eaLnBrk="1" fontAlgn="auto" hangingPunct="1">
              <a:buClr>
                <a:schemeClr val="accent4">
                  <a:lumMod val="50000"/>
                </a:schemeClr>
              </a:buClr>
              <a:defRPr/>
            </a:pPr>
            <a:r>
              <a:rPr lang="fa-IR" dirty="0" smtClean="0">
                <a:solidFill>
                  <a:schemeClr val="tx1">
                    <a:lumMod val="85000"/>
                    <a:lumOff val="15000"/>
                  </a:schemeClr>
                </a:solidFill>
              </a:rPr>
              <a:t>ارائه </a:t>
            </a:r>
            <a:r>
              <a:rPr lang="fa-IR" dirty="0">
                <a:solidFill>
                  <a:schemeClr val="tx1">
                    <a:lumMod val="85000"/>
                    <a:lumOff val="15000"/>
                  </a:schemeClr>
                </a:solidFill>
              </a:rPr>
              <a:t>خدمات مبتنی بر ویژگی های ارائه کننده بجای توجه به نیاز مردم</a:t>
            </a:r>
          </a:p>
          <a:p>
            <a:pPr eaLnBrk="1" fontAlgn="auto" hangingPunct="1">
              <a:buClr>
                <a:schemeClr val="accent4">
                  <a:lumMod val="50000"/>
                </a:schemeClr>
              </a:buClr>
              <a:defRPr/>
            </a:pPr>
            <a:r>
              <a:rPr lang="fa-IR" dirty="0" smtClean="0">
                <a:solidFill>
                  <a:schemeClr val="tx1">
                    <a:lumMod val="85000"/>
                    <a:lumOff val="15000"/>
                  </a:schemeClr>
                </a:solidFill>
              </a:rPr>
              <a:t>سالمندی </a:t>
            </a:r>
            <a:endParaRPr lang="fa-IR" dirty="0">
              <a:solidFill>
                <a:schemeClr val="tx1">
                  <a:lumMod val="85000"/>
                  <a:lumOff val="15000"/>
                </a:schemeClr>
              </a:solidFill>
            </a:endParaRPr>
          </a:p>
          <a:p>
            <a:pPr eaLnBrk="1" fontAlgn="auto" hangingPunct="1">
              <a:buClr>
                <a:schemeClr val="accent4">
                  <a:lumMod val="50000"/>
                </a:schemeClr>
              </a:buClr>
              <a:defRPr/>
            </a:pPr>
            <a:r>
              <a:rPr lang="fa-IR" dirty="0" smtClean="0">
                <a:solidFill>
                  <a:schemeClr val="tx1">
                    <a:lumMod val="85000"/>
                    <a:lumOff val="15000"/>
                  </a:schemeClr>
                </a:solidFill>
              </a:rPr>
              <a:t>کم </a:t>
            </a:r>
            <a:r>
              <a:rPr lang="fa-IR" dirty="0">
                <a:solidFill>
                  <a:schemeClr val="tx1">
                    <a:lumMod val="85000"/>
                    <a:lumOff val="15000"/>
                  </a:schemeClr>
                </a:solidFill>
              </a:rPr>
              <a:t>توجهی به </a:t>
            </a:r>
            <a:r>
              <a:rPr lang="en-US" dirty="0" smtClean="0">
                <a:solidFill>
                  <a:schemeClr val="tx1">
                    <a:lumMod val="85000"/>
                    <a:lumOff val="15000"/>
                  </a:schemeClr>
                </a:solidFill>
              </a:rPr>
              <a:t>SDH</a:t>
            </a:r>
            <a:endParaRPr lang="en-US" dirty="0">
              <a:solidFill>
                <a:schemeClr val="tx1">
                  <a:lumMod val="85000"/>
                  <a:lumOff val="15000"/>
                </a:schemeClr>
              </a:solidFill>
            </a:endParaRPr>
          </a:p>
        </p:txBody>
      </p:sp>
      <p:sp>
        <p:nvSpPr>
          <p:cNvPr id="53252" name="Slide Number Placeholder 3"/>
          <p:cNvSpPr>
            <a:spLocks noGrp="1"/>
          </p:cNvSpPr>
          <p:nvPr>
            <p:ph type="sldNum" sz="quarter" idx="12"/>
          </p:nvPr>
        </p:nvSpPr>
        <p:spPr bwMode="auto">
          <a:noFill/>
          <a:ln>
            <a:miter lim="800000"/>
            <a:headEnd/>
            <a:tailEnd/>
          </a:ln>
        </p:spPr>
        <p:txBody>
          <a:bodyPr/>
          <a:lstStyle/>
          <a:p>
            <a:fld id="{C2425048-D4E2-4F27-98A3-4104ACAED7E9}" type="slidenum">
              <a:rPr lang="en-US" altLang="en-US"/>
              <a:pPr/>
              <a:t>37</a:t>
            </a:fld>
            <a:endParaRPr lang="en-US"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2950" y="762000"/>
            <a:ext cx="7705725" cy="901700"/>
          </a:xfrm>
        </p:spPr>
        <p:txBody>
          <a:bodyPr rtlCol="0">
            <a:normAutofit fontScale="90000"/>
          </a:bodyPr>
          <a:lstStyle/>
          <a:p>
            <a:pPr eaLnBrk="1" fontAlgn="auto" hangingPunct="1">
              <a:spcAft>
                <a:spcPts val="0"/>
              </a:spcAft>
              <a:defRPr/>
            </a:pPr>
            <a:r>
              <a:rPr lang="fa-IR" dirty="0">
                <a:solidFill>
                  <a:schemeClr val="tx1">
                    <a:lumMod val="85000"/>
                    <a:lumOff val="15000"/>
                  </a:schemeClr>
                </a:solidFill>
              </a:rPr>
              <a:t>مشکلات در شرایط کنونی در ارائه خدمات </a:t>
            </a:r>
            <a:r>
              <a:rPr lang="fa-IR" dirty="0" smtClean="0">
                <a:solidFill>
                  <a:schemeClr val="tx1">
                    <a:lumMod val="85000"/>
                    <a:lumOff val="15000"/>
                  </a:schemeClr>
                </a:solidFill>
              </a:rPr>
              <a:t>بهداشتی3</a:t>
            </a:r>
            <a:endParaRPr lang="en-US" dirty="0">
              <a:solidFill>
                <a:schemeClr val="tx1">
                  <a:lumMod val="85000"/>
                  <a:lumOff val="15000"/>
                </a:schemeClr>
              </a:solidFill>
            </a:endParaRPr>
          </a:p>
        </p:txBody>
      </p:sp>
      <p:sp>
        <p:nvSpPr>
          <p:cNvPr id="20483" name="Content Placeholder 2"/>
          <p:cNvSpPr>
            <a:spLocks noGrp="1"/>
          </p:cNvSpPr>
          <p:nvPr>
            <p:ph idx="1"/>
          </p:nvPr>
        </p:nvSpPr>
        <p:spPr>
          <a:xfrm>
            <a:off x="742950" y="1816100"/>
            <a:ext cx="7705725" cy="4152900"/>
          </a:xfrm>
        </p:spPr>
        <p:txBody>
          <a:bodyPr/>
          <a:lstStyle/>
          <a:p>
            <a:pPr eaLnBrk="1" hangingPunct="1"/>
            <a:r>
              <a:rPr lang="fa-IR" altLang="en-US" smtClean="0"/>
              <a:t> عدم وجود نظام بيمه اي مبتني بر حمايت غني از فقير و سالم از بيمار</a:t>
            </a:r>
          </a:p>
          <a:p>
            <a:pPr eaLnBrk="1" hangingPunct="1"/>
            <a:r>
              <a:rPr lang="fa-IR" altLang="en-US" smtClean="0"/>
              <a:t>عدم مشاركت پزشك در ريسك تحميلي و هزينه هاي اضافي بر بخش</a:t>
            </a:r>
          </a:p>
          <a:p>
            <a:pPr eaLnBrk="1" hangingPunct="1"/>
            <a:r>
              <a:rPr lang="fa-IR" altLang="en-US" smtClean="0"/>
              <a:t> کمبود کارآيي در تخصيص منابع ملّي </a:t>
            </a:r>
            <a:r>
              <a:rPr lang="en-US" altLang="en-US" smtClean="0"/>
              <a:t>(allocative efficiency)</a:t>
            </a:r>
            <a:endParaRPr lang="fa-IR" altLang="en-US" smtClean="0"/>
          </a:p>
          <a:p>
            <a:pPr eaLnBrk="1" hangingPunct="1"/>
            <a:r>
              <a:rPr lang="fa-IR" altLang="en-US" smtClean="0"/>
              <a:t>بیمه ها ی درمان نگر بجای سلامت نگر</a:t>
            </a:r>
          </a:p>
          <a:p>
            <a:pPr eaLnBrk="1" hangingPunct="1"/>
            <a:r>
              <a:rPr lang="fa-IR" altLang="en-US" smtClean="0"/>
              <a:t>حتی روش ارائه خدمات در روستاها هم نیاز به بازنگری دارد</a:t>
            </a:r>
          </a:p>
          <a:p>
            <a:pPr lvl="1" eaLnBrk="1" hangingPunct="1"/>
            <a:r>
              <a:rPr lang="fa-IR" altLang="en-US" smtClean="0"/>
              <a:t>در الگو برداری دقت کنیم</a:t>
            </a:r>
          </a:p>
        </p:txBody>
      </p:sp>
      <p:sp>
        <p:nvSpPr>
          <p:cNvPr id="54276" name="Slide Number Placeholder 3"/>
          <p:cNvSpPr>
            <a:spLocks noGrp="1"/>
          </p:cNvSpPr>
          <p:nvPr>
            <p:ph type="sldNum" sz="quarter" idx="12"/>
          </p:nvPr>
        </p:nvSpPr>
        <p:spPr bwMode="auto">
          <a:noFill/>
          <a:ln>
            <a:miter lim="800000"/>
            <a:headEnd/>
            <a:tailEnd/>
          </a:ln>
        </p:spPr>
        <p:txBody>
          <a:bodyPr/>
          <a:lstStyle/>
          <a:p>
            <a:fld id="{EFC0EBD9-C039-4B1E-9F8E-796F95B337AC}" type="slidenum">
              <a:rPr lang="en-US" altLang="en-US"/>
              <a:pPr/>
              <a:t>38</a:t>
            </a:fld>
            <a:endParaRPr lang="en-US"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48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48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48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48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483">
                                            <p:txEl>
                                              <p:pRg st="4" end="4"/>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048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742950" y="762000"/>
            <a:ext cx="7705725" cy="901700"/>
          </a:xfrm>
        </p:spPr>
        <p:txBody>
          <a:bodyPr/>
          <a:lstStyle/>
          <a:p>
            <a:pPr eaLnBrk="1" hangingPunct="1"/>
            <a:r>
              <a:rPr lang="fa-IR" altLang="en-US" smtClean="0">
                <a:ln>
                  <a:noFill/>
                </a:ln>
              </a:rPr>
              <a:t>الزامات</a:t>
            </a:r>
            <a:endParaRPr lang="en-US" altLang="en-US" smtClean="0">
              <a:ln>
                <a:noFill/>
              </a:ln>
            </a:endParaRPr>
          </a:p>
        </p:txBody>
      </p:sp>
      <p:sp>
        <p:nvSpPr>
          <p:cNvPr id="3" name="Content Placeholder 2"/>
          <p:cNvSpPr>
            <a:spLocks noGrp="1"/>
          </p:cNvSpPr>
          <p:nvPr>
            <p:ph idx="1"/>
          </p:nvPr>
        </p:nvSpPr>
        <p:spPr>
          <a:xfrm>
            <a:off x="742950" y="1663700"/>
            <a:ext cx="7705725" cy="4584700"/>
          </a:xfrm>
        </p:spPr>
        <p:txBody>
          <a:bodyPr rtlCol="0">
            <a:normAutofit lnSpcReduction="10000"/>
          </a:bodyPr>
          <a:lstStyle/>
          <a:p>
            <a:pPr eaLnBrk="1" fontAlgn="auto" hangingPunct="1">
              <a:buClr>
                <a:schemeClr val="accent4">
                  <a:lumMod val="50000"/>
                </a:schemeClr>
              </a:buClr>
              <a:defRPr/>
            </a:pPr>
            <a:r>
              <a:rPr lang="fa-IR" dirty="0" smtClean="0">
                <a:solidFill>
                  <a:schemeClr val="tx1">
                    <a:lumMod val="85000"/>
                    <a:lumOff val="15000"/>
                  </a:schemeClr>
                </a:solidFill>
              </a:rPr>
              <a:t>تعیین تکلیف تأمین مالی برای خدمات سطح اول</a:t>
            </a:r>
          </a:p>
          <a:p>
            <a:pPr eaLnBrk="1" fontAlgn="auto" hangingPunct="1">
              <a:buClr>
                <a:schemeClr val="accent4">
                  <a:lumMod val="50000"/>
                </a:schemeClr>
              </a:buClr>
              <a:defRPr/>
            </a:pPr>
            <a:r>
              <a:rPr lang="fa-IR" dirty="0" smtClean="0">
                <a:solidFill>
                  <a:schemeClr val="tx1">
                    <a:lumMod val="85000"/>
                    <a:lumOff val="15000"/>
                  </a:schemeClr>
                </a:solidFill>
              </a:rPr>
              <a:t>اصلاح نظام پرداخت </a:t>
            </a:r>
          </a:p>
          <a:p>
            <a:pPr lvl="1" eaLnBrk="1" fontAlgn="auto" hangingPunct="1">
              <a:buClr>
                <a:schemeClr val="accent4">
                  <a:lumMod val="50000"/>
                </a:schemeClr>
              </a:buClr>
              <a:defRPr/>
            </a:pPr>
            <a:r>
              <a:rPr lang="fa-IR" dirty="0" smtClean="0">
                <a:solidFill>
                  <a:schemeClr val="tx1">
                    <a:lumMod val="85000"/>
                    <a:lumOff val="15000"/>
                  </a:schemeClr>
                </a:solidFill>
              </a:rPr>
              <a:t>به </a:t>
            </a:r>
            <a:r>
              <a:rPr lang="fa-IR" dirty="0">
                <a:solidFill>
                  <a:schemeClr val="tx1">
                    <a:lumMod val="85000"/>
                    <a:lumOff val="15000"/>
                  </a:schemeClr>
                </a:solidFill>
              </a:rPr>
              <a:t>طور عمده به صورت سرانه (</a:t>
            </a:r>
            <a:r>
              <a:rPr lang="en-US" dirty="0">
                <a:solidFill>
                  <a:schemeClr val="tx1">
                    <a:lumMod val="85000"/>
                    <a:lumOff val="15000"/>
                  </a:schemeClr>
                </a:solidFill>
              </a:rPr>
              <a:t>Capitation</a:t>
            </a:r>
            <a:r>
              <a:rPr lang="fa-IR" dirty="0">
                <a:solidFill>
                  <a:schemeClr val="tx1">
                    <a:lumMod val="85000"/>
                    <a:lumOff val="15000"/>
                  </a:schemeClr>
                </a:solidFill>
              </a:rPr>
              <a:t>) </a:t>
            </a:r>
            <a:endParaRPr lang="fa-IR" dirty="0" smtClean="0">
              <a:solidFill>
                <a:schemeClr val="tx1">
                  <a:lumMod val="85000"/>
                  <a:lumOff val="15000"/>
                </a:schemeClr>
              </a:solidFill>
            </a:endParaRPr>
          </a:p>
          <a:p>
            <a:pPr lvl="1" eaLnBrk="1" fontAlgn="auto" hangingPunct="1">
              <a:buClr>
                <a:schemeClr val="accent4">
                  <a:lumMod val="50000"/>
                </a:schemeClr>
              </a:buClr>
              <a:defRPr/>
            </a:pPr>
            <a:r>
              <a:rPr lang="fa-IR" dirty="0" smtClean="0">
                <a:solidFill>
                  <a:schemeClr val="tx1">
                    <a:lumMod val="85000"/>
                    <a:lumOff val="15000"/>
                  </a:schemeClr>
                </a:solidFill>
              </a:rPr>
              <a:t>با اعمال ضریب اصلاح</a:t>
            </a:r>
            <a:r>
              <a:rPr lang="fa-IR" dirty="0">
                <a:solidFill>
                  <a:schemeClr val="tx1">
                    <a:lumMod val="85000"/>
                    <a:lumOff val="15000"/>
                  </a:schemeClr>
                </a:solidFill>
              </a:rPr>
              <a:t> </a:t>
            </a:r>
            <a:endParaRPr lang="fa-IR" dirty="0" smtClean="0">
              <a:solidFill>
                <a:schemeClr val="tx1">
                  <a:lumMod val="85000"/>
                  <a:lumOff val="15000"/>
                </a:schemeClr>
              </a:solidFill>
            </a:endParaRPr>
          </a:p>
          <a:p>
            <a:pPr eaLnBrk="1" fontAlgn="auto" hangingPunct="1">
              <a:buClr>
                <a:schemeClr val="accent4">
                  <a:lumMod val="50000"/>
                </a:schemeClr>
              </a:buClr>
              <a:defRPr/>
            </a:pPr>
            <a:r>
              <a:rPr lang="fa-IR" dirty="0" smtClean="0">
                <a:solidFill>
                  <a:schemeClr val="tx1">
                    <a:lumMod val="85000"/>
                    <a:lumOff val="15000"/>
                  </a:schemeClr>
                </a:solidFill>
              </a:rPr>
              <a:t>تصمیم گیری مبتنی بر شواهد برای سازماندهی</a:t>
            </a:r>
          </a:p>
          <a:p>
            <a:pPr lvl="1" eaLnBrk="1" fontAlgn="auto" hangingPunct="1">
              <a:buClr>
                <a:schemeClr val="accent4">
                  <a:lumMod val="50000"/>
                </a:schemeClr>
              </a:buClr>
              <a:defRPr/>
            </a:pPr>
            <a:r>
              <a:rPr lang="fa-IR" dirty="0" smtClean="0">
                <a:solidFill>
                  <a:schemeClr val="tx1">
                    <a:lumMod val="85000"/>
                    <a:lumOff val="15000"/>
                  </a:schemeClr>
                </a:solidFill>
              </a:rPr>
              <a:t>خرید سلامت در قالب خدمات ادغام یافته (با محوریت فرد، خانواده، جامعه و محیط)</a:t>
            </a:r>
          </a:p>
          <a:p>
            <a:pPr lvl="1" eaLnBrk="1" fontAlgn="auto" hangingPunct="1">
              <a:buClr>
                <a:schemeClr val="accent4">
                  <a:lumMod val="50000"/>
                </a:schemeClr>
              </a:buClr>
              <a:defRPr/>
            </a:pPr>
            <a:r>
              <a:rPr lang="fa-IR" dirty="0">
                <a:solidFill>
                  <a:schemeClr val="tx1">
                    <a:lumMod val="85000"/>
                    <a:lumOff val="15000"/>
                  </a:schemeClr>
                </a:solidFill>
              </a:rPr>
              <a:t>پرهیز از ایجاد دیوان سالاری جدید</a:t>
            </a:r>
            <a:endParaRPr lang="en-US" dirty="0">
              <a:solidFill>
                <a:schemeClr val="tx1">
                  <a:lumMod val="85000"/>
                  <a:lumOff val="15000"/>
                </a:schemeClr>
              </a:solidFill>
            </a:endParaRPr>
          </a:p>
          <a:p>
            <a:pPr lvl="1" eaLnBrk="1" fontAlgn="auto" hangingPunct="1">
              <a:buClr>
                <a:schemeClr val="accent4">
                  <a:lumMod val="50000"/>
                </a:schemeClr>
              </a:buClr>
              <a:defRPr/>
            </a:pPr>
            <a:r>
              <a:rPr lang="fa-IR" dirty="0" smtClean="0">
                <a:solidFill>
                  <a:schemeClr val="tx1">
                    <a:lumMod val="85000"/>
                    <a:lumOff val="15000"/>
                  </a:schemeClr>
                </a:solidFill>
              </a:rPr>
              <a:t>با توجه به ماهیت بیماری های غیر واگیر</a:t>
            </a:r>
          </a:p>
          <a:p>
            <a:pPr eaLnBrk="1" fontAlgn="auto" hangingPunct="1">
              <a:buClr>
                <a:schemeClr val="accent4">
                  <a:lumMod val="50000"/>
                </a:schemeClr>
              </a:buClr>
              <a:defRPr/>
            </a:pPr>
            <a:r>
              <a:rPr lang="fa-IR" dirty="0" smtClean="0">
                <a:solidFill>
                  <a:schemeClr val="tx1">
                    <a:lumMod val="85000"/>
                    <a:lumOff val="15000"/>
                  </a:schemeClr>
                </a:solidFill>
              </a:rPr>
              <a:t>وضع و تصویب مقررات مورد نیاز</a:t>
            </a:r>
          </a:p>
          <a:p>
            <a:pPr lvl="1" eaLnBrk="1" fontAlgn="auto" hangingPunct="1">
              <a:buClr>
                <a:schemeClr val="accent4">
                  <a:lumMod val="50000"/>
                </a:schemeClr>
              </a:buClr>
              <a:defRPr/>
            </a:pPr>
            <a:r>
              <a:rPr lang="fa-IR" dirty="0" smtClean="0">
                <a:solidFill>
                  <a:schemeClr val="tx1">
                    <a:lumMod val="85000"/>
                    <a:lumOff val="15000"/>
                  </a:schemeClr>
                </a:solidFill>
              </a:rPr>
              <a:t>جدا کردن سیاست گذار، ناظر و خریدار خدمت از ارائه دهنده خدمت</a:t>
            </a:r>
          </a:p>
        </p:txBody>
      </p:sp>
      <p:sp>
        <p:nvSpPr>
          <p:cNvPr id="55300" name="Slide Number Placeholder 3"/>
          <p:cNvSpPr>
            <a:spLocks noGrp="1"/>
          </p:cNvSpPr>
          <p:nvPr>
            <p:ph type="sldNum" sz="quarter" idx="12"/>
          </p:nvPr>
        </p:nvSpPr>
        <p:spPr bwMode="auto">
          <a:noFill/>
          <a:ln>
            <a:miter lim="800000"/>
            <a:headEnd/>
            <a:tailEnd/>
          </a:ln>
        </p:spPr>
        <p:txBody>
          <a:bodyPr/>
          <a:lstStyle/>
          <a:p>
            <a:fld id="{F49FE5B0-992D-4251-958C-B7AB2790B1D9}" type="slidenum">
              <a:rPr lang="en-US" altLang="en-US"/>
              <a:pPr/>
              <a:t>39</a:t>
            </a:fld>
            <a:endParaRPr lang="en-US"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fa-IR" altLang="fa-IR" sz="7200" smtClean="0">
                <a:latin typeface="IranNastaliq" pitchFamily="18" charset="0"/>
                <a:cs typeface="IranNastaliq" pitchFamily="18" charset="0"/>
              </a:rPr>
              <a:t>تولیت </a:t>
            </a:r>
            <a:r>
              <a:rPr lang="en-US" altLang="fa-IR" sz="4000" smtClean="0">
                <a:latin typeface="Arial Unicode MS" pitchFamily="34" charset="-128"/>
                <a:ea typeface="Arial Unicode MS" pitchFamily="34" charset="-128"/>
                <a:cs typeface="Arial Unicode MS" pitchFamily="34" charset="-128"/>
              </a:rPr>
              <a:t>stewardship</a:t>
            </a:r>
          </a:p>
        </p:txBody>
      </p:sp>
      <p:sp>
        <p:nvSpPr>
          <p:cNvPr id="9219" name="Rectangle 3"/>
          <p:cNvSpPr>
            <a:spLocks noGrp="1" noChangeArrowheads="1"/>
          </p:cNvSpPr>
          <p:nvPr>
            <p:ph idx="1"/>
          </p:nvPr>
        </p:nvSpPr>
        <p:spPr/>
        <p:txBody>
          <a:bodyPr/>
          <a:lstStyle/>
          <a:p>
            <a:pPr marL="609600" indent="-609600" eaLnBrk="1" hangingPunct="1">
              <a:lnSpc>
                <a:spcPct val="80000"/>
              </a:lnSpc>
              <a:buFontTx/>
              <a:buNone/>
            </a:pPr>
            <a:r>
              <a:rPr lang="fa-IR" altLang="fa-IR" sz="4800" smtClean="0">
                <a:cs typeface="B Mitra" pitchFamily="2" charset="-78"/>
              </a:rPr>
              <a:t>تعیین و تقویت قواعد بازی و ارائه جهت دهی های راهبردی برای تمام بازیگران و عوامل موثری است که در این میان دخیل هستند</a:t>
            </a:r>
          </a:p>
          <a:p>
            <a:pPr marL="609600" indent="-609600" eaLnBrk="1" hangingPunct="1">
              <a:lnSpc>
                <a:spcPct val="80000"/>
              </a:lnSpc>
              <a:buFontTx/>
              <a:buNone/>
            </a:pPr>
            <a:r>
              <a:rPr lang="fa-IR" altLang="fa-IR" sz="4800" smtClean="0">
                <a:cs typeface="B Mitra" pitchFamily="2" charset="-78"/>
              </a:rPr>
              <a:t>تولیت نظام سلامت شامل تعیین چشم انداز و جهت گیری سیاستگذاری سلامت، تأثیر گذاری از طریق قانونگذاری و پشتیبانی و جمع آوری و استفاده از اطلاعات است</a:t>
            </a:r>
            <a:endParaRPr lang="en-US" altLang="fa-IR" sz="4800" smtClean="0">
              <a:cs typeface="B Mitra" pitchFamily="2" charset="-78"/>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a:xfrm>
            <a:off x="742950" y="762000"/>
            <a:ext cx="7705725" cy="901700"/>
          </a:xfrm>
        </p:spPr>
        <p:txBody>
          <a:bodyPr/>
          <a:lstStyle/>
          <a:p>
            <a:pPr eaLnBrk="1" hangingPunct="1"/>
            <a:r>
              <a:rPr lang="fa-IR" altLang="en-US" smtClean="0">
                <a:ln>
                  <a:noFill/>
                </a:ln>
              </a:rPr>
              <a:t>الزامات2</a:t>
            </a:r>
            <a:endParaRPr lang="en-US" altLang="en-US" smtClean="0">
              <a:ln>
                <a:noFill/>
              </a:ln>
            </a:endParaRPr>
          </a:p>
        </p:txBody>
      </p:sp>
      <p:sp>
        <p:nvSpPr>
          <p:cNvPr id="22531" name="Content Placeholder 2"/>
          <p:cNvSpPr>
            <a:spLocks noGrp="1"/>
          </p:cNvSpPr>
          <p:nvPr>
            <p:ph idx="1"/>
          </p:nvPr>
        </p:nvSpPr>
        <p:spPr>
          <a:xfrm>
            <a:off x="742950" y="1816100"/>
            <a:ext cx="7705725" cy="4152900"/>
          </a:xfrm>
        </p:spPr>
        <p:txBody>
          <a:bodyPr/>
          <a:lstStyle/>
          <a:p>
            <a:pPr eaLnBrk="1" hangingPunct="1"/>
            <a:r>
              <a:rPr lang="fa-IR" altLang="en-US" smtClean="0"/>
              <a:t>اراده سیاسی و اعتماد سازی</a:t>
            </a:r>
          </a:p>
          <a:p>
            <a:pPr eaLnBrk="1" hangingPunct="1"/>
            <a:r>
              <a:rPr lang="fa-IR" altLang="en-US" smtClean="0"/>
              <a:t>تعریف و استقرار نظام پایش و ارزشیابی</a:t>
            </a:r>
          </a:p>
          <a:p>
            <a:pPr lvl="1" eaLnBrk="1" hangingPunct="1"/>
            <a:r>
              <a:rPr lang="en-US" altLang="en-US" smtClean="0"/>
              <a:t>Medical quality</a:t>
            </a:r>
          </a:p>
          <a:p>
            <a:pPr lvl="1" eaLnBrk="1" hangingPunct="1"/>
            <a:r>
              <a:rPr lang="en-US" altLang="en-US" smtClean="0"/>
              <a:t>Non-medical quality</a:t>
            </a:r>
          </a:p>
          <a:p>
            <a:pPr eaLnBrk="1" hangingPunct="1"/>
            <a:r>
              <a:rPr lang="fa-IR" altLang="en-US" smtClean="0"/>
              <a:t>فناوری اطلاعات</a:t>
            </a:r>
          </a:p>
          <a:p>
            <a:pPr eaLnBrk="1" hangingPunct="1"/>
            <a:r>
              <a:rPr lang="fa-IR" altLang="en-US" smtClean="0"/>
              <a:t>مدیریت واحدِ توانمندِ با انگیزه دارای اختیار</a:t>
            </a:r>
          </a:p>
          <a:p>
            <a:pPr eaLnBrk="1" hangingPunct="1"/>
            <a:endParaRPr lang="fa-IR" altLang="en-US" smtClean="0"/>
          </a:p>
          <a:p>
            <a:pPr eaLnBrk="1" hangingPunct="1"/>
            <a:endParaRPr lang="fa-IR" altLang="en-US" smtClean="0"/>
          </a:p>
          <a:p>
            <a:pPr eaLnBrk="1" hangingPunct="1"/>
            <a:endParaRPr lang="fa-IR" altLang="en-US" smtClean="0"/>
          </a:p>
        </p:txBody>
      </p:sp>
      <p:sp>
        <p:nvSpPr>
          <p:cNvPr id="56324" name="Slide Number Placeholder 3"/>
          <p:cNvSpPr>
            <a:spLocks noGrp="1"/>
          </p:cNvSpPr>
          <p:nvPr>
            <p:ph type="sldNum" sz="quarter" idx="12"/>
          </p:nvPr>
        </p:nvSpPr>
        <p:spPr bwMode="auto">
          <a:noFill/>
          <a:ln>
            <a:miter lim="800000"/>
            <a:headEnd/>
            <a:tailEnd/>
          </a:ln>
        </p:spPr>
        <p:txBody>
          <a:bodyPr/>
          <a:lstStyle/>
          <a:p>
            <a:fld id="{BB651A80-919F-4A2A-B48D-0297D93E19A5}" type="slidenum">
              <a:rPr lang="en-US" altLang="en-US"/>
              <a:pPr/>
              <a:t>40</a:t>
            </a:fld>
            <a:endParaRPr lang="en-US"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53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531">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2531">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2531">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531">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53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a:xfrm>
            <a:off x="742950" y="604838"/>
            <a:ext cx="7705725" cy="1058862"/>
          </a:xfrm>
        </p:spPr>
        <p:txBody>
          <a:bodyPr/>
          <a:lstStyle/>
          <a:p>
            <a:pPr rtl="0" eaLnBrk="1" hangingPunct="1"/>
            <a:r>
              <a:rPr lang="en-US" altLang="en-US" sz="4900" smtClean="0">
                <a:ln>
                  <a:noFill/>
                </a:ln>
              </a:rPr>
              <a:t>Control Knobs</a:t>
            </a:r>
            <a:endParaRPr lang="en-US" altLang="en-US" smtClean="0">
              <a:ln>
                <a:noFill/>
              </a:ln>
            </a:endParaRPr>
          </a:p>
        </p:txBody>
      </p:sp>
      <p:sp>
        <p:nvSpPr>
          <p:cNvPr id="3" name="Content Placeholder 2"/>
          <p:cNvSpPr>
            <a:spLocks noGrp="1"/>
          </p:cNvSpPr>
          <p:nvPr>
            <p:ph idx="1"/>
          </p:nvPr>
        </p:nvSpPr>
        <p:spPr>
          <a:xfrm>
            <a:off x="742950" y="1816100"/>
            <a:ext cx="7705725" cy="4152900"/>
          </a:xfrm>
        </p:spPr>
        <p:txBody>
          <a:bodyPr rtlCol="0">
            <a:normAutofit/>
          </a:bodyPr>
          <a:lstStyle/>
          <a:p>
            <a:pPr algn="l" rtl="0" eaLnBrk="1" fontAlgn="auto" hangingPunct="1">
              <a:buClr>
                <a:schemeClr val="accent4">
                  <a:lumMod val="50000"/>
                </a:schemeClr>
              </a:buClr>
              <a:defRPr/>
            </a:pPr>
            <a:r>
              <a:rPr lang="en-US" sz="4000" dirty="0" smtClean="0">
                <a:solidFill>
                  <a:schemeClr val="tx1">
                    <a:lumMod val="85000"/>
                    <a:lumOff val="15000"/>
                  </a:schemeClr>
                </a:solidFill>
              </a:rPr>
              <a:t>Financing</a:t>
            </a:r>
          </a:p>
          <a:p>
            <a:pPr algn="l" rtl="0" eaLnBrk="1" fontAlgn="auto" hangingPunct="1">
              <a:buClr>
                <a:schemeClr val="accent4">
                  <a:lumMod val="50000"/>
                </a:schemeClr>
              </a:buClr>
              <a:defRPr/>
            </a:pPr>
            <a:r>
              <a:rPr lang="en-US" sz="4000" dirty="0" smtClean="0">
                <a:solidFill>
                  <a:schemeClr val="tx1">
                    <a:lumMod val="85000"/>
                    <a:lumOff val="15000"/>
                  </a:schemeClr>
                </a:solidFill>
              </a:rPr>
              <a:t>Payment system</a:t>
            </a:r>
          </a:p>
          <a:p>
            <a:pPr algn="l" rtl="0" eaLnBrk="1" fontAlgn="auto" hangingPunct="1">
              <a:buClr>
                <a:schemeClr val="accent4">
                  <a:lumMod val="50000"/>
                </a:schemeClr>
              </a:buClr>
              <a:defRPr/>
            </a:pPr>
            <a:r>
              <a:rPr lang="en-US" sz="4000" dirty="0" smtClean="0">
                <a:solidFill>
                  <a:schemeClr val="tx1">
                    <a:lumMod val="85000"/>
                    <a:lumOff val="15000"/>
                  </a:schemeClr>
                </a:solidFill>
              </a:rPr>
              <a:t>Organization</a:t>
            </a:r>
          </a:p>
          <a:p>
            <a:pPr algn="l" rtl="0" eaLnBrk="1" fontAlgn="auto" hangingPunct="1">
              <a:buClr>
                <a:schemeClr val="accent4">
                  <a:lumMod val="50000"/>
                </a:schemeClr>
              </a:buClr>
              <a:defRPr/>
            </a:pPr>
            <a:r>
              <a:rPr lang="en-US" sz="4000" dirty="0" smtClean="0">
                <a:solidFill>
                  <a:schemeClr val="tx1">
                    <a:lumMod val="85000"/>
                    <a:lumOff val="15000"/>
                  </a:schemeClr>
                </a:solidFill>
              </a:rPr>
              <a:t>Regulation</a:t>
            </a:r>
          </a:p>
          <a:p>
            <a:pPr algn="l" rtl="0" eaLnBrk="1" fontAlgn="auto" hangingPunct="1">
              <a:buClr>
                <a:schemeClr val="accent4">
                  <a:lumMod val="50000"/>
                </a:schemeClr>
              </a:buClr>
              <a:defRPr/>
            </a:pPr>
            <a:r>
              <a:rPr lang="en-US" sz="4000" dirty="0" smtClean="0">
                <a:solidFill>
                  <a:schemeClr val="tx1">
                    <a:lumMod val="85000"/>
                    <a:lumOff val="15000"/>
                  </a:schemeClr>
                </a:solidFill>
              </a:rPr>
              <a:t>Behavior</a:t>
            </a:r>
          </a:p>
          <a:p>
            <a:pPr marL="0" indent="0" algn="l" rtl="0" eaLnBrk="1" fontAlgn="auto" hangingPunct="1">
              <a:buClr>
                <a:schemeClr val="accent4">
                  <a:lumMod val="50000"/>
                </a:schemeClr>
              </a:buClr>
              <a:buFont typeface="Wingdings" pitchFamily="2" charset="2"/>
              <a:buNone/>
              <a:defRPr/>
            </a:pPr>
            <a:endParaRPr lang="en-US" sz="4000" dirty="0" smtClean="0">
              <a:solidFill>
                <a:schemeClr val="tx1">
                  <a:lumMod val="85000"/>
                  <a:lumOff val="15000"/>
                </a:schemeClr>
              </a:solidFill>
            </a:endParaRPr>
          </a:p>
          <a:p>
            <a:pPr algn="l" rtl="0" eaLnBrk="1" fontAlgn="auto" hangingPunct="1">
              <a:buClr>
                <a:schemeClr val="accent4">
                  <a:lumMod val="50000"/>
                </a:schemeClr>
              </a:buClr>
              <a:defRPr/>
            </a:pPr>
            <a:endParaRPr lang="en-US" sz="4000" dirty="0">
              <a:solidFill>
                <a:schemeClr val="tx1">
                  <a:lumMod val="85000"/>
                  <a:lumOff val="15000"/>
                </a:schemeClr>
              </a:solidFill>
            </a:endParaRPr>
          </a:p>
        </p:txBody>
      </p:sp>
      <p:sp>
        <p:nvSpPr>
          <p:cNvPr id="57348" name="Slide Number Placeholder 3"/>
          <p:cNvSpPr>
            <a:spLocks noGrp="1"/>
          </p:cNvSpPr>
          <p:nvPr>
            <p:ph type="sldNum" sz="quarter" idx="12"/>
          </p:nvPr>
        </p:nvSpPr>
        <p:spPr bwMode="auto">
          <a:noFill/>
          <a:ln>
            <a:miter lim="800000"/>
            <a:headEnd/>
            <a:tailEnd/>
          </a:ln>
        </p:spPr>
        <p:txBody>
          <a:bodyPr/>
          <a:lstStyle/>
          <a:p>
            <a:fld id="{C046AB15-1E7C-4694-93ED-ACA85FAA4A7E}" type="slidenum">
              <a:rPr lang="en-US" altLang="en-US"/>
              <a:pPr/>
              <a:t>41</a:t>
            </a:fld>
            <a:endParaRPr lang="en-US"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p:cNvPicPr>
            <a:picLocks noChangeAspect="1" noChangeArrowheads="1"/>
          </p:cNvPicPr>
          <p:nvPr/>
        </p:nvPicPr>
        <p:blipFill>
          <a:blip r:embed="rId2" cstate="print"/>
          <a:srcRect l="7172" t="2940" r="6425"/>
          <a:stretch>
            <a:fillRect/>
          </a:stretch>
        </p:blipFill>
        <p:spPr bwMode="auto">
          <a:xfrm>
            <a:off x="1535906" y="631825"/>
            <a:ext cx="5949554" cy="5549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a:xfrm>
            <a:off x="742950" y="762000"/>
            <a:ext cx="7705725" cy="901700"/>
          </a:xfrm>
        </p:spPr>
        <p:txBody>
          <a:bodyPr/>
          <a:lstStyle/>
          <a:p>
            <a:pPr eaLnBrk="1" hangingPunct="1"/>
            <a:r>
              <a:rPr lang="fa-IR" altLang="en-US" smtClean="0">
                <a:ln>
                  <a:noFill/>
                </a:ln>
              </a:rPr>
              <a:t>نظام سلامت  </a:t>
            </a:r>
            <a:r>
              <a:rPr lang="en-US" altLang="en-US" smtClean="0">
                <a:ln>
                  <a:noFill/>
                </a:ln>
              </a:rPr>
              <a:t>Health System</a:t>
            </a:r>
            <a:endParaRPr lang="fa-IR" altLang="en-US" smtClean="0">
              <a:ln>
                <a:noFill/>
              </a:ln>
            </a:endParaRPr>
          </a:p>
        </p:txBody>
      </p:sp>
      <p:sp>
        <p:nvSpPr>
          <p:cNvPr id="3" name="Content Placeholder 2"/>
          <p:cNvSpPr>
            <a:spLocks noGrp="1"/>
          </p:cNvSpPr>
          <p:nvPr>
            <p:ph idx="1"/>
          </p:nvPr>
        </p:nvSpPr>
        <p:spPr>
          <a:xfrm>
            <a:off x="657225" y="1778000"/>
            <a:ext cx="7791450" cy="4191000"/>
          </a:xfrm>
        </p:spPr>
        <p:txBody>
          <a:bodyPr/>
          <a:lstStyle/>
          <a:p>
            <a:pPr eaLnBrk="1" hangingPunct="1"/>
            <a:r>
              <a:rPr lang="fa-IR" altLang="en-US" sz="3600" smtClean="0"/>
              <a:t>بررسی سازمان جهانی بهداشت بر روی 191 کشور عضو نشان داده است:</a:t>
            </a:r>
          </a:p>
          <a:p>
            <a:pPr eaLnBrk="1" hangingPunct="1"/>
            <a:r>
              <a:rPr lang="fa-IR" altLang="en-US" sz="3600" smtClean="0"/>
              <a:t> میان هزینه های سلامت و پیامدهای سلامت کشورهای مختلف ارتباط مستقیمی وجود ندارد.</a:t>
            </a:r>
          </a:p>
          <a:p>
            <a:pPr eaLnBrk="1" hangingPunct="1"/>
            <a:r>
              <a:rPr lang="fa-IR" altLang="en-US" sz="3600" smtClean="0"/>
              <a:t>چه عاملی سبب می شود تا یک کشور بتواند با هزینه سلامت کمتر پیامدهای سلامت بهتری را کسب نماید؟</a:t>
            </a:r>
          </a:p>
        </p:txBody>
      </p:sp>
      <p:sp>
        <p:nvSpPr>
          <p:cNvPr id="59396" name="Slide Number Placeholder 3"/>
          <p:cNvSpPr>
            <a:spLocks noGrp="1"/>
          </p:cNvSpPr>
          <p:nvPr>
            <p:ph type="sldNum" sz="quarter" idx="12"/>
          </p:nvPr>
        </p:nvSpPr>
        <p:spPr bwMode="auto">
          <a:noFill/>
          <a:ln>
            <a:miter lim="800000"/>
            <a:headEnd/>
            <a:tailEnd/>
          </a:ln>
        </p:spPr>
        <p:txBody>
          <a:bodyPr/>
          <a:lstStyle/>
          <a:p>
            <a:fld id="{FEE65CF6-AD90-432E-BBB8-78173807B3B7}" type="slidenum">
              <a:rPr lang="en-US" altLang="en-US">
                <a:solidFill>
                  <a:srgbClr val="898989"/>
                </a:solidFill>
                <a:latin typeface="Constantia" pitchFamily="18" charset="0"/>
              </a:rPr>
              <a:pPr/>
              <a:t>43</a:t>
            </a:fld>
            <a:endParaRPr lang="en-US" altLang="en-US">
              <a:solidFill>
                <a:srgbClr val="898989"/>
              </a:solidFill>
              <a:latin typeface="Constantia" pitchFamily="18" charset="0"/>
            </a:endParaRPr>
          </a:p>
        </p:txBody>
      </p:sp>
      <p:sp>
        <p:nvSpPr>
          <p:cNvPr id="59397" name="Footer Placeholder 4"/>
          <p:cNvSpPr>
            <a:spLocks noGrp="1"/>
          </p:cNvSpPr>
          <p:nvPr>
            <p:ph type="ftr" sz="quarter" idx="11"/>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altLang="en-US" smtClean="0">
                <a:solidFill>
                  <a:srgbClr val="000066"/>
                </a:solidFill>
                <a:latin typeface="Arial Black" pitchFamily="34" charset="0"/>
                <a:ea typeface="Majalla UI"/>
                <a:cs typeface="Majalla UI"/>
              </a:rPr>
              <a:t>www.shariati.ir</a:t>
            </a:r>
            <a:endParaRPr lang="en-US" altLang="en-US" smtClean="0">
              <a:solidFill>
                <a:srgbClr val="000066"/>
              </a:solidFill>
              <a:latin typeface="Constantia" pitchFamily="18" charset="0"/>
              <a:ea typeface="Majalla UI"/>
              <a:cs typeface="Majalla UI"/>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descr="HS Performance"/>
          <p:cNvPicPr>
            <a:picLocks noChangeAspect="1" noChangeArrowheads="1"/>
          </p:cNvPicPr>
          <p:nvPr/>
        </p:nvPicPr>
        <p:blipFill>
          <a:blip r:embed="rId2" cstate="print"/>
          <a:srcRect/>
          <a:stretch>
            <a:fillRect/>
          </a:stretch>
        </p:blipFill>
        <p:spPr bwMode="auto">
          <a:xfrm>
            <a:off x="657225" y="604838"/>
            <a:ext cx="7871222" cy="5643562"/>
          </a:xfrm>
          <a:prstGeom prst="rect">
            <a:avLst/>
          </a:prstGeom>
          <a:noFill/>
          <a:ln w="9525">
            <a:noFill/>
            <a:miter lim="800000"/>
            <a:headEnd/>
            <a:tailEnd/>
          </a:ln>
        </p:spPr>
      </p:pic>
      <p:sp>
        <p:nvSpPr>
          <p:cNvPr id="60419" name="Slide Number Placeholder 1"/>
          <p:cNvSpPr>
            <a:spLocks noGrp="1"/>
          </p:cNvSpPr>
          <p:nvPr>
            <p:ph type="sldNum" sz="quarter" idx="12"/>
          </p:nvPr>
        </p:nvSpPr>
        <p:spPr bwMode="auto">
          <a:noFill/>
          <a:ln>
            <a:miter lim="800000"/>
            <a:headEnd/>
            <a:tailEnd/>
          </a:ln>
        </p:spPr>
        <p:txBody>
          <a:bodyPr/>
          <a:lstStyle/>
          <a:p>
            <a:fld id="{70C7066D-A230-4617-A13D-92588D017286}" type="slidenum">
              <a:rPr lang="en-US" altLang="en-US">
                <a:solidFill>
                  <a:srgbClr val="898989"/>
                </a:solidFill>
                <a:latin typeface="Constantia" pitchFamily="18" charset="0"/>
              </a:rPr>
              <a:pPr/>
              <a:t>44</a:t>
            </a:fld>
            <a:endParaRPr lang="en-US" altLang="en-US">
              <a:solidFill>
                <a:srgbClr val="898989"/>
              </a:solidFill>
              <a:latin typeface="Constantia" pitchFamily="18" charset="0"/>
            </a:endParaRPr>
          </a:p>
        </p:txBody>
      </p:sp>
    </p:spTree>
  </p:cSld>
  <p:clrMapOvr>
    <a:masterClrMapping/>
  </p:clrMapOvr>
  <p:transition spd="slow"/>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a:xfrm>
            <a:off x="742950" y="762000"/>
            <a:ext cx="7705725" cy="901700"/>
          </a:xfrm>
        </p:spPr>
        <p:txBody>
          <a:bodyPr/>
          <a:lstStyle/>
          <a:p>
            <a:pPr eaLnBrk="1" hangingPunct="1"/>
            <a:r>
              <a:rPr lang="fa-IR" altLang="en-US" smtClean="0">
                <a:ln>
                  <a:noFill/>
                </a:ln>
              </a:rPr>
              <a:t>نظام سلامت  </a:t>
            </a:r>
            <a:r>
              <a:rPr lang="en-US" altLang="en-US" smtClean="0">
                <a:ln>
                  <a:noFill/>
                </a:ln>
              </a:rPr>
              <a:t>Health System</a:t>
            </a:r>
            <a:endParaRPr lang="fa-IR" altLang="en-US" smtClean="0">
              <a:ln>
                <a:noFill/>
              </a:ln>
            </a:endParaRPr>
          </a:p>
        </p:txBody>
      </p:sp>
      <p:sp>
        <p:nvSpPr>
          <p:cNvPr id="3" name="Content Placeholder 2"/>
          <p:cNvSpPr>
            <a:spLocks noGrp="1"/>
          </p:cNvSpPr>
          <p:nvPr>
            <p:ph idx="1"/>
          </p:nvPr>
        </p:nvSpPr>
        <p:spPr>
          <a:xfrm>
            <a:off x="647700" y="1663700"/>
            <a:ext cx="7800975" cy="4305300"/>
          </a:xfrm>
        </p:spPr>
        <p:txBody>
          <a:bodyPr/>
          <a:lstStyle/>
          <a:p>
            <a:pPr eaLnBrk="1" hangingPunct="1"/>
            <a:r>
              <a:rPr lang="fa-IR" altLang="en-US" sz="3600" smtClean="0"/>
              <a:t>مطالعاتی که در طی دهه آخر قرن بیستم صورت گرفت نشان داد:</a:t>
            </a:r>
          </a:p>
          <a:p>
            <a:pPr eaLnBrk="1" hangingPunct="1"/>
            <a:r>
              <a:rPr lang="fa-IR" altLang="en-US" sz="3600" smtClean="0"/>
              <a:t> که </a:t>
            </a:r>
            <a:r>
              <a:rPr lang="fa-IR" altLang="en-US" sz="3600" u="sng" smtClean="0"/>
              <a:t>اختلاف در عملکرد نظام های سلامت</a:t>
            </a:r>
            <a:r>
              <a:rPr lang="fa-IR" altLang="en-US" sz="3600" smtClean="0"/>
              <a:t> می تواند تا حد زیادی این تفاوت را توجیه نماید. </a:t>
            </a:r>
          </a:p>
          <a:p>
            <a:pPr eaLnBrk="1" hangingPunct="1"/>
            <a:r>
              <a:rPr lang="fa-IR" altLang="en-US" sz="3600" smtClean="0"/>
              <a:t>نظام سلامت:</a:t>
            </a:r>
          </a:p>
          <a:p>
            <a:pPr eaLnBrk="1" hangingPunct="1"/>
            <a:r>
              <a:rPr lang="fa-IR" altLang="en-US" sz="3600" smtClean="0"/>
              <a:t> به زیر مجموعه ای از بخش سلامت اطلاق می گردد که بطور هماهنگ در جهت نیل به اهداف از پیش تعیین شده عمل می کند. </a:t>
            </a:r>
          </a:p>
        </p:txBody>
      </p:sp>
      <p:sp>
        <p:nvSpPr>
          <p:cNvPr id="61444" name="Slide Number Placeholder 3"/>
          <p:cNvSpPr>
            <a:spLocks noGrp="1"/>
          </p:cNvSpPr>
          <p:nvPr>
            <p:ph type="sldNum" sz="quarter" idx="12"/>
          </p:nvPr>
        </p:nvSpPr>
        <p:spPr bwMode="auto">
          <a:noFill/>
          <a:ln>
            <a:miter lim="800000"/>
            <a:headEnd/>
            <a:tailEnd/>
          </a:ln>
        </p:spPr>
        <p:txBody>
          <a:bodyPr/>
          <a:lstStyle/>
          <a:p>
            <a:fld id="{C621E714-EE4C-45D5-87A7-338B3E4367DE}" type="slidenum">
              <a:rPr lang="en-US" altLang="en-US">
                <a:solidFill>
                  <a:srgbClr val="898989"/>
                </a:solidFill>
                <a:latin typeface="Constantia" pitchFamily="18" charset="0"/>
              </a:rPr>
              <a:pPr/>
              <a:t>45</a:t>
            </a:fld>
            <a:endParaRPr lang="en-US" altLang="en-US">
              <a:solidFill>
                <a:srgbClr val="898989"/>
              </a:solidFill>
              <a:latin typeface="Constantia" pitchFamily="18"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1" y="0"/>
          <a:ext cx="9143999" cy="6858000"/>
        </p:xfrm>
        <a:graphic>
          <a:graphicData uri="http://schemas.openxmlformats.org/drawingml/2006/table">
            <a:tbl>
              <a:tblPr rtl="1" firstRow="1" firstCol="1" bandRow="1">
                <a:tableStyleId>{93296810-A885-4BE3-A3E7-6D5BEEA58F35}</a:tableStyleId>
              </a:tblPr>
              <a:tblGrid>
                <a:gridCol w="1778986"/>
                <a:gridCol w="1566379"/>
                <a:gridCol w="1449659"/>
                <a:gridCol w="1336418"/>
                <a:gridCol w="1594884"/>
                <a:gridCol w="1417673"/>
              </a:tblGrid>
              <a:tr h="600111">
                <a:tc gridSpan="6">
                  <a:txBody>
                    <a:bodyPr/>
                    <a:lstStyle/>
                    <a:p>
                      <a:pPr algn="ctr" rtl="1">
                        <a:lnSpc>
                          <a:spcPct val="130000"/>
                        </a:lnSpc>
                        <a:spcAft>
                          <a:spcPts val="0"/>
                        </a:spcAft>
                      </a:pPr>
                      <a:r>
                        <a:rPr lang="fa-IR" sz="2800" dirty="0">
                          <a:effectLst/>
                          <a:cs typeface="B Mitra" panose="00000400000000000000" pitchFamily="2" charset="-78"/>
                        </a:rPr>
                        <a:t>مدلهای نظام مراقبت های سلامت</a:t>
                      </a:r>
                      <a:endParaRPr lang="en-US" sz="2000" dirty="0">
                        <a:effectLst/>
                        <a:latin typeface="Times New Roman"/>
                        <a:ea typeface="Times New Roman"/>
                        <a:cs typeface="B Mitra" pitchFamily="2" charset="-78"/>
                      </a:endParaRPr>
                    </a:p>
                  </a:txBody>
                  <a:tcPr marL="51440" marR="51440" marT="0" marB="0"/>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r>
              <a:tr h="1542988">
                <a:tc>
                  <a:txBody>
                    <a:bodyPr/>
                    <a:lstStyle/>
                    <a:p>
                      <a:pPr algn="ctr" rtl="1">
                        <a:lnSpc>
                          <a:spcPct val="130000"/>
                        </a:lnSpc>
                        <a:spcAft>
                          <a:spcPts val="0"/>
                        </a:spcAft>
                      </a:pPr>
                      <a:r>
                        <a:rPr lang="fa-IR" sz="2000" dirty="0">
                          <a:effectLst/>
                          <a:cs typeface="B Mitra" panose="00000400000000000000" pitchFamily="2" charset="-78"/>
                        </a:rPr>
                        <a:t> </a:t>
                      </a:r>
                      <a:endParaRPr lang="en-US" sz="2000" b="0" dirty="0">
                        <a:effectLst/>
                        <a:latin typeface="Times New Roman"/>
                        <a:ea typeface="Times New Roman"/>
                        <a:cs typeface="B Mitra" pitchFamily="2" charset="-78"/>
                      </a:endParaRPr>
                    </a:p>
                  </a:txBody>
                  <a:tcPr marL="51440" marR="51440" marT="0" marB="0"/>
                </a:tc>
                <a:tc>
                  <a:txBody>
                    <a:bodyPr/>
                    <a:lstStyle/>
                    <a:p>
                      <a:pPr algn="ctr" rtl="1">
                        <a:lnSpc>
                          <a:spcPct val="130000"/>
                        </a:lnSpc>
                        <a:spcAft>
                          <a:spcPts val="0"/>
                        </a:spcAft>
                      </a:pPr>
                      <a:r>
                        <a:rPr lang="fa-IR" sz="2400" dirty="0">
                          <a:effectLst/>
                          <a:cs typeface="B Mitra" panose="00000400000000000000" pitchFamily="2" charset="-78"/>
                        </a:rPr>
                        <a:t>نگاه به خدمات سلامت</a:t>
                      </a:r>
                      <a:endParaRPr lang="en-US" sz="2400" b="0" dirty="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400" dirty="0">
                          <a:effectLst/>
                          <a:cs typeface="B Mitra" panose="00000400000000000000" pitchFamily="2" charset="-78"/>
                        </a:rPr>
                        <a:t>مالکیت تسهیلات سلامت</a:t>
                      </a:r>
                      <a:endParaRPr lang="en-US" sz="2400" b="0" dirty="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400" dirty="0">
                          <a:effectLst/>
                          <a:cs typeface="B Mitra" panose="00000400000000000000" pitchFamily="2" charset="-78"/>
                        </a:rPr>
                        <a:t>جایگاه تشکیلات صنفی</a:t>
                      </a:r>
                      <a:endParaRPr lang="en-US" sz="2400" b="0" dirty="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400" dirty="0">
                          <a:effectLst/>
                          <a:cs typeface="B Mitra" panose="00000400000000000000" pitchFamily="2" charset="-78"/>
                        </a:rPr>
                        <a:t>شیوه پرداخت به پزشکان</a:t>
                      </a:r>
                      <a:endParaRPr lang="en-US" sz="2400" b="0" dirty="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400" dirty="0">
                          <a:effectLst/>
                          <a:cs typeface="B Mitra" panose="00000400000000000000" pitchFamily="2" charset="-78"/>
                        </a:rPr>
                        <a:t>نقش دولت</a:t>
                      </a:r>
                      <a:endParaRPr lang="en-US" sz="2400" b="0" dirty="0">
                        <a:effectLst/>
                        <a:latin typeface="Times New Roman"/>
                        <a:ea typeface="Times New Roman"/>
                        <a:cs typeface="B Mitra" pitchFamily="2" charset="-78"/>
                      </a:endParaRPr>
                    </a:p>
                  </a:txBody>
                  <a:tcPr marL="51440" marR="51440" marT="0" marB="0" anchor="ctr"/>
                </a:tc>
              </a:tr>
              <a:tr h="428651">
                <a:tc>
                  <a:txBody>
                    <a:bodyPr/>
                    <a:lstStyle/>
                    <a:p>
                      <a:pPr algn="ctr" rtl="1">
                        <a:lnSpc>
                          <a:spcPct val="130000"/>
                        </a:lnSpc>
                        <a:spcAft>
                          <a:spcPts val="0"/>
                        </a:spcAft>
                      </a:pPr>
                      <a:r>
                        <a:rPr lang="fa-IR" sz="2000" dirty="0">
                          <a:effectLst/>
                          <a:cs typeface="B Mitra" panose="00000400000000000000" pitchFamily="2" charset="-78"/>
                        </a:rPr>
                        <a:t>مدل بازار آزاد</a:t>
                      </a:r>
                      <a:endParaRPr lang="en-US" sz="2000" dirty="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000" dirty="0">
                          <a:effectLst/>
                          <a:cs typeface="B Mitra" panose="00000400000000000000" pitchFamily="2" charset="-78"/>
                        </a:rPr>
                        <a:t>کالای شخصی</a:t>
                      </a:r>
                      <a:endParaRPr lang="en-US" sz="2000" dirty="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000" dirty="0">
                          <a:effectLst/>
                          <a:cs typeface="B Mitra" panose="00000400000000000000" pitchFamily="2" charset="-78"/>
                        </a:rPr>
                        <a:t>خصوصی</a:t>
                      </a:r>
                      <a:endParaRPr lang="en-US" sz="2000" dirty="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000">
                          <a:effectLst/>
                          <a:cs typeface="B Mitra" panose="00000400000000000000" pitchFamily="2" charset="-78"/>
                        </a:rPr>
                        <a:t>بسیار قوی</a:t>
                      </a:r>
                      <a:endParaRPr lang="en-US" sz="200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000">
                          <a:effectLst/>
                          <a:cs typeface="B Mitra" panose="00000400000000000000" pitchFamily="2" charset="-78"/>
                        </a:rPr>
                        <a:t>پرداخت مستقیم</a:t>
                      </a:r>
                      <a:endParaRPr lang="en-US" sz="200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000" dirty="0">
                          <a:effectLst/>
                          <a:cs typeface="B Mitra" panose="00000400000000000000" pitchFamily="2" charset="-78"/>
                        </a:rPr>
                        <a:t>حداقل</a:t>
                      </a:r>
                      <a:endParaRPr lang="en-US" sz="2000" dirty="0">
                        <a:effectLst/>
                        <a:latin typeface="Times New Roman"/>
                        <a:ea typeface="Times New Roman"/>
                        <a:cs typeface="B Mitra" pitchFamily="2" charset="-78"/>
                      </a:endParaRPr>
                    </a:p>
                  </a:txBody>
                  <a:tcPr marL="51440" marR="51440" marT="0" marB="0" anchor="ctr"/>
                </a:tc>
              </a:tr>
              <a:tr h="857303">
                <a:tc>
                  <a:txBody>
                    <a:bodyPr/>
                    <a:lstStyle/>
                    <a:p>
                      <a:pPr algn="ctr" rtl="1">
                        <a:lnSpc>
                          <a:spcPct val="130000"/>
                        </a:lnSpc>
                        <a:spcAft>
                          <a:spcPts val="0"/>
                        </a:spcAft>
                      </a:pPr>
                      <a:r>
                        <a:rPr lang="fa-IR" sz="2000" dirty="0">
                          <a:effectLst/>
                          <a:cs typeface="B Mitra" panose="00000400000000000000" pitchFamily="2" charset="-78"/>
                        </a:rPr>
                        <a:t>مدل بازار متکثر و مدیریت شده</a:t>
                      </a:r>
                      <a:endParaRPr lang="en-US" sz="2000" dirty="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000" dirty="0">
                          <a:effectLst/>
                          <a:cs typeface="B Mitra" panose="00000400000000000000" pitchFamily="2" charset="-78"/>
                        </a:rPr>
                        <a:t>کالای شخصی</a:t>
                      </a:r>
                      <a:endParaRPr lang="en-US" sz="2000" dirty="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000" dirty="0">
                          <a:effectLst/>
                          <a:cs typeface="B Mitra" panose="00000400000000000000" pitchFamily="2" charset="-78"/>
                        </a:rPr>
                        <a:t>بطور عمده خصوصی</a:t>
                      </a:r>
                      <a:endParaRPr lang="en-US" sz="2000" dirty="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000" dirty="0">
                          <a:effectLst/>
                          <a:cs typeface="B Mitra" panose="00000400000000000000" pitchFamily="2" charset="-78"/>
                        </a:rPr>
                        <a:t>بسیار قوی</a:t>
                      </a:r>
                      <a:endParaRPr lang="en-US" sz="2000" dirty="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000" dirty="0">
                          <a:effectLst/>
                          <a:cs typeface="B Mitra" panose="00000400000000000000" pitchFamily="2" charset="-78"/>
                        </a:rPr>
                        <a:t>مستقیم، یا حق بیمه خصوصی</a:t>
                      </a:r>
                      <a:endParaRPr lang="en-US" sz="2000" dirty="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000" dirty="0">
                          <a:effectLst/>
                          <a:cs typeface="B Mitra" panose="00000400000000000000" pitchFamily="2" charset="-78"/>
                        </a:rPr>
                        <a:t>کم و غیر مستقیم</a:t>
                      </a:r>
                      <a:endParaRPr lang="en-US" sz="2000" dirty="0">
                        <a:effectLst/>
                        <a:latin typeface="Times New Roman"/>
                        <a:ea typeface="Times New Roman"/>
                        <a:cs typeface="B Mitra" pitchFamily="2" charset="-78"/>
                      </a:endParaRPr>
                    </a:p>
                  </a:txBody>
                  <a:tcPr marL="51440" marR="51440" marT="0" marB="0" anchor="ctr"/>
                </a:tc>
              </a:tr>
              <a:tr h="1285822">
                <a:tc>
                  <a:txBody>
                    <a:bodyPr/>
                    <a:lstStyle/>
                    <a:p>
                      <a:pPr algn="ctr" rtl="1">
                        <a:lnSpc>
                          <a:spcPct val="130000"/>
                        </a:lnSpc>
                        <a:spcAft>
                          <a:spcPts val="0"/>
                        </a:spcAft>
                      </a:pPr>
                      <a:r>
                        <a:rPr lang="fa-IR" sz="2000">
                          <a:effectLst/>
                          <a:cs typeface="B Mitra" panose="00000400000000000000" pitchFamily="2" charset="-78"/>
                        </a:rPr>
                        <a:t>مدل مبتنی بر بیمه  و تامین اجتماعی</a:t>
                      </a:r>
                      <a:endParaRPr lang="en-US" sz="200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000" dirty="0">
                          <a:effectLst/>
                          <a:cs typeface="B Mitra" panose="00000400000000000000" pitchFamily="2" charset="-78"/>
                        </a:rPr>
                        <a:t>کالای مصرفی تضمین شده از سوی دولت</a:t>
                      </a:r>
                      <a:endParaRPr lang="en-US" sz="2000" dirty="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000" dirty="0">
                          <a:effectLst/>
                          <a:cs typeface="B Mitra" panose="00000400000000000000" pitchFamily="2" charset="-78"/>
                        </a:rPr>
                        <a:t>خصوصی و دولتی</a:t>
                      </a:r>
                      <a:endParaRPr lang="en-US" sz="2000" dirty="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000" dirty="0">
                          <a:effectLst/>
                          <a:cs typeface="B Mitra" panose="00000400000000000000" pitchFamily="2" charset="-78"/>
                        </a:rPr>
                        <a:t>قوی</a:t>
                      </a:r>
                      <a:endParaRPr lang="en-US" sz="2000" dirty="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000">
                          <a:effectLst/>
                          <a:cs typeface="B Mitra" panose="00000400000000000000" pitchFamily="2" charset="-78"/>
                        </a:rPr>
                        <a:t>بطور عمده غیر مستقیم از طریق حق بیمه دولتی</a:t>
                      </a:r>
                      <a:endParaRPr lang="en-US" sz="200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000" dirty="0">
                          <a:effectLst/>
                          <a:cs typeface="B Mitra" panose="00000400000000000000" pitchFamily="2" charset="-78"/>
                        </a:rPr>
                        <a:t>محوری ولی غیر مستقیم</a:t>
                      </a:r>
                      <a:endParaRPr lang="en-US" sz="2000" dirty="0">
                        <a:effectLst/>
                        <a:latin typeface="Times New Roman"/>
                        <a:ea typeface="Times New Roman"/>
                        <a:cs typeface="B Mitra" pitchFamily="2" charset="-78"/>
                      </a:endParaRPr>
                    </a:p>
                  </a:txBody>
                  <a:tcPr marL="51440" marR="51440" marT="0" marB="0" anchor="ctr"/>
                </a:tc>
              </a:tr>
              <a:tr h="1285822">
                <a:tc>
                  <a:txBody>
                    <a:bodyPr/>
                    <a:lstStyle/>
                    <a:p>
                      <a:pPr algn="ctr" rtl="1">
                        <a:lnSpc>
                          <a:spcPct val="130000"/>
                        </a:lnSpc>
                        <a:spcAft>
                          <a:spcPts val="0"/>
                        </a:spcAft>
                      </a:pPr>
                      <a:r>
                        <a:rPr lang="fa-IR" sz="2000">
                          <a:effectLst/>
                          <a:cs typeface="B Mitra" panose="00000400000000000000" pitchFamily="2" charset="-78"/>
                        </a:rPr>
                        <a:t>مدل نظام ملّی خدمات سلامت</a:t>
                      </a:r>
                      <a:endParaRPr lang="en-US" sz="200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000">
                          <a:effectLst/>
                          <a:cs typeface="B Mitra" panose="00000400000000000000" pitchFamily="2" charset="-78"/>
                        </a:rPr>
                        <a:t>خدمات حمایت شده از سوی دولت</a:t>
                      </a:r>
                      <a:endParaRPr lang="en-US" sz="200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000" dirty="0">
                          <a:effectLst/>
                          <a:cs typeface="B Mitra" panose="00000400000000000000" pitchFamily="2" charset="-78"/>
                        </a:rPr>
                        <a:t>بطور عمده دولتی</a:t>
                      </a:r>
                      <a:endParaRPr lang="en-US" sz="2000" dirty="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000" dirty="0">
                          <a:effectLst/>
                          <a:cs typeface="B Mitra" panose="00000400000000000000" pitchFamily="2" charset="-78"/>
                        </a:rPr>
                        <a:t>قدرت متوسط</a:t>
                      </a:r>
                      <a:endParaRPr lang="en-US" sz="2000" dirty="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000" dirty="0">
                          <a:effectLst/>
                          <a:cs typeface="B Mitra" panose="00000400000000000000" pitchFamily="2" charset="-78"/>
                        </a:rPr>
                        <a:t>بطور عمده غیر مستقیم از طریق مالیات</a:t>
                      </a:r>
                      <a:endParaRPr lang="en-US" sz="2000" dirty="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000" dirty="0">
                          <a:effectLst/>
                          <a:cs typeface="B Mitra" panose="00000400000000000000" pitchFamily="2" charset="-78"/>
                        </a:rPr>
                        <a:t>محوری و مستقیم</a:t>
                      </a:r>
                      <a:endParaRPr lang="en-US" sz="2000" dirty="0">
                        <a:effectLst/>
                        <a:latin typeface="Times New Roman"/>
                        <a:ea typeface="Times New Roman"/>
                        <a:cs typeface="B Mitra" pitchFamily="2" charset="-78"/>
                      </a:endParaRPr>
                    </a:p>
                  </a:txBody>
                  <a:tcPr marL="51440" marR="51440" marT="0" marB="0" anchor="ctr"/>
                </a:tc>
              </a:tr>
              <a:tr h="857303">
                <a:tc>
                  <a:txBody>
                    <a:bodyPr/>
                    <a:lstStyle/>
                    <a:p>
                      <a:pPr algn="ctr" rtl="1">
                        <a:lnSpc>
                          <a:spcPct val="130000"/>
                        </a:lnSpc>
                        <a:spcAft>
                          <a:spcPts val="0"/>
                        </a:spcAft>
                      </a:pPr>
                      <a:r>
                        <a:rPr lang="fa-IR" sz="2000">
                          <a:effectLst/>
                          <a:cs typeface="B Mitra" panose="00000400000000000000" pitchFamily="2" charset="-78"/>
                        </a:rPr>
                        <a:t>مدل سوسیالیستی </a:t>
                      </a:r>
                      <a:endParaRPr lang="en-US" sz="200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000">
                          <a:effectLst/>
                          <a:cs typeface="B Mitra" panose="00000400000000000000" pitchFamily="2" charset="-78"/>
                        </a:rPr>
                        <a:t>خدمات ارایه شده از سوی دولت</a:t>
                      </a:r>
                      <a:endParaRPr lang="en-US" sz="200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000">
                          <a:effectLst/>
                          <a:cs typeface="B Mitra" panose="00000400000000000000" pitchFamily="2" charset="-78"/>
                        </a:rPr>
                        <a:t>کاملا دولتی</a:t>
                      </a:r>
                      <a:endParaRPr lang="en-US" sz="200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000" dirty="0">
                          <a:effectLst/>
                          <a:cs typeface="B Mitra" panose="00000400000000000000" pitchFamily="2" charset="-78"/>
                        </a:rPr>
                        <a:t>قدرت کم</a:t>
                      </a:r>
                      <a:endParaRPr lang="en-US" sz="2000" dirty="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000" dirty="0">
                          <a:effectLst/>
                          <a:cs typeface="B Mitra" panose="00000400000000000000" pitchFamily="2" charset="-78"/>
                        </a:rPr>
                        <a:t>کاملا غیر مستقیم از طریق مالیات</a:t>
                      </a:r>
                      <a:endParaRPr lang="en-US" sz="2000" dirty="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000" dirty="0">
                          <a:effectLst/>
                          <a:cs typeface="B Mitra" panose="00000400000000000000" pitchFamily="2" charset="-78"/>
                        </a:rPr>
                        <a:t>مطلق</a:t>
                      </a:r>
                      <a:endParaRPr lang="en-US" sz="2000" dirty="0">
                        <a:effectLst/>
                        <a:latin typeface="Times New Roman"/>
                        <a:ea typeface="Times New Roman"/>
                        <a:cs typeface="B Mitra" pitchFamily="2" charset="-78"/>
                      </a:endParaRPr>
                    </a:p>
                  </a:txBody>
                  <a:tcPr marL="51440" marR="51440" marT="0" marB="0" anchor="ctr"/>
                </a:tc>
              </a:tr>
            </a:tbl>
          </a:graphicData>
        </a:graphic>
      </p:graphicFrame>
      <p:sp>
        <p:nvSpPr>
          <p:cNvPr id="62519" name="Slide Number Placeholder 1"/>
          <p:cNvSpPr>
            <a:spLocks noGrp="1"/>
          </p:cNvSpPr>
          <p:nvPr>
            <p:ph type="sldNum" sz="quarter" idx="12"/>
          </p:nvPr>
        </p:nvSpPr>
        <p:spPr bwMode="auto">
          <a:noFill/>
          <a:ln>
            <a:miter lim="800000"/>
            <a:headEnd/>
            <a:tailEnd/>
          </a:ln>
        </p:spPr>
        <p:txBody>
          <a:bodyPr/>
          <a:lstStyle/>
          <a:p>
            <a:fld id="{05E514E3-C1AA-426A-A289-3FC15F3CC7D8}" type="slidenum">
              <a:rPr lang="en-US" altLang="en-US">
                <a:solidFill>
                  <a:srgbClr val="FFFFFF"/>
                </a:solidFill>
                <a:latin typeface="Constantia" pitchFamily="18" charset="0"/>
              </a:rPr>
              <a:pPr/>
              <a:t>46</a:t>
            </a:fld>
            <a:endParaRPr lang="en-US" altLang="en-US">
              <a:solidFill>
                <a:srgbClr val="FFFFFF"/>
              </a:solidFill>
              <a:latin typeface="Constantia" pitchFamily="18" charset="0"/>
            </a:endParaRPr>
          </a:p>
        </p:txBody>
      </p:sp>
      <p:sp>
        <p:nvSpPr>
          <p:cNvPr id="62520" name="Rectangle 1"/>
          <p:cNvSpPr>
            <a:spLocks noChangeArrowheads="1"/>
          </p:cNvSpPr>
          <p:nvPr/>
        </p:nvSpPr>
        <p:spPr bwMode="auto">
          <a:xfrm>
            <a:off x="10176089" y="1705659"/>
            <a:ext cx="184730" cy="646331"/>
          </a:xfrm>
          <a:prstGeom prst="rect">
            <a:avLst/>
          </a:prstGeom>
          <a:noFill/>
          <a:ln w="9525">
            <a:noFill/>
            <a:miter lim="800000"/>
            <a:headEnd/>
            <a:tailEnd/>
          </a:ln>
          <a:effectLst/>
        </p:spPr>
        <p:txBody>
          <a:bodyPr wrap="none" anchor="ctr">
            <a:spAutoFit/>
          </a:bodyPr>
          <a:lstStyle/>
          <a:p>
            <a:pPr algn="r" rtl="1" eaLnBrk="1" hangingPunct="1"/>
            <a:r>
              <a:rPr lang="en-US" altLang="en-US">
                <a:latin typeface="Arial" pitchFamily="34" charset="0"/>
              </a:rPr>
              <a:t/>
            </a:r>
            <a:br>
              <a:rPr lang="en-US" altLang="en-US">
                <a:latin typeface="Arial" pitchFamily="34" charset="0"/>
              </a:rPr>
            </a:br>
            <a:endParaRPr lang="en-US" altLang="en-US">
              <a:latin typeface="Arial" pitchFamily="34" charset="0"/>
            </a:endParaRPr>
          </a:p>
        </p:txBody>
      </p:sp>
    </p:spTree>
  </p:cSld>
  <p:clrMapOvr>
    <a:masterClrMapping/>
  </p:clrMapOvr>
  <p:transition spd="slow"/>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a:xfrm>
            <a:off x="1172766" y="577851"/>
            <a:ext cx="6743700" cy="1008063"/>
          </a:xfrm>
        </p:spPr>
        <p:txBody>
          <a:bodyPr/>
          <a:lstStyle/>
          <a:p>
            <a:pPr eaLnBrk="1" hangingPunct="1"/>
            <a:r>
              <a:rPr lang="ar-SA" altLang="en-US" dirty="0" smtClean="0">
                <a:ln>
                  <a:noFill/>
                </a:ln>
              </a:rPr>
              <a:t>اصول مراقبت‌هاي بهداشتي اوليه</a:t>
            </a:r>
            <a:endParaRPr lang="fa-IR" altLang="en-US" dirty="0" smtClean="0">
              <a:ln>
                <a:noFill/>
              </a:ln>
            </a:endParaRPr>
          </a:p>
        </p:txBody>
      </p:sp>
      <p:sp>
        <p:nvSpPr>
          <p:cNvPr id="30723" name="Content Placeholder 2"/>
          <p:cNvSpPr>
            <a:spLocks noGrp="1"/>
          </p:cNvSpPr>
          <p:nvPr>
            <p:ph idx="1"/>
          </p:nvPr>
        </p:nvSpPr>
        <p:spPr>
          <a:xfrm>
            <a:off x="608410" y="1712913"/>
            <a:ext cx="7872413" cy="4430712"/>
          </a:xfrm>
        </p:spPr>
        <p:txBody>
          <a:bodyPr/>
          <a:lstStyle/>
          <a:p>
            <a:pPr eaLnBrk="1" hangingPunct="1"/>
            <a:r>
              <a:rPr lang="ar-SA" altLang="en-US" sz="4400" dirty="0" smtClean="0"/>
              <a:t>اصل هماهنگي بخش‌هاي توسعه اقتصادي ـ اجتماعي</a:t>
            </a:r>
            <a:endParaRPr lang="fa-IR" altLang="en-US" sz="4400" dirty="0" smtClean="0"/>
          </a:p>
          <a:p>
            <a:pPr eaLnBrk="1" hangingPunct="1"/>
            <a:r>
              <a:rPr lang="ar-SA" altLang="en-US" sz="4400" dirty="0" smtClean="0"/>
              <a:t>مشاركت مردم واتكاء به خود</a:t>
            </a:r>
            <a:endParaRPr lang="fa-IR" altLang="en-US" sz="4400" dirty="0" smtClean="0"/>
          </a:p>
          <a:p>
            <a:pPr eaLnBrk="1" hangingPunct="1"/>
            <a:r>
              <a:rPr lang="ar-SA" altLang="en-US" sz="4400" dirty="0" smtClean="0"/>
              <a:t>روش‌هاي مناسب</a:t>
            </a:r>
            <a:endParaRPr lang="fa-IR" altLang="en-US" sz="4400" dirty="0" smtClean="0"/>
          </a:p>
          <a:p>
            <a:pPr eaLnBrk="1" hangingPunct="1"/>
            <a:r>
              <a:rPr lang="ar-SA" altLang="en-US" sz="4400" dirty="0" smtClean="0"/>
              <a:t>عدالت </a:t>
            </a:r>
            <a:endParaRPr lang="fa-IR" altLang="en-US" sz="4400" dirty="0" smtClean="0"/>
          </a:p>
          <a:p>
            <a:pPr eaLnBrk="1" hangingPunct="1"/>
            <a:r>
              <a:rPr lang="ar-SA" altLang="en-US" sz="4400" dirty="0" smtClean="0"/>
              <a:t>جامعيت خدمات</a:t>
            </a:r>
            <a:endParaRPr lang="fa-IR" altLang="en-US" sz="4400" dirty="0"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2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72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72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72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072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Number Placeholder 3"/>
          <p:cNvSpPr>
            <a:spLocks noGrp="1"/>
          </p:cNvSpPr>
          <p:nvPr>
            <p:ph type="sldNum" sz="quarter" idx="12"/>
          </p:nvPr>
        </p:nvSpPr>
        <p:spPr bwMode="auto">
          <a:xfrm>
            <a:off x="7700963" y="6389688"/>
            <a:ext cx="397669" cy="322262"/>
          </a:xfrm>
          <a:noFill/>
          <a:ln>
            <a:miter lim="800000"/>
            <a:headEnd/>
            <a:tailEnd/>
          </a:ln>
        </p:spPr>
        <p:txBody>
          <a:bodyPr/>
          <a:lstStyle/>
          <a:p>
            <a:fld id="{EEB11890-AA95-4AD4-B2FF-DC12FB6CA1BD}" type="slidenum">
              <a:rPr lang="en-US" altLang="en-US">
                <a:solidFill>
                  <a:srgbClr val="676A55"/>
                </a:solidFill>
              </a:rPr>
              <a:pPr/>
              <a:t>48</a:t>
            </a:fld>
            <a:endParaRPr lang="en-US" altLang="en-US">
              <a:solidFill>
                <a:srgbClr val="676A55"/>
              </a:solidFill>
            </a:endParaRPr>
          </a:p>
        </p:txBody>
      </p:sp>
      <p:grpSp>
        <p:nvGrpSpPr>
          <p:cNvPr id="26" name="Group 25"/>
          <p:cNvGrpSpPr/>
          <p:nvPr/>
        </p:nvGrpSpPr>
        <p:grpSpPr>
          <a:xfrm>
            <a:off x="179512" y="188640"/>
            <a:ext cx="8712968" cy="6669360"/>
            <a:chOff x="1145700" y="763588"/>
            <a:chExt cx="7593056" cy="5472112"/>
          </a:xfrm>
        </p:grpSpPr>
        <p:sp>
          <p:nvSpPr>
            <p:cNvPr id="5" name="Oval 4"/>
            <p:cNvSpPr/>
            <p:nvPr/>
          </p:nvSpPr>
          <p:spPr>
            <a:xfrm>
              <a:off x="3713225" y="2449694"/>
              <a:ext cx="1530772" cy="996862"/>
            </a:xfrm>
            <a:prstGeom prst="ellipse">
              <a:avLst/>
            </a:prstGeom>
            <a:solidFill>
              <a:srgbClr val="FFFF00"/>
            </a:solidFill>
            <a:scene3d>
              <a:camera prst="orthographicFront"/>
              <a:lightRig rig="threePt" dir="t"/>
            </a:scene3d>
            <a:sp3d>
              <a:bevelT w="165100" prst="coolSlant"/>
            </a:sp3d>
          </p:spPr>
          <p:style>
            <a:lnRef idx="1">
              <a:schemeClr val="accent3"/>
            </a:lnRef>
            <a:fillRef idx="2">
              <a:schemeClr val="accent3"/>
            </a:fillRef>
            <a:effectRef idx="1">
              <a:schemeClr val="accent3"/>
            </a:effectRef>
            <a:fontRef idx="minor">
              <a:schemeClr val="dk1"/>
            </a:fontRef>
          </p:style>
          <p:txBody>
            <a:bodyPr rtlCol="1" anchor="ctr"/>
            <a:lstStyle/>
            <a:p>
              <a:pPr algn="ctr" eaLnBrk="1" fontAlgn="auto" hangingPunct="1">
                <a:spcBef>
                  <a:spcPts val="0"/>
                </a:spcBef>
                <a:spcAft>
                  <a:spcPts val="0"/>
                </a:spcAft>
                <a:defRPr/>
              </a:pPr>
              <a:r>
                <a:rPr lang="fa-IR" sz="1600" dirty="0">
                  <a:cs typeface="B Titr" pitchFamily="2" charset="-78"/>
                </a:rPr>
                <a:t>وضعیت نامناسب نظام سلامت</a:t>
              </a:r>
            </a:p>
          </p:txBody>
        </p:sp>
        <p:sp>
          <p:nvSpPr>
            <p:cNvPr id="6" name="Oval 5"/>
            <p:cNvSpPr/>
            <p:nvPr/>
          </p:nvSpPr>
          <p:spPr>
            <a:xfrm>
              <a:off x="3602832" y="763588"/>
              <a:ext cx="1683544" cy="99695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1" anchor="ctr"/>
            <a:lstStyle/>
            <a:p>
              <a:pPr algn="ctr" eaLnBrk="1" fontAlgn="auto" hangingPunct="1">
                <a:spcBef>
                  <a:spcPts val="0"/>
                </a:spcBef>
                <a:spcAft>
                  <a:spcPts val="0"/>
                </a:spcAft>
                <a:defRPr/>
              </a:pPr>
              <a:r>
                <a:rPr lang="fa-IR" dirty="0">
                  <a:cs typeface="B Titr" pitchFamily="2" charset="-78"/>
                </a:rPr>
                <a:t>تأمین مالی نامناسب و ناکافی</a:t>
              </a:r>
            </a:p>
          </p:txBody>
        </p:sp>
        <p:sp>
          <p:nvSpPr>
            <p:cNvPr id="7" name="Oval 6"/>
            <p:cNvSpPr/>
            <p:nvPr/>
          </p:nvSpPr>
          <p:spPr>
            <a:xfrm>
              <a:off x="3701654" y="3751263"/>
              <a:ext cx="1531144" cy="996950"/>
            </a:xfrm>
            <a:prstGeom prst="ellipse">
              <a:avLst/>
            </a:prstGeom>
          </p:spPr>
          <p:style>
            <a:lnRef idx="3">
              <a:schemeClr val="lt1"/>
            </a:lnRef>
            <a:fillRef idx="1">
              <a:schemeClr val="accent4"/>
            </a:fillRef>
            <a:effectRef idx="1">
              <a:schemeClr val="accent4"/>
            </a:effectRef>
            <a:fontRef idx="minor">
              <a:schemeClr val="lt1"/>
            </a:fontRef>
          </p:style>
          <p:txBody>
            <a:bodyPr rtlCol="1" anchor="ctr"/>
            <a:lstStyle/>
            <a:p>
              <a:pPr algn="ctr" rtl="1" eaLnBrk="1" fontAlgn="auto" hangingPunct="1">
                <a:spcBef>
                  <a:spcPts val="0"/>
                </a:spcBef>
                <a:spcAft>
                  <a:spcPts val="0"/>
                </a:spcAft>
                <a:defRPr/>
              </a:pPr>
              <a:r>
                <a:rPr lang="fa-IR" sz="1400" dirty="0">
                  <a:solidFill>
                    <a:srgbClr val="FF0000"/>
                  </a:solidFill>
                  <a:cs typeface="B Titr" pitchFamily="2" charset="-78"/>
                </a:rPr>
                <a:t>وضعیت نامناسب نظام پرداخت</a:t>
              </a:r>
            </a:p>
          </p:txBody>
        </p:sp>
        <p:sp>
          <p:nvSpPr>
            <p:cNvPr id="8" name="Oval 7"/>
            <p:cNvSpPr/>
            <p:nvPr/>
          </p:nvSpPr>
          <p:spPr>
            <a:xfrm>
              <a:off x="5769523" y="2843699"/>
              <a:ext cx="1741913" cy="890615"/>
            </a:xfrm>
            <a:prstGeom prst="ellipse">
              <a:avLst/>
            </a:prstGeom>
            <a:scene3d>
              <a:camera prst="orthographicFront"/>
              <a:lightRig rig="threePt" dir="t"/>
            </a:scene3d>
            <a:sp3d>
              <a:bevelT/>
            </a:sp3d>
          </p:spPr>
          <p:style>
            <a:lnRef idx="0">
              <a:schemeClr val="accent3"/>
            </a:lnRef>
            <a:fillRef idx="3">
              <a:schemeClr val="accent3"/>
            </a:fillRef>
            <a:effectRef idx="3">
              <a:schemeClr val="accent3"/>
            </a:effectRef>
            <a:fontRef idx="minor">
              <a:schemeClr val="lt1"/>
            </a:fontRef>
          </p:style>
          <p:txBody>
            <a:bodyPr rtlCol="1" anchor="ctr"/>
            <a:lstStyle/>
            <a:p>
              <a:pPr algn="ctr" eaLnBrk="1" fontAlgn="auto" hangingPunct="1">
                <a:spcBef>
                  <a:spcPts val="0"/>
                </a:spcBef>
                <a:spcAft>
                  <a:spcPts val="0"/>
                </a:spcAft>
                <a:defRPr/>
              </a:pPr>
              <a:r>
                <a:rPr lang="fa-IR" sz="1600" dirty="0">
                  <a:solidFill>
                    <a:srgbClr val="FF0000"/>
                  </a:solidFill>
                  <a:cs typeface="B Titr" pitchFamily="2" charset="-78"/>
                </a:rPr>
                <a:t>فقدان سازماندهی مطلوب</a:t>
              </a:r>
            </a:p>
          </p:txBody>
        </p:sp>
        <p:sp>
          <p:nvSpPr>
            <p:cNvPr id="9" name="Oval 8"/>
            <p:cNvSpPr/>
            <p:nvPr/>
          </p:nvSpPr>
          <p:spPr>
            <a:xfrm>
              <a:off x="1145700" y="1854347"/>
              <a:ext cx="1741913" cy="890615"/>
            </a:xfrm>
            <a:prstGeom prst="ellipse">
              <a:avLst/>
            </a:prstGeom>
          </p:spPr>
          <p:style>
            <a:lnRef idx="0">
              <a:schemeClr val="accent6"/>
            </a:lnRef>
            <a:fillRef idx="3">
              <a:schemeClr val="accent6"/>
            </a:fillRef>
            <a:effectRef idx="3">
              <a:schemeClr val="accent6"/>
            </a:effectRef>
            <a:fontRef idx="minor">
              <a:schemeClr val="lt1"/>
            </a:fontRef>
          </p:style>
          <p:txBody>
            <a:bodyPr rtlCol="1" anchor="ctr"/>
            <a:lstStyle/>
            <a:p>
              <a:pPr algn="ctr" eaLnBrk="1" fontAlgn="auto" hangingPunct="1">
                <a:spcBef>
                  <a:spcPts val="0"/>
                </a:spcBef>
                <a:spcAft>
                  <a:spcPts val="0"/>
                </a:spcAft>
                <a:defRPr/>
              </a:pPr>
              <a:r>
                <a:rPr lang="fa-IR" sz="1600" dirty="0">
                  <a:solidFill>
                    <a:srgbClr val="FF0000"/>
                  </a:solidFill>
                  <a:cs typeface="B Titr" pitchFamily="2" charset="-78"/>
                </a:rPr>
                <a:t>فقدان مقررات جامع و مانع</a:t>
              </a:r>
            </a:p>
          </p:txBody>
        </p:sp>
        <p:cxnSp>
          <p:nvCxnSpPr>
            <p:cNvPr id="11" name="Straight Arrow Connector 10"/>
            <p:cNvCxnSpPr>
              <a:stCxn id="6" idx="4"/>
              <a:endCxn id="5" idx="0"/>
            </p:cNvCxnSpPr>
            <p:nvPr/>
          </p:nvCxnSpPr>
          <p:spPr>
            <a:xfrm>
              <a:off x="4444466" y="1760668"/>
              <a:ext cx="34145" cy="689026"/>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cxnSp>
          <p:nvCxnSpPr>
            <p:cNvPr id="13" name="Straight Arrow Connector 12"/>
            <p:cNvCxnSpPr>
              <a:stCxn id="9" idx="6"/>
              <a:endCxn id="5" idx="2"/>
            </p:cNvCxnSpPr>
            <p:nvPr/>
          </p:nvCxnSpPr>
          <p:spPr>
            <a:xfrm>
              <a:off x="2887613" y="2299655"/>
              <a:ext cx="825612" cy="648471"/>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cxnSp>
          <p:nvCxnSpPr>
            <p:cNvPr id="15" name="Straight Arrow Connector 14"/>
            <p:cNvCxnSpPr>
              <a:stCxn id="8" idx="2"/>
              <a:endCxn id="5" idx="6"/>
            </p:cNvCxnSpPr>
            <p:nvPr/>
          </p:nvCxnSpPr>
          <p:spPr>
            <a:xfrm flipH="1" flipV="1">
              <a:off x="5243996" y="2948126"/>
              <a:ext cx="525527" cy="340881"/>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cxnSp>
          <p:nvCxnSpPr>
            <p:cNvPr id="17" name="Straight Arrow Connector 16"/>
            <p:cNvCxnSpPr>
              <a:stCxn id="7" idx="0"/>
              <a:endCxn id="5" idx="4"/>
            </p:cNvCxnSpPr>
            <p:nvPr/>
          </p:nvCxnSpPr>
          <p:spPr>
            <a:xfrm flipV="1">
              <a:off x="4467369" y="3446557"/>
              <a:ext cx="11242" cy="304837"/>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sp>
          <p:nvSpPr>
            <p:cNvPr id="19" name="Oval 18"/>
            <p:cNvSpPr/>
            <p:nvPr/>
          </p:nvSpPr>
          <p:spPr>
            <a:xfrm>
              <a:off x="1451629" y="3254050"/>
              <a:ext cx="1530772" cy="996862"/>
            </a:xfrm>
            <a:prstGeom prst="ellipse">
              <a:avLst/>
            </a:prstGeom>
          </p:spPr>
          <p:style>
            <a:lnRef idx="1">
              <a:schemeClr val="accent5"/>
            </a:lnRef>
            <a:fillRef idx="3">
              <a:schemeClr val="accent5"/>
            </a:fillRef>
            <a:effectRef idx="2">
              <a:schemeClr val="accent5"/>
            </a:effectRef>
            <a:fontRef idx="minor">
              <a:schemeClr val="lt1"/>
            </a:fontRef>
          </p:style>
          <p:txBody>
            <a:bodyPr rtlCol="1" anchor="ctr"/>
            <a:lstStyle/>
            <a:p>
              <a:pPr algn="ctr" rtl="1" eaLnBrk="1" fontAlgn="auto" hangingPunct="1">
                <a:spcBef>
                  <a:spcPts val="0"/>
                </a:spcBef>
                <a:spcAft>
                  <a:spcPts val="0"/>
                </a:spcAft>
                <a:defRPr/>
              </a:pPr>
              <a:r>
                <a:rPr lang="fa-IR" dirty="0">
                  <a:solidFill>
                    <a:srgbClr val="FF0000"/>
                  </a:solidFill>
                  <a:cs typeface="B Titr" pitchFamily="2" charset="-78"/>
                </a:rPr>
                <a:t>تشویق تقاضای القایی</a:t>
              </a:r>
            </a:p>
          </p:txBody>
        </p:sp>
        <p:cxnSp>
          <p:nvCxnSpPr>
            <p:cNvPr id="21" name="Straight Arrow Connector 20"/>
            <p:cNvCxnSpPr>
              <a:stCxn id="19" idx="6"/>
              <a:endCxn id="7" idx="2"/>
            </p:cNvCxnSpPr>
            <p:nvPr/>
          </p:nvCxnSpPr>
          <p:spPr>
            <a:xfrm>
              <a:off x="2982401" y="3752482"/>
              <a:ext cx="719582" cy="497343"/>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sp>
          <p:nvSpPr>
            <p:cNvPr id="22" name="Oval 21"/>
            <p:cNvSpPr/>
            <p:nvPr/>
          </p:nvSpPr>
          <p:spPr>
            <a:xfrm>
              <a:off x="1393031" y="5221288"/>
              <a:ext cx="1529954" cy="996950"/>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algn="ctr" rtl="1" eaLnBrk="1" fontAlgn="auto" hangingPunct="1">
                <a:spcBef>
                  <a:spcPts val="0"/>
                </a:spcBef>
                <a:spcAft>
                  <a:spcPts val="0"/>
                </a:spcAft>
                <a:defRPr/>
              </a:pPr>
              <a:r>
                <a:rPr lang="fa-IR" dirty="0">
                  <a:cs typeface="B Titr" pitchFamily="2" charset="-78"/>
                </a:rPr>
                <a:t>پرداخت </a:t>
              </a:r>
              <a:r>
                <a:rPr lang="en-US" dirty="0">
                  <a:cs typeface="B Titr" pitchFamily="2" charset="-78"/>
                </a:rPr>
                <a:t>FFS</a:t>
              </a:r>
              <a:endParaRPr lang="fa-IR" dirty="0">
                <a:cs typeface="B Titr" pitchFamily="2" charset="-78"/>
              </a:endParaRPr>
            </a:p>
          </p:txBody>
        </p:sp>
        <p:cxnSp>
          <p:nvCxnSpPr>
            <p:cNvPr id="24" name="Straight Arrow Connector 23"/>
            <p:cNvCxnSpPr>
              <a:stCxn id="22" idx="0"/>
              <a:endCxn id="19" idx="4"/>
            </p:cNvCxnSpPr>
            <p:nvPr/>
          </p:nvCxnSpPr>
          <p:spPr>
            <a:xfrm flipV="1">
              <a:off x="2157874" y="4250913"/>
              <a:ext cx="59141" cy="969721"/>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sp>
          <p:nvSpPr>
            <p:cNvPr id="25" name="Oval 24"/>
            <p:cNvSpPr/>
            <p:nvPr/>
          </p:nvSpPr>
          <p:spPr>
            <a:xfrm>
              <a:off x="5580432" y="4151900"/>
              <a:ext cx="1530772" cy="996862"/>
            </a:xfrm>
            <a:prstGeom prst="ellipse">
              <a:avLst/>
            </a:prstGeom>
          </p:spPr>
          <p:style>
            <a:lnRef idx="1">
              <a:schemeClr val="accent6"/>
            </a:lnRef>
            <a:fillRef idx="3">
              <a:schemeClr val="accent6"/>
            </a:fillRef>
            <a:effectRef idx="2">
              <a:schemeClr val="accent6"/>
            </a:effectRef>
            <a:fontRef idx="minor">
              <a:schemeClr val="lt1"/>
            </a:fontRef>
          </p:style>
          <p:txBody>
            <a:bodyPr rtlCol="1" anchor="ctr"/>
            <a:lstStyle/>
            <a:p>
              <a:pPr algn="ctr" rtl="1" eaLnBrk="1" fontAlgn="auto" hangingPunct="1">
                <a:spcBef>
                  <a:spcPts val="0"/>
                </a:spcBef>
                <a:spcAft>
                  <a:spcPts val="0"/>
                </a:spcAft>
                <a:defRPr/>
              </a:pPr>
              <a:r>
                <a:rPr lang="fa-IR" sz="1600" dirty="0">
                  <a:solidFill>
                    <a:srgbClr val="FF0000"/>
                  </a:solidFill>
                  <a:cs typeface="B Titr" pitchFamily="2" charset="-78"/>
                </a:rPr>
                <a:t>ارتباط مالی پزشک و بیمار</a:t>
              </a:r>
            </a:p>
          </p:txBody>
        </p:sp>
        <p:cxnSp>
          <p:nvCxnSpPr>
            <p:cNvPr id="27" name="Straight Arrow Connector 26"/>
            <p:cNvCxnSpPr>
              <a:stCxn id="25" idx="2"/>
              <a:endCxn id="7" idx="6"/>
            </p:cNvCxnSpPr>
            <p:nvPr/>
          </p:nvCxnSpPr>
          <p:spPr>
            <a:xfrm flipH="1" flipV="1">
              <a:off x="5232755" y="4249825"/>
              <a:ext cx="347677" cy="400507"/>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sp>
          <p:nvSpPr>
            <p:cNvPr id="28" name="Oval 27"/>
            <p:cNvSpPr/>
            <p:nvPr/>
          </p:nvSpPr>
          <p:spPr>
            <a:xfrm>
              <a:off x="6705600" y="5238750"/>
              <a:ext cx="1529954" cy="99695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rtl="1" eaLnBrk="1" fontAlgn="auto" hangingPunct="1">
                <a:spcBef>
                  <a:spcPts val="0"/>
                </a:spcBef>
                <a:spcAft>
                  <a:spcPts val="0"/>
                </a:spcAft>
                <a:defRPr/>
              </a:pPr>
              <a:r>
                <a:rPr lang="fa-IR" dirty="0">
                  <a:solidFill>
                    <a:srgbClr val="FF0000"/>
                  </a:solidFill>
                  <a:cs typeface="B Titr" pitchFamily="2" charset="-78"/>
                </a:rPr>
                <a:t>فقدان پوشش بیمه ای کامل و مناسب</a:t>
              </a:r>
            </a:p>
          </p:txBody>
        </p:sp>
        <p:cxnSp>
          <p:nvCxnSpPr>
            <p:cNvPr id="30" name="Straight Arrow Connector 29"/>
            <p:cNvCxnSpPr>
              <a:stCxn id="28" idx="0"/>
              <a:endCxn id="25" idx="6"/>
            </p:cNvCxnSpPr>
            <p:nvPr/>
          </p:nvCxnSpPr>
          <p:spPr>
            <a:xfrm flipH="1" flipV="1">
              <a:off x="7111203" y="4650332"/>
              <a:ext cx="359443" cy="588787"/>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cxnSp>
          <p:nvCxnSpPr>
            <p:cNvPr id="33" name="Straight Arrow Connector 32"/>
            <p:cNvCxnSpPr>
              <a:stCxn id="28" idx="2"/>
              <a:endCxn id="22" idx="6"/>
            </p:cNvCxnSpPr>
            <p:nvPr/>
          </p:nvCxnSpPr>
          <p:spPr>
            <a:xfrm flipH="1" flipV="1">
              <a:off x="2923260" y="5719065"/>
              <a:ext cx="3782000" cy="18485"/>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sp>
          <p:nvSpPr>
            <p:cNvPr id="89" name="Oval 88"/>
            <p:cNvSpPr/>
            <p:nvPr/>
          </p:nvSpPr>
          <p:spPr>
            <a:xfrm>
              <a:off x="6996843" y="1469036"/>
              <a:ext cx="1741913" cy="1203473"/>
            </a:xfrm>
            <a:prstGeom prst="ellipse">
              <a:avLst/>
            </a:prstGeom>
          </p:spPr>
          <p:style>
            <a:lnRef idx="0">
              <a:schemeClr val="accent5"/>
            </a:lnRef>
            <a:fillRef idx="3">
              <a:schemeClr val="accent5"/>
            </a:fillRef>
            <a:effectRef idx="3">
              <a:schemeClr val="accent5"/>
            </a:effectRef>
            <a:fontRef idx="minor">
              <a:schemeClr val="lt1"/>
            </a:fontRef>
          </p:style>
          <p:txBody>
            <a:bodyPr rtlCol="1" anchor="ctr"/>
            <a:lstStyle/>
            <a:p>
              <a:pPr algn="ctr" rtl="1" eaLnBrk="1" fontAlgn="auto" hangingPunct="1">
                <a:spcBef>
                  <a:spcPts val="0"/>
                </a:spcBef>
                <a:spcAft>
                  <a:spcPts val="0"/>
                </a:spcAft>
                <a:defRPr/>
              </a:pPr>
              <a:r>
                <a:rPr lang="fa-IR" sz="1600" dirty="0">
                  <a:solidFill>
                    <a:srgbClr val="FF0000"/>
                  </a:solidFill>
                  <a:cs typeface="B Titr" pitchFamily="2" charset="-78"/>
                </a:rPr>
                <a:t>عدم وجود شش كليد عملكرد سازماندهي</a:t>
              </a:r>
            </a:p>
          </p:txBody>
        </p:sp>
        <p:cxnSp>
          <p:nvCxnSpPr>
            <p:cNvPr id="23" name="Straight Arrow Connector 22"/>
            <p:cNvCxnSpPr>
              <a:stCxn id="89" idx="3"/>
              <a:endCxn id="8" idx="0"/>
            </p:cNvCxnSpPr>
            <p:nvPr/>
          </p:nvCxnSpPr>
          <p:spPr>
            <a:xfrm flipH="1">
              <a:off x="6640480" y="2496266"/>
              <a:ext cx="611460" cy="347433"/>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cxnSp>
          <p:nvCxnSpPr>
            <p:cNvPr id="38" name="Straight Arrow Connector 37"/>
            <p:cNvCxnSpPr>
              <a:stCxn id="9" idx="4"/>
              <a:endCxn id="19" idx="0"/>
            </p:cNvCxnSpPr>
            <p:nvPr/>
          </p:nvCxnSpPr>
          <p:spPr>
            <a:xfrm>
              <a:off x="2016657" y="2744962"/>
              <a:ext cx="200359" cy="509089"/>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gr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عنوان 1"/>
          <p:cNvSpPr>
            <a:spLocks noGrp="1"/>
          </p:cNvSpPr>
          <p:nvPr>
            <p:ph type="title"/>
          </p:nvPr>
        </p:nvSpPr>
        <p:spPr>
          <a:xfrm>
            <a:off x="1143000" y="152400"/>
            <a:ext cx="6858000" cy="838200"/>
          </a:xfrm>
        </p:spPr>
        <p:txBody>
          <a:bodyPr/>
          <a:lstStyle/>
          <a:p>
            <a:pPr eaLnBrk="1" hangingPunct="1"/>
            <a:r>
              <a:rPr lang="fa-IR" altLang="en-US" sz="2800" smtClean="0">
                <a:ln>
                  <a:noFill/>
                </a:ln>
              </a:rPr>
              <a:t>نقشه راه</a:t>
            </a:r>
          </a:p>
        </p:txBody>
      </p:sp>
      <p:sp>
        <p:nvSpPr>
          <p:cNvPr id="70659" name="نگهدارنده مکان محتوا 2"/>
          <p:cNvSpPr>
            <a:spLocks noGrp="1"/>
          </p:cNvSpPr>
          <p:nvPr>
            <p:ph idx="1"/>
          </p:nvPr>
        </p:nvSpPr>
        <p:spPr>
          <a:xfrm>
            <a:off x="1143000" y="1052513"/>
            <a:ext cx="6858000" cy="5329237"/>
          </a:xfrm>
        </p:spPr>
        <p:txBody>
          <a:bodyPr/>
          <a:lstStyle/>
          <a:p>
            <a:pPr eaLnBrk="1" hangingPunct="1"/>
            <a:endParaRPr lang="fa-IR" altLang="en-US" smtClean="0"/>
          </a:p>
          <a:p>
            <a:pPr eaLnBrk="1" hangingPunct="1"/>
            <a:endParaRPr lang="fa-IR" altLang="en-US" smtClean="0"/>
          </a:p>
        </p:txBody>
      </p:sp>
      <p:sp>
        <p:nvSpPr>
          <p:cNvPr id="70660" name="نگهدارنده مکان شماره اسلاید 3"/>
          <p:cNvSpPr>
            <a:spLocks noGrp="1"/>
          </p:cNvSpPr>
          <p:nvPr>
            <p:ph type="sldNum" sz="quarter" idx="12"/>
          </p:nvPr>
        </p:nvSpPr>
        <p:spPr bwMode="auto">
          <a:noFill/>
          <a:ln>
            <a:miter lim="800000"/>
            <a:headEnd/>
            <a:tailEnd/>
          </a:ln>
        </p:spPr>
        <p:txBody>
          <a:bodyPr/>
          <a:lstStyle/>
          <a:p>
            <a:fld id="{21B1508D-AF9A-4BA7-8081-191C418FCD8A}" type="slidenum">
              <a:rPr lang="en-US" altLang="en-US">
                <a:solidFill>
                  <a:srgbClr val="676A55"/>
                </a:solidFill>
              </a:rPr>
              <a:pPr/>
              <a:t>49</a:t>
            </a:fld>
            <a:endParaRPr lang="en-US" altLang="en-US">
              <a:solidFill>
                <a:srgbClr val="676A55"/>
              </a:solidFill>
            </a:endParaRPr>
          </a:p>
        </p:txBody>
      </p:sp>
      <p:sp>
        <p:nvSpPr>
          <p:cNvPr id="5" name="Oval 4"/>
          <p:cNvSpPr/>
          <p:nvPr/>
        </p:nvSpPr>
        <p:spPr>
          <a:xfrm>
            <a:off x="827584" y="5661026"/>
            <a:ext cx="1179810" cy="1152525"/>
          </a:xfrm>
          <a:prstGeom prst="ellipse">
            <a:avLst/>
          </a:prstGeom>
        </p:spPr>
        <p:style>
          <a:lnRef idx="2">
            <a:schemeClr val="dk1">
              <a:shade val="50000"/>
            </a:schemeClr>
          </a:lnRef>
          <a:fillRef idx="1002">
            <a:schemeClr val="dk2"/>
          </a:fillRef>
          <a:effectRef idx="0">
            <a:schemeClr val="dk1"/>
          </a:effectRef>
          <a:fontRef idx="minor">
            <a:schemeClr val="lt1"/>
          </a:fontRef>
        </p:style>
        <p:txBody>
          <a:bodyPr rtlCol="1" anchor="ctr"/>
          <a:lstStyle/>
          <a:p>
            <a:pPr algn="ctr" eaLnBrk="1" fontAlgn="auto" hangingPunct="1">
              <a:spcBef>
                <a:spcPts val="0"/>
              </a:spcBef>
              <a:spcAft>
                <a:spcPts val="0"/>
              </a:spcAft>
              <a:defRPr/>
            </a:pPr>
            <a:r>
              <a:rPr lang="fa-IR" sz="2000" b="1" dirty="0">
                <a:solidFill>
                  <a:prstClr val="white"/>
                </a:solidFill>
                <a:cs typeface="B Mitra" pitchFamily="2" charset="-78"/>
              </a:rPr>
              <a:t>وضع موجود</a:t>
            </a:r>
          </a:p>
        </p:txBody>
      </p:sp>
      <p:sp>
        <p:nvSpPr>
          <p:cNvPr id="6" name="32-Point Star 5"/>
          <p:cNvSpPr/>
          <p:nvPr/>
        </p:nvSpPr>
        <p:spPr>
          <a:xfrm>
            <a:off x="6624638" y="1"/>
            <a:ext cx="1763786" cy="1628775"/>
          </a:xfrm>
          <a:prstGeom prst="star32">
            <a:avLst/>
          </a:prstGeom>
          <a:gradFill>
            <a:gsLst>
              <a:gs pos="0">
                <a:srgbClr val="FFFF00"/>
              </a:gs>
              <a:gs pos="100000">
                <a:schemeClr val="dk2">
                  <a:shade val="30000"/>
                  <a:satMod val="200000"/>
                </a:schemeClr>
              </a:gs>
            </a:gsLst>
          </a:gradFill>
        </p:spPr>
        <p:style>
          <a:lnRef idx="2">
            <a:schemeClr val="accent1">
              <a:shade val="50000"/>
            </a:schemeClr>
          </a:lnRef>
          <a:fillRef idx="1003">
            <a:schemeClr val="dk2"/>
          </a:fillRef>
          <a:effectRef idx="0">
            <a:schemeClr val="accent1"/>
          </a:effectRef>
          <a:fontRef idx="minor">
            <a:schemeClr val="lt1"/>
          </a:fontRef>
        </p:style>
        <p:txBody>
          <a:bodyPr rtlCol="1" anchor="ctr"/>
          <a:lstStyle/>
          <a:p>
            <a:pPr algn="ctr" eaLnBrk="1" fontAlgn="auto" hangingPunct="1">
              <a:spcBef>
                <a:spcPts val="0"/>
              </a:spcBef>
              <a:spcAft>
                <a:spcPts val="0"/>
              </a:spcAft>
              <a:defRPr/>
            </a:pPr>
            <a:r>
              <a:rPr lang="fa-IR" sz="2400" b="1" dirty="0">
                <a:solidFill>
                  <a:srgbClr val="FF0000"/>
                </a:solidFill>
                <a:cs typeface="B Mitra" pitchFamily="2" charset="-78"/>
              </a:rPr>
              <a:t>وضع مطلوب</a:t>
            </a:r>
          </a:p>
        </p:txBody>
      </p:sp>
      <p:cxnSp>
        <p:nvCxnSpPr>
          <p:cNvPr id="11" name="متصل کننده پیکان مستقیم 10"/>
          <p:cNvCxnSpPr>
            <a:stCxn id="5" idx="7"/>
          </p:cNvCxnSpPr>
          <p:nvPr/>
        </p:nvCxnSpPr>
        <p:spPr>
          <a:xfrm flipV="1">
            <a:off x="1834615" y="1340773"/>
            <a:ext cx="4897627" cy="4489036"/>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fa-IR" altLang="fa-IR" sz="7200" smtClean="0">
                <a:latin typeface="IranNastaliq" pitchFamily="18" charset="0"/>
                <a:cs typeface="IranNastaliq" pitchFamily="18" charset="0"/>
              </a:rPr>
              <a:t>چند نکته مهم</a:t>
            </a:r>
            <a:endParaRPr lang="en-US" altLang="fa-IR" sz="4000" smtClean="0">
              <a:latin typeface="Arial Unicode MS" pitchFamily="34" charset="-128"/>
              <a:ea typeface="Arial Unicode MS" pitchFamily="34" charset="-128"/>
              <a:cs typeface="Arial Unicode MS" pitchFamily="34" charset="-128"/>
            </a:endParaRPr>
          </a:p>
        </p:txBody>
      </p:sp>
      <p:sp>
        <p:nvSpPr>
          <p:cNvPr id="10243" name="Rectangle 3"/>
          <p:cNvSpPr>
            <a:spLocks noGrp="1" noChangeArrowheads="1"/>
          </p:cNvSpPr>
          <p:nvPr>
            <p:ph idx="1"/>
          </p:nvPr>
        </p:nvSpPr>
        <p:spPr/>
        <p:txBody>
          <a:bodyPr/>
          <a:lstStyle/>
          <a:p>
            <a:pPr marL="609600" indent="-609600" eaLnBrk="1" hangingPunct="1">
              <a:lnSpc>
                <a:spcPct val="90000"/>
              </a:lnSpc>
            </a:pPr>
            <a:r>
              <a:rPr lang="fa-IR" altLang="fa-IR" sz="6000" smtClean="0">
                <a:cs typeface="B Mitra" pitchFamily="2" charset="-78"/>
              </a:rPr>
              <a:t>مسئولیت عملکرد نظام سلامت یک کشور (تولیت) بر عهده دولت است</a:t>
            </a:r>
          </a:p>
          <a:p>
            <a:pPr marL="609600" indent="-609600" eaLnBrk="1" hangingPunct="1">
              <a:lnSpc>
                <a:spcPct val="90000"/>
              </a:lnSpc>
            </a:pPr>
            <a:r>
              <a:rPr lang="fa-IR" altLang="fa-IR" sz="6000" smtClean="0">
                <a:cs typeface="B Mitra" pitchFamily="2" charset="-78"/>
              </a:rPr>
              <a:t>عوارض ناشی از عملکرد نادرست نظام سلامت، بیشتر متوجه فقرا است</a:t>
            </a:r>
            <a:endParaRPr lang="en-US" altLang="fa-IR" sz="6000" smtClean="0">
              <a:cs typeface="B Mitra" pitchFamily="2" charset="-78"/>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نگهدارنده مکان شماره اسلاید 5"/>
          <p:cNvSpPr>
            <a:spLocks noGrp="1"/>
          </p:cNvSpPr>
          <p:nvPr>
            <p:ph type="sldNum" sz="quarter" idx="12"/>
          </p:nvPr>
        </p:nvSpPr>
        <p:spPr bwMode="auto">
          <a:noFill/>
          <a:ln>
            <a:miter lim="800000"/>
            <a:headEnd/>
            <a:tailEnd/>
          </a:ln>
        </p:spPr>
        <p:txBody>
          <a:bodyPr/>
          <a:lstStyle/>
          <a:p>
            <a:fld id="{AABE2C4C-A127-4B6E-BE03-610ED0274A4C}" type="slidenum">
              <a:rPr lang="en-US" altLang="en-US">
                <a:solidFill>
                  <a:srgbClr val="676A55"/>
                </a:solidFill>
              </a:rPr>
              <a:pPr/>
              <a:t>50</a:t>
            </a:fld>
            <a:endParaRPr lang="en-US" altLang="en-US">
              <a:solidFill>
                <a:srgbClr val="676A55"/>
              </a:solidFill>
            </a:endParaRPr>
          </a:p>
        </p:txBody>
      </p:sp>
      <p:cxnSp>
        <p:nvCxnSpPr>
          <p:cNvPr id="71683" name="AutoShape 2"/>
          <p:cNvCxnSpPr>
            <a:cxnSpLocks noChangeShapeType="1"/>
          </p:cNvCxnSpPr>
          <p:nvPr/>
        </p:nvCxnSpPr>
        <p:spPr bwMode="auto">
          <a:xfrm flipV="1">
            <a:off x="3006329" y="836613"/>
            <a:ext cx="53578" cy="3960812"/>
          </a:xfrm>
          <a:prstGeom prst="straightConnector1">
            <a:avLst/>
          </a:prstGeom>
          <a:noFill/>
          <a:ln w="63500">
            <a:solidFill>
              <a:schemeClr val="tx1"/>
            </a:solidFill>
            <a:round/>
            <a:headEnd/>
            <a:tailEnd type="triangle" w="med" len="med"/>
          </a:ln>
          <a:effectLst/>
        </p:spPr>
      </p:cxnSp>
      <p:cxnSp>
        <p:nvCxnSpPr>
          <p:cNvPr id="71684" name="AutoShape 3"/>
          <p:cNvCxnSpPr>
            <a:cxnSpLocks noChangeShapeType="1"/>
          </p:cNvCxnSpPr>
          <p:nvPr/>
        </p:nvCxnSpPr>
        <p:spPr bwMode="auto">
          <a:xfrm>
            <a:off x="3006329" y="4797425"/>
            <a:ext cx="3725465" cy="0"/>
          </a:xfrm>
          <a:prstGeom prst="straightConnector1">
            <a:avLst/>
          </a:prstGeom>
          <a:noFill/>
          <a:ln w="63500">
            <a:solidFill>
              <a:schemeClr val="tx1"/>
            </a:solidFill>
            <a:round/>
            <a:headEnd/>
            <a:tailEnd type="triangle" w="med" len="med"/>
          </a:ln>
          <a:effectLst/>
        </p:spPr>
      </p:cxnSp>
      <p:sp>
        <p:nvSpPr>
          <p:cNvPr id="71685" name="Text Box 4"/>
          <p:cNvSpPr txBox="1">
            <a:spLocks noChangeArrowheads="1"/>
          </p:cNvSpPr>
          <p:nvPr/>
        </p:nvSpPr>
        <p:spPr bwMode="auto">
          <a:xfrm rot="-5400000">
            <a:off x="-246657" y="2412713"/>
            <a:ext cx="3263900" cy="584775"/>
          </a:xfrm>
          <a:prstGeom prst="rect">
            <a:avLst/>
          </a:prstGeom>
          <a:noFill/>
          <a:ln w="9525" algn="ctr">
            <a:noFill/>
            <a:miter lim="800000"/>
            <a:headEnd/>
            <a:tailEnd/>
          </a:ln>
          <a:effectLst/>
        </p:spPr>
        <p:txBody>
          <a:bodyPr>
            <a:spAutoFit/>
          </a:bodyPr>
          <a:lstStyle/>
          <a:p>
            <a:pPr marL="742950" indent="-285750" algn="r" rtl="1" eaLnBrk="1" hangingPunct="1">
              <a:spcBef>
                <a:spcPct val="50000"/>
              </a:spcBef>
            </a:pPr>
            <a:r>
              <a:rPr lang="fa-IR" altLang="en-US" sz="3200" b="1">
                <a:latin typeface="Arial" pitchFamily="34" charset="0"/>
                <a:cs typeface="B Mitra" pitchFamily="2" charset="-78"/>
              </a:rPr>
              <a:t>مراحل تغییر پروژه</a:t>
            </a:r>
            <a:endParaRPr lang="en-US" altLang="en-US" sz="3200" b="1">
              <a:latin typeface="Arial" pitchFamily="34" charset="0"/>
              <a:cs typeface="B Mitra" pitchFamily="2" charset="-78"/>
            </a:endParaRPr>
          </a:p>
        </p:txBody>
      </p:sp>
      <p:sp>
        <p:nvSpPr>
          <p:cNvPr id="71686" name="Text Box 5"/>
          <p:cNvSpPr txBox="1">
            <a:spLocks noChangeArrowheads="1"/>
          </p:cNvSpPr>
          <p:nvPr/>
        </p:nvSpPr>
        <p:spPr bwMode="auto">
          <a:xfrm>
            <a:off x="3592117" y="5441950"/>
            <a:ext cx="2717006" cy="1077218"/>
          </a:xfrm>
          <a:prstGeom prst="rect">
            <a:avLst/>
          </a:prstGeom>
          <a:noFill/>
          <a:ln w="9525" algn="ctr">
            <a:noFill/>
            <a:miter lim="800000"/>
            <a:headEnd/>
            <a:tailEnd/>
          </a:ln>
          <a:effectLst/>
        </p:spPr>
        <p:txBody>
          <a:bodyPr>
            <a:spAutoFit/>
          </a:bodyPr>
          <a:lstStyle/>
          <a:p>
            <a:pPr marL="742950" indent="-285750" algn="r" rtl="1" eaLnBrk="1" hangingPunct="1">
              <a:spcBef>
                <a:spcPct val="50000"/>
              </a:spcBef>
            </a:pPr>
            <a:r>
              <a:rPr lang="fa-IR" altLang="en-US" sz="3200" b="1">
                <a:latin typeface="Arial" pitchFamily="34" charset="0"/>
                <a:cs typeface="B Mitra" pitchFamily="2" charset="-78"/>
              </a:rPr>
              <a:t>مراحل نیروی انسانی</a:t>
            </a:r>
            <a:endParaRPr lang="en-US" altLang="en-US" sz="3200" b="1">
              <a:latin typeface="Arial" pitchFamily="34" charset="0"/>
              <a:cs typeface="B Mitra" pitchFamily="2" charset="-78"/>
            </a:endParaRPr>
          </a:p>
        </p:txBody>
      </p:sp>
      <p:sp>
        <p:nvSpPr>
          <p:cNvPr id="11271" name="Text Box 6"/>
          <p:cNvSpPr txBox="1">
            <a:spLocks noChangeArrowheads="1"/>
          </p:cNvSpPr>
          <p:nvPr/>
        </p:nvSpPr>
        <p:spPr bwMode="auto">
          <a:xfrm>
            <a:off x="1494235" y="1341438"/>
            <a:ext cx="1890713" cy="37087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742950" indent="-285750" eaLnBrk="0" hangingPunct="0">
              <a:defRPr sz="2000">
                <a:solidFill>
                  <a:schemeClr val="tx1"/>
                </a:solidFill>
                <a:latin typeface="Arial" pitchFamily="34" charset="0"/>
                <a:cs typeface="B Titr" pitchFamily="2" charset="-78"/>
              </a:defRPr>
            </a:lvl1pPr>
            <a:lvl2pPr marL="742950" indent="-285750" eaLnBrk="0" hangingPunct="0">
              <a:defRPr sz="2000">
                <a:solidFill>
                  <a:schemeClr val="tx1"/>
                </a:solidFill>
                <a:latin typeface="Arial" pitchFamily="34" charset="0"/>
                <a:cs typeface="B Titr" pitchFamily="2" charset="-78"/>
              </a:defRPr>
            </a:lvl2pPr>
            <a:lvl3pPr marL="1143000" indent="-228600" eaLnBrk="0" hangingPunct="0">
              <a:defRPr sz="2000">
                <a:solidFill>
                  <a:schemeClr val="tx1"/>
                </a:solidFill>
                <a:latin typeface="Arial" pitchFamily="34" charset="0"/>
                <a:cs typeface="B Titr" pitchFamily="2" charset="-78"/>
              </a:defRPr>
            </a:lvl3pPr>
            <a:lvl4pPr marL="1600200" indent="-228600" eaLnBrk="0" hangingPunct="0">
              <a:defRPr sz="2000">
                <a:solidFill>
                  <a:schemeClr val="tx1"/>
                </a:solidFill>
                <a:latin typeface="Arial" pitchFamily="34" charset="0"/>
                <a:cs typeface="B Titr" pitchFamily="2" charset="-78"/>
              </a:defRPr>
            </a:lvl4pPr>
            <a:lvl5pPr marL="2057400" indent="-228600" eaLnBrk="0" hangingPunct="0">
              <a:defRPr sz="2000">
                <a:solidFill>
                  <a:schemeClr val="tx1"/>
                </a:solidFill>
                <a:latin typeface="Arial" pitchFamily="34" charset="0"/>
                <a:cs typeface="B Titr" pitchFamily="2" charset="-78"/>
              </a:defRPr>
            </a:lvl5pPr>
            <a:lvl6pPr marL="2514600" indent="-228600" eaLnBrk="0" fontAlgn="base" hangingPunct="0">
              <a:spcBef>
                <a:spcPct val="20000"/>
              </a:spcBef>
              <a:spcAft>
                <a:spcPct val="0"/>
              </a:spcAft>
              <a:buChar char="–"/>
              <a:defRPr sz="2000">
                <a:solidFill>
                  <a:schemeClr val="tx1"/>
                </a:solidFill>
                <a:latin typeface="Arial" pitchFamily="34" charset="0"/>
                <a:cs typeface="B Titr" pitchFamily="2" charset="-78"/>
              </a:defRPr>
            </a:lvl6pPr>
            <a:lvl7pPr marL="2971800" indent="-228600" eaLnBrk="0" fontAlgn="base" hangingPunct="0">
              <a:spcBef>
                <a:spcPct val="20000"/>
              </a:spcBef>
              <a:spcAft>
                <a:spcPct val="0"/>
              </a:spcAft>
              <a:buChar char="–"/>
              <a:defRPr sz="2000">
                <a:solidFill>
                  <a:schemeClr val="tx1"/>
                </a:solidFill>
                <a:latin typeface="Arial" pitchFamily="34" charset="0"/>
                <a:cs typeface="B Titr" pitchFamily="2" charset="-78"/>
              </a:defRPr>
            </a:lvl7pPr>
            <a:lvl8pPr marL="3429000" indent="-228600" eaLnBrk="0" fontAlgn="base" hangingPunct="0">
              <a:spcBef>
                <a:spcPct val="20000"/>
              </a:spcBef>
              <a:spcAft>
                <a:spcPct val="0"/>
              </a:spcAft>
              <a:buChar char="–"/>
              <a:defRPr sz="2000">
                <a:solidFill>
                  <a:schemeClr val="tx1"/>
                </a:solidFill>
                <a:latin typeface="Arial" pitchFamily="34" charset="0"/>
                <a:cs typeface="B Titr" pitchFamily="2" charset="-78"/>
              </a:defRPr>
            </a:lvl8pPr>
            <a:lvl9pPr marL="3886200" indent="-228600" eaLnBrk="0" fontAlgn="base" hangingPunct="0">
              <a:spcBef>
                <a:spcPct val="20000"/>
              </a:spcBef>
              <a:spcAft>
                <a:spcPct val="0"/>
              </a:spcAft>
              <a:buChar char="–"/>
              <a:defRPr sz="2000">
                <a:solidFill>
                  <a:schemeClr val="tx1"/>
                </a:solidFill>
                <a:latin typeface="Arial" pitchFamily="34" charset="0"/>
                <a:cs typeface="B Titr" pitchFamily="2" charset="-78"/>
              </a:defRPr>
            </a:lvl9pPr>
          </a:lstStyle>
          <a:p>
            <a:pPr algn="r" rtl="1" eaLnBrk="1" fontAlgn="auto" hangingPunct="1">
              <a:spcBef>
                <a:spcPct val="50000"/>
              </a:spcBef>
              <a:spcAft>
                <a:spcPts val="0"/>
              </a:spcAft>
              <a:defRPr/>
            </a:pPr>
            <a:r>
              <a:rPr lang="fa-IR" dirty="0">
                <a:solidFill>
                  <a:schemeClr val="accent4"/>
                </a:solidFill>
              </a:rPr>
              <a:t>ارزشیابی و اصلاح</a:t>
            </a:r>
          </a:p>
          <a:p>
            <a:pPr algn="r" rtl="1" eaLnBrk="1" fontAlgn="auto" hangingPunct="1">
              <a:spcBef>
                <a:spcPct val="50000"/>
              </a:spcBef>
              <a:spcAft>
                <a:spcPts val="0"/>
              </a:spcAft>
              <a:defRPr/>
            </a:pPr>
            <a:endParaRPr lang="fa-IR" dirty="0">
              <a:solidFill>
                <a:schemeClr val="accent4"/>
              </a:solidFill>
            </a:endParaRPr>
          </a:p>
          <a:p>
            <a:pPr algn="r" rtl="1" eaLnBrk="1" fontAlgn="auto" hangingPunct="1">
              <a:spcBef>
                <a:spcPct val="50000"/>
              </a:spcBef>
              <a:spcAft>
                <a:spcPts val="0"/>
              </a:spcAft>
              <a:defRPr/>
            </a:pPr>
            <a:r>
              <a:rPr lang="fa-IR" dirty="0">
                <a:solidFill>
                  <a:schemeClr val="accent4"/>
                </a:solidFill>
              </a:rPr>
              <a:t>اجرا و پایش</a:t>
            </a:r>
          </a:p>
          <a:p>
            <a:pPr algn="r" rtl="1" eaLnBrk="1" fontAlgn="auto" hangingPunct="1">
              <a:spcBef>
                <a:spcPct val="50000"/>
              </a:spcBef>
              <a:spcAft>
                <a:spcPts val="0"/>
              </a:spcAft>
              <a:defRPr/>
            </a:pPr>
            <a:endParaRPr lang="fa-IR" dirty="0">
              <a:solidFill>
                <a:schemeClr val="accent4"/>
              </a:solidFill>
            </a:endParaRPr>
          </a:p>
          <a:p>
            <a:pPr algn="r" rtl="1" eaLnBrk="1" fontAlgn="auto" hangingPunct="1">
              <a:spcBef>
                <a:spcPct val="50000"/>
              </a:spcBef>
              <a:spcAft>
                <a:spcPts val="0"/>
              </a:spcAft>
              <a:defRPr/>
            </a:pPr>
            <a:r>
              <a:rPr lang="fa-IR" sz="1800" dirty="0">
                <a:solidFill>
                  <a:schemeClr val="accent4"/>
                </a:solidFill>
              </a:rPr>
              <a:t>مفهوم  سازی و طراحی</a:t>
            </a:r>
          </a:p>
          <a:p>
            <a:pPr algn="r" rtl="1" eaLnBrk="1" fontAlgn="auto" hangingPunct="1">
              <a:spcBef>
                <a:spcPct val="50000"/>
              </a:spcBef>
              <a:spcAft>
                <a:spcPts val="0"/>
              </a:spcAft>
              <a:defRPr/>
            </a:pPr>
            <a:endParaRPr lang="fa-IR" dirty="0">
              <a:solidFill>
                <a:schemeClr val="accent4"/>
              </a:solidFill>
            </a:endParaRPr>
          </a:p>
          <a:p>
            <a:pPr algn="r" rtl="1" eaLnBrk="1" fontAlgn="auto" hangingPunct="1">
              <a:spcBef>
                <a:spcPct val="50000"/>
              </a:spcBef>
              <a:spcAft>
                <a:spcPts val="0"/>
              </a:spcAft>
              <a:defRPr/>
            </a:pPr>
            <a:r>
              <a:rPr lang="fa-IR" dirty="0">
                <a:solidFill>
                  <a:schemeClr val="accent4"/>
                </a:solidFill>
              </a:rPr>
              <a:t>نیاز سنجی </a:t>
            </a:r>
            <a:endParaRPr lang="en-US" dirty="0">
              <a:solidFill>
                <a:schemeClr val="accent4"/>
              </a:solidFill>
            </a:endParaRPr>
          </a:p>
        </p:txBody>
      </p:sp>
      <p:sp>
        <p:nvSpPr>
          <p:cNvPr id="11272" name="Text Box 7"/>
          <p:cNvSpPr txBox="1">
            <a:spLocks noChangeArrowheads="1"/>
          </p:cNvSpPr>
          <p:nvPr/>
        </p:nvSpPr>
        <p:spPr bwMode="auto">
          <a:xfrm>
            <a:off x="2844404" y="5013325"/>
            <a:ext cx="4212431" cy="707886"/>
          </a:xfrm>
          <a:prstGeom prst="rect">
            <a:avLst/>
          </a:prstGeom>
          <a:noFill/>
          <a:ln w="9525" algn="ctr">
            <a:noFill/>
            <a:miter lim="800000"/>
            <a:headEnd/>
            <a:tailEnd/>
          </a:ln>
          <a:effectLst/>
        </p:spPr>
        <p:txBody>
          <a:bodyPr>
            <a:spAutoFit/>
          </a:bodyPr>
          <a:lstStyle/>
          <a:p>
            <a:pPr marL="742950" indent="-285750" algn="r" rtl="1" eaLnBrk="1" hangingPunct="1">
              <a:spcBef>
                <a:spcPct val="50000"/>
              </a:spcBef>
            </a:pPr>
            <a:r>
              <a:rPr lang="fa-IR" altLang="en-US" sz="2000">
                <a:solidFill>
                  <a:srgbClr val="C00000"/>
                </a:solidFill>
                <a:latin typeface="Arial" pitchFamily="34" charset="0"/>
                <a:cs typeface="B Titr" pitchFamily="2" charset="-78"/>
              </a:rPr>
              <a:t>تقویت 	توانایی	دانش	تمایل	آگاهی</a:t>
            </a:r>
            <a:endParaRPr lang="en-US" altLang="en-US" sz="2000">
              <a:solidFill>
                <a:srgbClr val="C00000"/>
              </a:solidFill>
              <a:latin typeface="Arial" pitchFamily="34" charset="0"/>
              <a:cs typeface="B Titr" pitchFamily="2" charset="-78"/>
            </a:endParaRPr>
          </a:p>
        </p:txBody>
      </p:sp>
      <p:sp>
        <p:nvSpPr>
          <p:cNvPr id="11273" name="AutoShape 8"/>
          <p:cNvSpPr>
            <a:spLocks noChangeArrowheads="1"/>
          </p:cNvSpPr>
          <p:nvPr/>
        </p:nvSpPr>
        <p:spPr bwMode="auto">
          <a:xfrm rot="-2220000">
            <a:off x="878682" y="4911725"/>
            <a:ext cx="2969419" cy="1079500"/>
          </a:xfrm>
          <a:prstGeom prst="rightArrow">
            <a:avLst>
              <a:gd name="adj1" fmla="val 50000"/>
              <a:gd name="adj2" fmla="val 110114"/>
            </a:avLst>
          </a:prstGeom>
          <a:solidFill>
            <a:srgbClr val="FFFF00"/>
          </a:solidFill>
          <a:ln w="9525" algn="ctr">
            <a:solidFill>
              <a:schemeClr val="tx1"/>
            </a:solidFill>
            <a:miter lim="800000"/>
            <a:headEnd/>
            <a:tailEnd/>
          </a:ln>
        </p:spPr>
        <p:txBody>
          <a:bodyPr wrap="none" anchor="ctr"/>
          <a:lstStyle/>
          <a:p>
            <a:pPr marL="742950" indent="-285750" algn="ctr" rtl="1" eaLnBrk="1" hangingPunct="1"/>
            <a:r>
              <a:rPr lang="fa-IR" altLang="en-US" sz="3200">
                <a:solidFill>
                  <a:srgbClr val="000066"/>
                </a:solidFill>
                <a:latin typeface="Constantia" pitchFamily="18" charset="0"/>
                <a:cs typeface="B Mitra" pitchFamily="2" charset="-78"/>
              </a:rPr>
              <a:t>تغییر موفق</a:t>
            </a:r>
            <a:endParaRPr lang="en-US" altLang="en-US" sz="3200">
              <a:solidFill>
                <a:srgbClr val="000066"/>
              </a:solidFill>
              <a:latin typeface="Constantia" pitchFamily="18" charset="0"/>
              <a:cs typeface="B Mitra" pitchFamily="2" charset="-78"/>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271"/>
                                        </p:tgtEl>
                                        <p:attrNameLst>
                                          <p:attrName>style.visibility</p:attrName>
                                        </p:attrNameLst>
                                      </p:cBhvr>
                                      <p:to>
                                        <p:strVal val="visible"/>
                                      </p:to>
                                    </p:set>
                                    <p:animEffect transition="in" filter="fade">
                                      <p:cBhvr>
                                        <p:cTn id="7" dur="1000"/>
                                        <p:tgtEl>
                                          <p:spTgt spid="11271"/>
                                        </p:tgtEl>
                                      </p:cBhvr>
                                    </p:animEffect>
                                    <p:anim calcmode="lin" valueType="num">
                                      <p:cBhvr>
                                        <p:cTn id="8" dur="1000" fill="hold"/>
                                        <p:tgtEl>
                                          <p:spTgt spid="11271"/>
                                        </p:tgtEl>
                                        <p:attrNameLst>
                                          <p:attrName>ppt_x</p:attrName>
                                        </p:attrNameLst>
                                      </p:cBhvr>
                                      <p:tavLst>
                                        <p:tav tm="0">
                                          <p:val>
                                            <p:strVal val="#ppt_x"/>
                                          </p:val>
                                        </p:tav>
                                        <p:tav tm="100000">
                                          <p:val>
                                            <p:strVal val="#ppt_x"/>
                                          </p:val>
                                        </p:tav>
                                      </p:tavLst>
                                    </p:anim>
                                    <p:anim calcmode="lin" valueType="num">
                                      <p:cBhvr>
                                        <p:cTn id="9" dur="1000" fill="hold"/>
                                        <p:tgtEl>
                                          <p:spTgt spid="11271"/>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272"/>
                                        </p:tgtEl>
                                        <p:attrNameLst>
                                          <p:attrName>style.visibility</p:attrName>
                                        </p:attrNameLst>
                                      </p:cBhvr>
                                      <p:to>
                                        <p:strVal val="visible"/>
                                      </p:to>
                                    </p:set>
                                    <p:animEffect transition="in" filter="fade">
                                      <p:cBhvr>
                                        <p:cTn id="14" dur="1000"/>
                                        <p:tgtEl>
                                          <p:spTgt spid="11272"/>
                                        </p:tgtEl>
                                      </p:cBhvr>
                                    </p:animEffect>
                                    <p:anim calcmode="lin" valueType="num">
                                      <p:cBhvr>
                                        <p:cTn id="15" dur="1000" fill="hold"/>
                                        <p:tgtEl>
                                          <p:spTgt spid="11272"/>
                                        </p:tgtEl>
                                        <p:attrNameLst>
                                          <p:attrName>ppt_x</p:attrName>
                                        </p:attrNameLst>
                                      </p:cBhvr>
                                      <p:tavLst>
                                        <p:tav tm="0">
                                          <p:val>
                                            <p:strVal val="#ppt_x"/>
                                          </p:val>
                                        </p:tav>
                                        <p:tav tm="100000">
                                          <p:val>
                                            <p:strVal val="#ppt_x"/>
                                          </p:val>
                                        </p:tav>
                                      </p:tavLst>
                                    </p:anim>
                                    <p:anim calcmode="lin" valueType="num">
                                      <p:cBhvr>
                                        <p:cTn id="16" dur="1000" fill="hold"/>
                                        <p:tgtEl>
                                          <p:spTgt spid="11272"/>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path" presetSubtype="0" accel="50000" decel="50000" fill="hold" grpId="0" nodeType="clickEffect">
                                  <p:stCondLst>
                                    <p:cond delay="0"/>
                                  </p:stCondLst>
                                  <p:childTnLst>
                                    <p:animMotion origin="layout" path="M -3.54167E-6 2.59259E-6 L 0.39467 -0.52523 " pathEditMode="relative" rAng="0" ptsTypes="AA">
                                      <p:cBhvr>
                                        <p:cTn id="20" dur="2000" fill="hold"/>
                                        <p:tgtEl>
                                          <p:spTgt spid="11273"/>
                                        </p:tgtEl>
                                        <p:attrNameLst>
                                          <p:attrName>ppt_x</p:attrName>
                                          <p:attrName>ppt_y</p:attrName>
                                        </p:attrNameLst>
                                      </p:cBhvr>
                                      <p:rCtr x="19700" y="-263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1" grpId="0"/>
      <p:bldP spid="11272" grpId="0"/>
      <p:bldP spid="11273"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742950" y="682626"/>
            <a:ext cx="7705725" cy="981075"/>
          </a:xfrm>
        </p:spPr>
        <p:txBody>
          <a:bodyPr/>
          <a:lstStyle/>
          <a:p>
            <a:pPr>
              <a:spcBef>
                <a:spcPct val="20000"/>
              </a:spcBef>
              <a:spcAft>
                <a:spcPts val="600"/>
              </a:spcAft>
              <a:buClr>
                <a:srgbClr val="511E19"/>
              </a:buClr>
              <a:buSzPct val="115000"/>
              <a:defRPr/>
            </a:pPr>
            <a:r>
              <a:rPr lang="fa-IR" altLang="en-US" sz="4000" dirty="0" smtClean="0">
                <a:ln>
                  <a:noFill/>
                </a:ln>
                <a:solidFill>
                  <a:srgbClr val="663300"/>
                </a:solidFill>
              </a:rPr>
              <a:t>خلاصه</a:t>
            </a:r>
            <a:br>
              <a:rPr lang="fa-IR" altLang="en-US" sz="4000" dirty="0" smtClean="0">
                <a:ln>
                  <a:noFill/>
                </a:ln>
                <a:solidFill>
                  <a:srgbClr val="663300"/>
                </a:solidFill>
              </a:rPr>
            </a:br>
            <a:r>
              <a:rPr lang="fa-IR" sz="3200" dirty="0" smtClean="0">
                <a:ln>
                  <a:noFill/>
                </a:ln>
                <a:solidFill>
                  <a:srgbClr val="663300"/>
                </a:solidFill>
                <a:ea typeface="+mn-ea"/>
                <a:cs typeface="B Mitra" panose="00000400000000000000" pitchFamily="2" charset="-78"/>
              </a:rPr>
              <a:t>باید </a:t>
            </a:r>
            <a:r>
              <a:rPr lang="fa-IR" sz="3200" dirty="0">
                <a:ln>
                  <a:noFill/>
                </a:ln>
                <a:solidFill>
                  <a:srgbClr val="663300"/>
                </a:solidFill>
                <a:ea typeface="+mn-ea"/>
                <a:cs typeface="B Mitra" panose="00000400000000000000" pitchFamily="2" charset="-78"/>
              </a:rPr>
              <a:t>در بخش سلامت و بهداشت کاری کنیم که مراجعه به بیمارستان را کاهش </a:t>
            </a:r>
            <a:r>
              <a:rPr lang="fa-IR" sz="3200" dirty="0" smtClean="0">
                <a:ln>
                  <a:noFill/>
                </a:ln>
                <a:solidFill>
                  <a:srgbClr val="663300"/>
                </a:solidFill>
                <a:ea typeface="+mn-ea"/>
                <a:cs typeface="B Mitra" panose="00000400000000000000" pitchFamily="2" charset="-78"/>
              </a:rPr>
              <a:t>دهیم</a:t>
            </a:r>
            <a:endParaRPr lang="en-US" altLang="en-US" dirty="0" smtClean="0">
              <a:ln>
                <a:noFill/>
              </a:ln>
              <a:solidFill>
                <a:srgbClr val="663300"/>
              </a:solidFill>
            </a:endParaRPr>
          </a:p>
        </p:txBody>
      </p:sp>
      <p:sp>
        <p:nvSpPr>
          <p:cNvPr id="3" name="Content Placeholder 2"/>
          <p:cNvSpPr>
            <a:spLocks noGrp="1"/>
          </p:cNvSpPr>
          <p:nvPr>
            <p:ph idx="1"/>
          </p:nvPr>
        </p:nvSpPr>
        <p:spPr>
          <a:xfrm>
            <a:off x="742950" y="1663700"/>
            <a:ext cx="7705725" cy="4584700"/>
          </a:xfrm>
        </p:spPr>
        <p:txBody>
          <a:bodyPr rtlCol="0">
            <a:normAutofit lnSpcReduction="10000"/>
          </a:bodyPr>
          <a:lstStyle/>
          <a:p>
            <a:pPr eaLnBrk="1" fontAlgn="auto" hangingPunct="1">
              <a:buClr>
                <a:schemeClr val="accent4">
                  <a:lumMod val="50000"/>
                </a:schemeClr>
              </a:buClr>
              <a:defRPr/>
            </a:pPr>
            <a:r>
              <a:rPr lang="fa-IR" dirty="0" smtClean="0">
                <a:solidFill>
                  <a:schemeClr val="tx1">
                    <a:lumMod val="85000"/>
                    <a:lumOff val="15000"/>
                  </a:schemeClr>
                </a:solidFill>
              </a:rPr>
              <a:t>تصمیم برای اصلاح نظام سلامت در کشور تصمیمی در خور تقدیر و مدیریتی </a:t>
            </a:r>
            <a:r>
              <a:rPr lang="fa-IR" dirty="0" err="1" smtClean="0">
                <a:solidFill>
                  <a:schemeClr val="tx1">
                    <a:lumMod val="85000"/>
                    <a:lumOff val="15000"/>
                  </a:schemeClr>
                </a:solidFill>
              </a:rPr>
              <a:t>جهادی</a:t>
            </a:r>
            <a:r>
              <a:rPr lang="fa-IR" dirty="0" smtClean="0">
                <a:solidFill>
                  <a:schemeClr val="tx1">
                    <a:lumMod val="85000"/>
                    <a:lumOff val="15000"/>
                  </a:schemeClr>
                </a:solidFill>
              </a:rPr>
              <a:t> است</a:t>
            </a:r>
          </a:p>
          <a:p>
            <a:pPr lvl="1" eaLnBrk="1" fontAlgn="auto" hangingPunct="1">
              <a:buClr>
                <a:schemeClr val="accent4">
                  <a:lumMod val="50000"/>
                </a:schemeClr>
              </a:buClr>
              <a:defRPr/>
            </a:pPr>
            <a:r>
              <a:rPr lang="fa-IR" dirty="0" smtClean="0">
                <a:solidFill>
                  <a:schemeClr val="tx1">
                    <a:lumMod val="85000"/>
                    <a:lumOff val="15000"/>
                  </a:schemeClr>
                </a:solidFill>
              </a:rPr>
              <a:t>نیت خیر</a:t>
            </a:r>
          </a:p>
          <a:p>
            <a:pPr lvl="1" eaLnBrk="1" fontAlgn="auto" hangingPunct="1">
              <a:buClr>
                <a:schemeClr val="accent4">
                  <a:lumMod val="50000"/>
                </a:schemeClr>
              </a:buClr>
              <a:defRPr/>
            </a:pPr>
            <a:r>
              <a:rPr lang="fa-IR" dirty="0" smtClean="0">
                <a:solidFill>
                  <a:schemeClr val="tx1">
                    <a:lumMod val="85000"/>
                    <a:lumOff val="15000"/>
                  </a:schemeClr>
                </a:solidFill>
              </a:rPr>
              <a:t>خدمت به مردم</a:t>
            </a:r>
          </a:p>
          <a:p>
            <a:pPr lvl="1" eaLnBrk="1" fontAlgn="auto" hangingPunct="1">
              <a:buClr>
                <a:schemeClr val="accent4">
                  <a:lumMod val="50000"/>
                </a:schemeClr>
              </a:buClr>
              <a:defRPr/>
            </a:pPr>
            <a:r>
              <a:rPr lang="fa-IR" dirty="0" smtClean="0">
                <a:solidFill>
                  <a:schemeClr val="tx1">
                    <a:lumMod val="85000"/>
                    <a:lumOff val="15000"/>
                  </a:schemeClr>
                </a:solidFill>
              </a:rPr>
              <a:t>مبتنی بر اصول علمی</a:t>
            </a:r>
          </a:p>
          <a:p>
            <a:pPr eaLnBrk="1" fontAlgn="auto" hangingPunct="1">
              <a:buClr>
                <a:schemeClr val="accent4">
                  <a:lumMod val="50000"/>
                </a:schemeClr>
              </a:buClr>
              <a:defRPr/>
            </a:pPr>
            <a:r>
              <a:rPr lang="fa-IR" dirty="0" smtClean="0">
                <a:solidFill>
                  <a:schemeClr val="tx1">
                    <a:lumMod val="85000"/>
                    <a:lumOff val="15000"/>
                  </a:schemeClr>
                </a:solidFill>
              </a:rPr>
              <a:t>مشکلات </a:t>
            </a:r>
            <a:r>
              <a:rPr lang="fa-IR" dirty="0">
                <a:solidFill>
                  <a:schemeClr val="tx1">
                    <a:lumMod val="85000"/>
                    <a:lumOff val="15000"/>
                  </a:schemeClr>
                </a:solidFill>
              </a:rPr>
              <a:t>ح</a:t>
            </a:r>
            <a:r>
              <a:rPr lang="fa-IR" dirty="0" smtClean="0">
                <a:solidFill>
                  <a:schemeClr val="tx1">
                    <a:lumMod val="85000"/>
                    <a:lumOff val="15000"/>
                  </a:schemeClr>
                </a:solidFill>
              </a:rPr>
              <a:t>وزه سلامت با توجه به عدم قطعیت و عدم توافق روی راه حل، جزء مشکلات پیچیده بوده و مشکلات پیچیده راه حل ساده ندارند!</a:t>
            </a:r>
          </a:p>
          <a:p>
            <a:pPr eaLnBrk="1" fontAlgn="auto" hangingPunct="1">
              <a:buClr>
                <a:schemeClr val="accent4">
                  <a:lumMod val="50000"/>
                </a:schemeClr>
              </a:buClr>
              <a:defRPr/>
            </a:pPr>
            <a:r>
              <a:rPr lang="fa-IR" dirty="0" smtClean="0">
                <a:solidFill>
                  <a:schemeClr val="tx1">
                    <a:lumMod val="85000"/>
                    <a:lumOff val="15000"/>
                  </a:schemeClr>
                </a:solidFill>
              </a:rPr>
              <a:t>هر نوع مداخله با توجه به </a:t>
            </a:r>
            <a:r>
              <a:rPr lang="en-US" dirty="0" smtClean="0">
                <a:solidFill>
                  <a:schemeClr val="tx1">
                    <a:lumMod val="85000"/>
                    <a:lumOff val="15000"/>
                  </a:schemeClr>
                </a:solidFill>
              </a:rPr>
              <a:t>big picture</a:t>
            </a:r>
            <a:r>
              <a:rPr lang="fa-IR" dirty="0" smtClean="0">
                <a:solidFill>
                  <a:schemeClr val="tx1">
                    <a:lumMod val="85000"/>
                    <a:lumOff val="15000"/>
                  </a:schemeClr>
                </a:solidFill>
              </a:rPr>
              <a:t> باید باشد</a:t>
            </a:r>
          </a:p>
          <a:p>
            <a:pPr eaLnBrk="1" fontAlgn="auto" hangingPunct="1">
              <a:buClr>
                <a:schemeClr val="accent4">
                  <a:lumMod val="50000"/>
                </a:schemeClr>
              </a:buClr>
              <a:defRPr/>
            </a:pPr>
            <a:r>
              <a:rPr lang="fa-IR" dirty="0" smtClean="0">
                <a:solidFill>
                  <a:schemeClr val="tx1">
                    <a:lumMod val="85000"/>
                    <a:lumOff val="15000"/>
                  </a:schemeClr>
                </a:solidFill>
              </a:rPr>
              <a:t>هر نوع تصمیم نیازمند تحلیل و مشارکت </a:t>
            </a:r>
            <a:r>
              <a:rPr lang="fa-IR" dirty="0" err="1" smtClean="0">
                <a:solidFill>
                  <a:schemeClr val="tx1">
                    <a:lumMod val="85000"/>
                    <a:lumOff val="15000"/>
                  </a:schemeClr>
                </a:solidFill>
              </a:rPr>
              <a:t>ذینفعان</a:t>
            </a:r>
            <a:r>
              <a:rPr lang="fa-IR" dirty="0" smtClean="0">
                <a:solidFill>
                  <a:schemeClr val="tx1">
                    <a:lumMod val="85000"/>
                    <a:lumOff val="15000"/>
                  </a:schemeClr>
                </a:solidFill>
              </a:rPr>
              <a:t> است</a:t>
            </a:r>
          </a:p>
          <a:p>
            <a:pPr eaLnBrk="1" fontAlgn="auto" hangingPunct="1">
              <a:buClr>
                <a:schemeClr val="accent4">
                  <a:lumMod val="50000"/>
                </a:schemeClr>
              </a:buClr>
              <a:defRPr/>
            </a:pPr>
            <a:r>
              <a:rPr lang="fa-IR" dirty="0" smtClean="0">
                <a:solidFill>
                  <a:schemeClr val="tx1">
                    <a:lumMod val="85000"/>
                    <a:lumOff val="15000"/>
                  </a:schemeClr>
                </a:solidFill>
              </a:rPr>
              <a:t>تغییر یک دکمه کنترل نیازمند تنظیم سایر اهرمهای کنترل نظام سلامت می باشد</a:t>
            </a:r>
            <a:endParaRPr lang="en-US" dirty="0">
              <a:solidFill>
                <a:schemeClr val="tx1">
                  <a:lumMod val="85000"/>
                  <a:lumOff val="15000"/>
                </a:schemeClr>
              </a:solidFill>
            </a:endParaRPr>
          </a:p>
        </p:txBody>
      </p:sp>
      <p:sp>
        <p:nvSpPr>
          <p:cNvPr id="72708" name="Slide Number Placeholder 3"/>
          <p:cNvSpPr>
            <a:spLocks noGrp="1"/>
          </p:cNvSpPr>
          <p:nvPr>
            <p:ph type="sldNum" sz="quarter" idx="12"/>
          </p:nvPr>
        </p:nvSpPr>
        <p:spPr bwMode="auto">
          <a:noFill/>
          <a:ln>
            <a:miter lim="800000"/>
            <a:headEnd/>
            <a:tailEnd/>
          </a:ln>
        </p:spPr>
        <p:txBody>
          <a:bodyPr/>
          <a:lstStyle/>
          <a:p>
            <a:fld id="{ECD98F87-2B2C-4281-AF91-B25D754D4281}" type="slidenum">
              <a:rPr lang="en-US" altLang="en-US"/>
              <a:pPr/>
              <a:t>51</a:t>
            </a:fld>
            <a:endParaRPr lang="en-US"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a:xfrm>
            <a:off x="742950" y="762000"/>
            <a:ext cx="7705725" cy="901700"/>
          </a:xfrm>
        </p:spPr>
        <p:txBody>
          <a:bodyPr/>
          <a:lstStyle/>
          <a:p>
            <a:pPr eaLnBrk="1" hangingPunct="1"/>
            <a:endParaRPr lang="en-US" altLang="en-US" smtClean="0">
              <a:ln>
                <a:noFill/>
              </a:ln>
            </a:endParaRPr>
          </a:p>
        </p:txBody>
      </p:sp>
      <p:sp>
        <p:nvSpPr>
          <p:cNvPr id="73731" name="Content Placeholder 2"/>
          <p:cNvSpPr>
            <a:spLocks noGrp="1"/>
          </p:cNvSpPr>
          <p:nvPr>
            <p:ph idx="1"/>
          </p:nvPr>
        </p:nvSpPr>
        <p:spPr>
          <a:xfrm>
            <a:off x="742950" y="1816100"/>
            <a:ext cx="7705725" cy="4152900"/>
          </a:xfrm>
        </p:spPr>
        <p:txBody>
          <a:bodyPr/>
          <a:lstStyle/>
          <a:p>
            <a:pPr eaLnBrk="1" hangingPunct="1"/>
            <a:endParaRPr lang="en-US" altLang="en-US" smtClean="0"/>
          </a:p>
        </p:txBody>
      </p:sp>
      <p:sp>
        <p:nvSpPr>
          <p:cNvPr id="73732" name="Slide Number Placeholder 3"/>
          <p:cNvSpPr>
            <a:spLocks noGrp="1"/>
          </p:cNvSpPr>
          <p:nvPr>
            <p:ph type="sldNum" sz="quarter" idx="12"/>
          </p:nvPr>
        </p:nvSpPr>
        <p:spPr bwMode="auto">
          <a:noFill/>
          <a:ln>
            <a:miter lim="800000"/>
            <a:headEnd/>
            <a:tailEnd/>
          </a:ln>
        </p:spPr>
        <p:txBody>
          <a:bodyPr/>
          <a:lstStyle/>
          <a:p>
            <a:fld id="{58DA7728-CD8C-4B00-8686-EB53B29A7D59}" type="slidenum">
              <a:rPr lang="en-US" altLang="en-US"/>
              <a:pPr/>
              <a:t>52</a:t>
            </a:fld>
            <a:endParaRPr lang="en-US" altLang="en-US"/>
          </a:p>
        </p:txBody>
      </p:sp>
      <p:pic>
        <p:nvPicPr>
          <p:cNvPr id="73733" name="Picture 4"/>
          <p:cNvPicPr>
            <a:picLocks noChangeAspect="1"/>
          </p:cNvPicPr>
          <p:nvPr/>
        </p:nvPicPr>
        <p:blipFill>
          <a:blip r:embed="rId2" cstate="print"/>
          <a:srcRect/>
          <a:stretch>
            <a:fillRect/>
          </a:stretch>
        </p:blipFill>
        <p:spPr bwMode="auto">
          <a:xfrm>
            <a:off x="572692" y="762000"/>
            <a:ext cx="7984331" cy="5380038"/>
          </a:xfrm>
          <a:prstGeom prst="rect">
            <a:avLst/>
          </a:prstGeom>
          <a:noFill/>
          <a:ln w="9525">
            <a:noFill/>
            <a:miter lim="800000"/>
            <a:headEnd/>
            <a:tailEnd/>
          </a:ln>
        </p:spPr>
      </p:pic>
      <p:sp>
        <p:nvSpPr>
          <p:cNvPr id="6" name="Title 1"/>
          <p:cNvSpPr txBox="1">
            <a:spLocks/>
          </p:cNvSpPr>
          <p:nvPr/>
        </p:nvSpPr>
        <p:spPr>
          <a:xfrm>
            <a:off x="1827610" y="5099051"/>
            <a:ext cx="5112544" cy="1095375"/>
          </a:xfrm>
          <a:prstGeom prst="rect">
            <a:avLst/>
          </a:prstGeom>
          <a:effectLst/>
        </p:spPr>
        <p:txBody>
          <a:bodyPr anchor="ctr">
            <a:normAutofit/>
          </a:bodyPr>
          <a:lstStyle>
            <a:lvl1pPr algn="ctr" defTabSz="457200" rtl="1"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B Titr" panose="00000700000000000000" pitchFamily="2" charset="-78"/>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fontAlgn="auto">
              <a:spcAft>
                <a:spcPts val="0"/>
              </a:spcAft>
              <a:defRPr/>
            </a:pPr>
            <a:r>
              <a:rPr lang="fa-IR" dirty="0" smtClean="0">
                <a:solidFill>
                  <a:schemeClr val="accent4">
                    <a:lumMod val="50000"/>
                  </a:schemeClr>
                </a:solidFill>
              </a:rPr>
              <a:t>با تشکر از توجه شما</a:t>
            </a:r>
            <a:endParaRPr lang="en-US" dirty="0">
              <a:solidFill>
                <a:schemeClr val="accent4">
                  <a:lumMod val="50000"/>
                </a:schemeClr>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fa-IR" altLang="fa-IR" sz="7200" smtClean="0">
                <a:latin typeface="IranNastaliq" pitchFamily="18" charset="0"/>
                <a:cs typeface="IranNastaliq" pitchFamily="18" charset="0"/>
              </a:rPr>
              <a:t>چند نکته مهم</a:t>
            </a:r>
            <a:endParaRPr lang="en-US" altLang="fa-IR" sz="4000" smtClean="0">
              <a:latin typeface="Arial Unicode MS" pitchFamily="34" charset="-128"/>
              <a:ea typeface="Arial Unicode MS" pitchFamily="34" charset="-128"/>
              <a:cs typeface="Arial Unicode MS" pitchFamily="34" charset="-128"/>
            </a:endParaRPr>
          </a:p>
        </p:txBody>
      </p:sp>
      <p:sp>
        <p:nvSpPr>
          <p:cNvPr id="11267" name="Rectangle 3"/>
          <p:cNvSpPr>
            <a:spLocks noGrp="1" noChangeArrowheads="1"/>
          </p:cNvSpPr>
          <p:nvPr>
            <p:ph idx="1"/>
          </p:nvPr>
        </p:nvSpPr>
        <p:spPr/>
        <p:txBody>
          <a:bodyPr/>
          <a:lstStyle/>
          <a:p>
            <a:pPr marL="609600" indent="-609600" eaLnBrk="1" hangingPunct="1">
              <a:lnSpc>
                <a:spcPct val="90000"/>
              </a:lnSpc>
            </a:pPr>
            <a:r>
              <a:rPr lang="fa-IR" altLang="fa-IR" sz="6000" smtClean="0">
                <a:cs typeface="B Mitra" pitchFamily="2" charset="-78"/>
              </a:rPr>
              <a:t>نظام سلامت نه تنها مسئول ارتقای سلامت مردم است بلکه باید آنها را در برابر هزینه های مالی بیماری محافظت نماید (با کاهش </a:t>
            </a:r>
            <a:r>
              <a:rPr lang="en-US" altLang="fa-IR" sz="6000" smtClean="0">
                <a:cs typeface="B Mitra" pitchFamily="2" charset="-78"/>
              </a:rPr>
              <a:t>out of pocket</a:t>
            </a:r>
            <a:r>
              <a:rPr lang="fa-IR" altLang="fa-IR" sz="6000" smtClean="0">
                <a:cs typeface="B Mitra" pitchFamily="2" charset="-78"/>
              </a:rPr>
              <a:t> )</a:t>
            </a:r>
            <a:endParaRPr lang="en-US" altLang="fa-IR" sz="6000" smtClean="0">
              <a:cs typeface="B Mitra" pitchFamily="2" charset="-78"/>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fa-IR" altLang="fa-IR" sz="7200" smtClean="0">
                <a:latin typeface="IranNastaliq" pitchFamily="18" charset="0"/>
                <a:cs typeface="IranNastaliq" pitchFamily="18" charset="0"/>
              </a:rPr>
              <a:t>چند نکته مهم</a:t>
            </a:r>
            <a:endParaRPr lang="en-US" altLang="fa-IR" sz="4000" smtClean="0">
              <a:latin typeface="Arial Unicode MS" pitchFamily="34" charset="-128"/>
              <a:ea typeface="Arial Unicode MS" pitchFamily="34" charset="-128"/>
              <a:cs typeface="Arial Unicode MS" pitchFamily="34" charset="-128"/>
            </a:endParaRPr>
          </a:p>
        </p:txBody>
      </p:sp>
      <p:sp>
        <p:nvSpPr>
          <p:cNvPr id="28675" name="Rectangle 3"/>
          <p:cNvSpPr>
            <a:spLocks noGrp="1" noChangeArrowheads="1"/>
          </p:cNvSpPr>
          <p:nvPr>
            <p:ph idx="1"/>
          </p:nvPr>
        </p:nvSpPr>
        <p:spPr/>
        <p:txBody>
          <a:bodyPr>
            <a:normAutofit lnSpcReduction="10000"/>
          </a:bodyPr>
          <a:lstStyle/>
          <a:p>
            <a:pPr marL="609600" indent="-609600" eaLnBrk="1" fontAlgn="auto" hangingPunct="1">
              <a:lnSpc>
                <a:spcPct val="90000"/>
              </a:lnSpc>
              <a:spcAft>
                <a:spcPts val="0"/>
              </a:spcAft>
              <a:buClr>
                <a:schemeClr val="accent3"/>
              </a:buClr>
              <a:buFont typeface="Wingdings 2"/>
              <a:buChar char=""/>
              <a:defRPr/>
            </a:pPr>
            <a:r>
              <a:rPr lang="fa-IR" sz="4800">
                <a:cs typeface="B Mitra" pitchFamily="2" charset="-78"/>
              </a:rPr>
              <a:t>نادیده گرفتن اهمیت کنترل و به خدمت گرفتن توان موجود در بخش خصوصی و خیریه جهت دستیابی به سطوح بالاتر عملکرد در نظام سلامت</a:t>
            </a:r>
          </a:p>
          <a:p>
            <a:pPr marL="609600" indent="-609600" eaLnBrk="1" fontAlgn="auto" hangingPunct="1">
              <a:lnSpc>
                <a:spcPct val="90000"/>
              </a:lnSpc>
              <a:spcAft>
                <a:spcPts val="0"/>
              </a:spcAft>
              <a:buClr>
                <a:schemeClr val="accent3"/>
              </a:buClr>
              <a:buFont typeface="Wingdings 2"/>
              <a:buChar char=""/>
              <a:defRPr/>
            </a:pPr>
            <a:r>
              <a:rPr lang="fa-IR" sz="4800">
                <a:cs typeface="B Mitra" pitchFamily="2" charset="-78"/>
              </a:rPr>
              <a:t>سهم تأمین مالی خصوصی در سلامت، در کشورهایی که درآمد پائین تری دارند چگونه است؟</a:t>
            </a:r>
            <a:endParaRPr lang="en-US" sz="4800" dirty="0">
              <a:cs typeface="B Mitra" pitchFamily="2" charset="-78"/>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fa-IR" altLang="fa-IR" sz="7200" smtClean="0">
                <a:latin typeface="IranNastaliq" pitchFamily="18" charset="0"/>
                <a:cs typeface="IranNastaliq" pitchFamily="18" charset="0"/>
              </a:rPr>
              <a:t>چند نکته مهم</a:t>
            </a:r>
            <a:endParaRPr lang="en-US" altLang="fa-IR" sz="4000" smtClean="0">
              <a:latin typeface="Arial Unicode MS" pitchFamily="34" charset="-128"/>
              <a:ea typeface="Arial Unicode MS" pitchFamily="34" charset="-128"/>
              <a:cs typeface="Arial Unicode MS" pitchFamily="34" charset="-128"/>
            </a:endParaRPr>
          </a:p>
        </p:txBody>
      </p:sp>
      <p:sp>
        <p:nvSpPr>
          <p:cNvPr id="15363" name="Rectangle 3"/>
          <p:cNvSpPr>
            <a:spLocks noGrp="1" noChangeArrowheads="1"/>
          </p:cNvSpPr>
          <p:nvPr>
            <p:ph idx="1"/>
          </p:nvPr>
        </p:nvSpPr>
        <p:spPr/>
        <p:txBody>
          <a:bodyPr/>
          <a:lstStyle/>
          <a:p>
            <a:pPr marL="609600" indent="-609600" eaLnBrk="1" hangingPunct="1">
              <a:lnSpc>
                <a:spcPct val="90000"/>
              </a:lnSpc>
            </a:pPr>
            <a:r>
              <a:rPr lang="fa-IR" altLang="fa-IR" sz="6000" smtClean="0">
                <a:cs typeface="B Mitra" pitchFamily="2" charset="-78"/>
              </a:rPr>
              <a:t>توجه به تولیت با اتخاذ دیدگاه کلان و جامع نسبت به همه نظام</a:t>
            </a:r>
          </a:p>
          <a:p>
            <a:pPr marL="609600" indent="-609600" eaLnBrk="1" hangingPunct="1">
              <a:lnSpc>
                <a:spcPct val="90000"/>
              </a:lnSpc>
            </a:pPr>
            <a:r>
              <a:rPr lang="fa-IR" altLang="fa-IR" sz="6000" smtClean="0">
                <a:cs typeface="B Mitra" pitchFamily="2" charset="-78"/>
              </a:rPr>
              <a:t>اگر می خواهیم خدمات به همه ارائه شود، پس همه خدمات را نمی توان ارائه نمود</a:t>
            </a:r>
            <a:endParaRPr lang="en-US" altLang="fa-IR" sz="6000" smtClean="0">
              <a:cs typeface="B Mitra" pitchFamily="2" charset="-78"/>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457200" y="441325"/>
            <a:ext cx="8229600" cy="1143000"/>
          </a:xfrm>
        </p:spPr>
        <p:txBody>
          <a:bodyPr/>
          <a:lstStyle/>
          <a:p>
            <a:pPr eaLnBrk="1" hangingPunct="1"/>
            <a:r>
              <a:rPr lang="fa-IR" altLang="fa-IR" sz="4800" smtClean="0">
                <a:latin typeface="IranNastaliq" pitchFamily="18" charset="0"/>
                <a:cs typeface="IranNastaliq" pitchFamily="18" charset="0"/>
              </a:rPr>
              <a:t>جهت گیری های راهبردی </a:t>
            </a:r>
            <a:r>
              <a:rPr lang="en-US" altLang="fa-IR" sz="4800" smtClean="0">
                <a:latin typeface="Times New Roman" pitchFamily="18" charset="0"/>
                <a:cs typeface="Times New Roman" pitchFamily="18" charset="0"/>
              </a:rPr>
              <a:t>WHO</a:t>
            </a:r>
            <a:endParaRPr lang="en-US" altLang="fa-IR" sz="2400" smtClean="0">
              <a:latin typeface="Times New Roman" pitchFamily="18" charset="0"/>
              <a:ea typeface="Arial Unicode MS" pitchFamily="34" charset="-128"/>
              <a:cs typeface="Times New Roman" pitchFamily="18" charset="0"/>
            </a:endParaRPr>
          </a:p>
        </p:txBody>
      </p:sp>
      <p:sp>
        <p:nvSpPr>
          <p:cNvPr id="33795" name="Rectangle 3"/>
          <p:cNvSpPr>
            <a:spLocks noGrp="1" noChangeArrowheads="1"/>
          </p:cNvSpPr>
          <p:nvPr>
            <p:ph idx="1"/>
          </p:nvPr>
        </p:nvSpPr>
        <p:spPr>
          <a:xfrm>
            <a:off x="457200" y="1557338"/>
            <a:ext cx="8229600" cy="4525962"/>
          </a:xfrm>
        </p:spPr>
        <p:txBody>
          <a:bodyPr>
            <a:normAutofit lnSpcReduction="10000"/>
          </a:bodyPr>
          <a:lstStyle/>
          <a:p>
            <a:pPr marL="609600" indent="-609600" eaLnBrk="1" fontAlgn="auto" hangingPunct="1">
              <a:lnSpc>
                <a:spcPct val="90000"/>
              </a:lnSpc>
              <a:spcAft>
                <a:spcPts val="0"/>
              </a:spcAft>
              <a:buClr>
                <a:schemeClr val="accent3"/>
              </a:buClr>
              <a:buFont typeface="Wingdings 2"/>
              <a:buChar char=""/>
              <a:defRPr/>
            </a:pPr>
            <a:r>
              <a:rPr lang="fa-IR" sz="4400">
                <a:cs typeface="B Mitra" pitchFamily="2" charset="-78"/>
              </a:rPr>
              <a:t>کاهش مرگ و میر اضافی جوامع فقیر و حاشیه نشینان</a:t>
            </a:r>
          </a:p>
          <a:p>
            <a:pPr marL="609600" indent="-609600" eaLnBrk="1" fontAlgn="auto" hangingPunct="1">
              <a:lnSpc>
                <a:spcPct val="90000"/>
              </a:lnSpc>
              <a:spcAft>
                <a:spcPts val="0"/>
              </a:spcAft>
              <a:buClr>
                <a:schemeClr val="accent3"/>
              </a:buClr>
              <a:buFont typeface="Wingdings 2"/>
              <a:buChar char=""/>
              <a:defRPr/>
            </a:pPr>
            <a:r>
              <a:rPr lang="fa-IR" sz="4400">
                <a:cs typeface="B Mitra" pitchFamily="2" charset="-78"/>
              </a:rPr>
              <a:t>برخورد اثر بخش با عوامل خطر عمده</a:t>
            </a:r>
          </a:p>
          <a:p>
            <a:pPr marL="609600" indent="-609600" eaLnBrk="1" fontAlgn="auto" hangingPunct="1">
              <a:lnSpc>
                <a:spcPct val="90000"/>
              </a:lnSpc>
              <a:spcAft>
                <a:spcPts val="0"/>
              </a:spcAft>
              <a:buClr>
                <a:schemeClr val="accent3"/>
              </a:buClr>
              <a:buFont typeface="Wingdings 2"/>
              <a:buChar char=""/>
              <a:defRPr/>
            </a:pPr>
            <a:r>
              <a:rPr lang="fa-IR" sz="4400">
                <a:cs typeface="B Mitra" pitchFamily="2" charset="-78"/>
              </a:rPr>
              <a:t>قراردادن سلامت در کانون برنامه های توسعه</a:t>
            </a:r>
          </a:p>
          <a:p>
            <a:pPr marL="609600" indent="-609600" eaLnBrk="1" fontAlgn="auto" hangingPunct="1">
              <a:lnSpc>
                <a:spcPct val="90000"/>
              </a:lnSpc>
              <a:spcAft>
                <a:spcPts val="0"/>
              </a:spcAft>
              <a:buClr>
                <a:schemeClr val="accent3"/>
              </a:buClr>
              <a:buFont typeface="Wingdings 2"/>
              <a:buChar char=""/>
              <a:defRPr/>
            </a:pPr>
            <a:r>
              <a:rPr lang="fa-IR" sz="4400">
                <a:cs typeface="B Mitra" pitchFamily="2" charset="-78"/>
              </a:rPr>
              <a:t>ارتقای عملکرد نظام سلامت(تقریباً همه کشورها نارسایی های جدی در عملکرد نظام سلامت در یک یا چند کارکرد دارند)</a:t>
            </a:r>
            <a:endParaRPr lang="en-US" sz="4400" dirty="0">
              <a:cs typeface="B Mitra" pitchFamily="2" charset="-78"/>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amp;#x0D;&amp;#x0A;به نام خدا&amp;#x0D;&amp;#x0A;اصلاحات نظام سلامت&amp;quot;&quot;/&gt;&lt;property id=&quot;20307&quot; value=&quot;256&quot;/&gt;&lt;/object&gt;&lt;object type=&quot;3&quot; unique_id=&quot;10005&quot;&gt;&lt;property id=&quot;20148&quot; value=&quot;5&quot;/&gt;&lt;property id=&quot;20300&quot; value=&quot;Slide 2 - &amp;quot;نظام سلامت&amp;quot;&quot;/&gt;&lt;property id=&quot;20307&quot; value=&quot;264&quot;/&gt;&lt;/object&gt;&lt;object type=&quot;3&quot; unique_id=&quot;10007&quot;&gt;&lt;property id=&quot;20148&quot; value=&quot;5&quot;/&gt;&lt;property id=&quot;20300&quot; value=&quot;Slide 3&quot;/&gt;&lt;property id=&quot;20307&quot; value=&quot;267&quot;/&gt;&lt;/object&gt;&lt;object type=&quot;3&quot; unique_id=&quot;10008&quot;&gt;&lt;property id=&quot;20148&quot; value=&quot;5&quot;/&gt;&lt;property id=&quot;20300&quot; value=&quot;Slide 4 - &amp;quot;کار کردها و اهداف اصلی نظام سلامت&amp;quot;&quot;/&gt;&lt;property id=&quot;20307&quot; value=&quot;268&quot;/&gt;&lt;/object&gt;&lt;object type=&quot;3&quot; unique_id=&quot;10009&quot;&gt;&lt;property id=&quot;20148&quot; value=&quot;5&quot;/&gt;&lt;property id=&quot;20300&quot; value=&quot;Slide 5 - &amp;quot;تولیت stewardship&amp;quot;&quot;/&gt;&lt;property id=&quot;20307&quot; value=&quot;269&quot;/&gt;&lt;/object&gt;&lt;object type=&quot;3&quot; unique_id=&quot;10010&quot;&gt;&lt;property id=&quot;20148&quot; value=&quot;5&quot;/&gt;&lt;property id=&quot;20300&quot; value=&quot;Slide 6 - &amp;quot;چند نکته مهم&amp;quot;&quot;/&gt;&lt;property id=&quot;20307&quot; value=&quot;270&quot;/&gt;&lt;/object&gt;&lt;object type=&quot;3&quot; unique_id=&quot;10011&quot;&gt;&lt;property id=&quot;20148&quot; value=&quot;5&quot;/&gt;&lt;property id=&quot;20300&quot; value=&quot;Slide 7 - &amp;quot;چند نکته مهم&amp;quot;&quot;/&gt;&lt;property id=&quot;20307&quot; value=&quot;271&quot;/&gt;&lt;/object&gt;&lt;object type=&quot;3&quot; unique_id=&quot;10012&quot;&gt;&lt;property id=&quot;20148&quot; value=&quot;5&quot;/&gt;&lt;property id=&quot;20300&quot; value=&quot;Slide 8 - &amp;quot;چند نکته مهم&amp;quot;&quot;/&gt;&lt;property id=&quot;20307&quot; value=&quot;272&quot;/&gt;&lt;/object&gt;&lt;object type=&quot;3&quot; unique_id=&quot;10013&quot;&gt;&lt;property id=&quot;20148&quot; value=&quot;5&quot;/&gt;&lt;property id=&quot;20300&quot; value=&quot;Slide 9 - &amp;quot;چند نکته مهم&amp;quot;&quot;/&gt;&lt;property id=&quot;20307&quot; value=&quot;273&quot;/&gt;&lt;/object&gt;&lt;object type=&quot;3&quot; unique_id=&quot;10014&quot;&gt;&lt;property id=&quot;20148&quot; value=&quot;5&quot;/&gt;&lt;property id=&quot;20300&quot; value=&quot;Slide 10 - &amp;quot;جهت گیری های راهبردی WHO&amp;quot;&quot;/&gt;&lt;property id=&quot;20307&quot; value=&quot;274&quot;/&gt;&lt;/object&gt;&lt;object type=&quot;3&quot; unique_id=&quot;10015&quot;&gt;&lt;property id=&quot;20148&quot; value=&quot;5&quot;/&gt;&lt;property id=&quot;20300&quot; value=&quot;Slide 11&quot;/&gt;&lt;property id=&quot;20307&quot; value=&quot;275&quot;/&gt;&lt;/object&gt;&lt;object type=&quot;3&quot; unique_id=&quot;10016&quot;&gt;&lt;property id=&quot;20148&quot; value=&quot;5&quot;/&gt;&lt;property id=&quot;20300&quot; value=&quot;Slide 12 - &amp;quot;ما در این مبحث بدنبال طرح و بحث در مورد سوالات زیر می باشیم&amp;quot;&quot;/&gt;&lt;property id=&quot;20307&quot; value=&quot;257&quot;/&gt;&lt;/object&gt;&lt;object type=&quot;3&quot; unique_id=&quot;10017&quot;&gt;&lt;property id=&quot;20148&quot; value=&quot;5&quot;/&gt;&lt;property id=&quot;20300&quot; value=&quot;Slide 13 - &amp;quot;کار کردهای اصلی  و کلیدی نظام سلامت&amp;quot;&quot;/&gt;&lt;property id=&quot;20307&quot; value=&quot;258&quot;/&gt;&lt;/object&gt;&lt;object type=&quot;3&quot; unique_id=&quot;10018&quot;&gt;&lt;property id=&quot;20148&quot; value=&quot;5&quot;/&gt;&lt;property id=&quot;20300&quot; value=&quot;Slide 14 - &amp;quot;اهداف نظام سلامت&amp;quot;&quot;/&gt;&lt;property id=&quot;20307&quot; value=&quot;259&quot;/&gt;&lt;/object&gt;&lt;object type=&quot;3&quot; unique_id=&quot;10019&quot;&gt;&lt;property id=&quot;20148&quot; value=&quot;5&quot;/&gt;&lt;property id=&quot;20300&quot; value=&quot;Slide 15 - &amp;quot;اهداف نظام سلامت&amp;quot;&quot;/&gt;&lt;property id=&quot;20307&quot; value=&quot;260&quot;/&gt;&lt;/object&gt;&lt;object type=&quot;3&quot; unique_id=&quot;10020&quot;&gt;&lt;property id=&quot;20148&quot; value=&quot;5&quot;/&gt;&lt;property id=&quot;20300&quot; value=&quot;Slide 16 - &amp;quot; نظام سلامت از گذشته تا به امروز و امروز تا فردا&amp;quot;&quot;/&gt;&lt;property id=&quot;20307&quot; value=&quot;261&quot;/&gt;&lt;/object&gt;&lt;object type=&quot;3&quot; unique_id=&quot;10021&quot;&gt;&lt;property id=&quot;20148&quot; value=&quot;5&quot;/&gt;&lt;property id=&quot;20300&quot; value=&quot;Slide 17 - &amp;quot;مسئول نهایی عملکرد  نظام سلامت یک کشور به عهده کیست؟&amp;quot;&quot;/&gt;&lt;property id=&quot;20307&quot; value=&quot;262&quot;/&gt;&lt;/object&gt;&lt;object type=&quot;3&quot; unique_id=&quot;10022&quot;&gt;&lt;property id=&quot;20148&quot; value=&quot;5&quot;/&gt;&lt;property id=&quot;20300&quot; value=&quot;Slide 18&quot;/&gt;&lt;property id=&quot;20307&quot; value=&quot;276&quot;/&gt;&lt;/object&gt;&lt;object type=&quot;3&quot; unique_id=&quot;10023&quot;&gt;&lt;property id=&quot;20148&quot; value=&quot;5&quot;/&gt;&lt;property id=&quot;20300&quot; value=&quot;Slide 19&quot;/&gt;&lt;property id=&quot;20307&quot; value=&quot;277&quot;/&gt;&lt;/object&gt;&lt;object type=&quot;3&quot; unique_id=&quot;10024&quot;&gt;&lt;property id=&quot;20148&quot; value=&quot;5&quot;/&gt;&lt;property id=&quot;20300&quot; value=&quot;Slide 20&quot;/&gt;&lt;property id=&quot;20307&quot; value=&quot;278&quot;/&gt;&lt;/object&gt;&lt;object type=&quot;3&quot; unique_id=&quot;10025&quot;&gt;&lt;property id=&quot;20148&quot; value=&quot;5&quot;/&gt;&lt;property id=&quot;20300&quot; value=&quot;Slide 21&quot;/&gt;&lt;property id=&quot;20307&quot; value=&quot;279&quot;/&gt;&lt;/object&gt;&lt;object type=&quot;3&quot; unique_id=&quot;10026&quot;&gt;&lt;property id=&quot;20148&quot; value=&quot;5&quot;/&gt;&lt;property id=&quot;20300&quot; value=&quot;Slide 22&quot;/&gt;&lt;property id=&quot;20307&quot; value=&quot;280&quot;/&gt;&lt;/object&gt;&lt;object type=&quot;3&quot; unique_id=&quot;10027&quot;&gt;&lt;property id=&quot;20148&quot; value=&quot;5&quot;/&gt;&lt;property id=&quot;20300&quot; value=&quot;Slide 23&quot;/&gt;&lt;property id=&quot;20307&quot; value=&quot;281&quot;/&gt;&lt;/object&gt;&lt;object type=&quot;3&quot; unique_id=&quot;10028&quot;&gt;&lt;property id=&quot;20148&quot; value=&quot;5&quot;/&gt;&lt;property id=&quot;20300&quot; value=&quot;Slide 24&quot;/&gt;&lt;property id=&quot;20307&quot; value=&quot;282&quot;/&gt;&lt;/object&gt;&lt;object type=&quot;3&quot; unique_id=&quot;10029&quot;&gt;&lt;property id=&quot;20148&quot; value=&quot;5&quot;/&gt;&lt;property id=&quot;20300&quot; value=&quot;Slide 25&quot;/&gt;&lt;property id=&quot;20307&quot; value=&quot;283&quot;/&gt;&lt;/object&gt;&lt;object type=&quot;3&quot; unique_id=&quot;10030&quot;&gt;&lt;property id=&quot;20148&quot; value=&quot;5&quot;/&gt;&lt;property id=&quot;20300&quot; value=&quot;Slide 26&quot;/&gt;&lt;property id=&quot;20307&quot; value=&quot;284&quot;/&gt;&lt;/object&gt;&lt;object type=&quot;3&quot; unique_id=&quot;10031&quot;&gt;&lt;property id=&quot;20148&quot; value=&quot;5&quot;/&gt;&lt;property id=&quot;20300&quot; value=&quot;Slide 27&quot;/&gt;&lt;property id=&quot;20307&quot; value=&quot;285&quot;/&gt;&lt;/object&gt;&lt;object type=&quot;3&quot; unique_id=&quot;10032&quot;&gt;&lt;property id=&quot;20148&quot; value=&quot;5&quot;/&gt;&lt;property id=&quot;20300&quot; value=&quot;Slide 28&quot;/&gt;&lt;property id=&quot;20307&quot; value=&quot;286&quot;/&gt;&lt;/object&gt;&lt;object type=&quot;3&quot; unique_id=&quot;10033&quot;&gt;&lt;property id=&quot;20148&quot; value=&quot;5&quot;/&gt;&lt;property id=&quot;20300&quot; value=&quot;Slide 29&quot;/&gt;&lt;property id=&quot;20307&quot; value=&quot;287&quot;/&gt;&lt;/object&gt;&lt;object type=&quot;3&quot; unique_id=&quot;10034&quot;&gt;&lt;property id=&quot;20148&quot; value=&quot;5&quot;/&gt;&lt;property id=&quot;20300&quot; value=&quot;Slide 30&quot;/&gt;&lt;property id=&quot;20307&quot; value=&quot;288&quot;/&gt;&lt;/object&gt;&lt;object type=&quot;3&quot; unique_id=&quot;10035&quot;&gt;&lt;property id=&quot;20148&quot; value=&quot;5&quot;/&gt;&lt;property id=&quot;20300&quot; value=&quot;Slide 31&quot;/&gt;&lt;property id=&quot;20307&quot; value=&quot;289&quot;/&gt;&lt;/object&gt;&lt;object type=&quot;3&quot; unique_id=&quot;10036&quot;&gt;&lt;property id=&quot;20148&quot; value=&quot;5&quot;/&gt;&lt;property id=&quot;20300&quot; value=&quot;Slide 32&quot;/&gt;&lt;property id=&quot;20307&quot; value=&quot;290&quot;/&gt;&lt;/object&gt;&lt;object type=&quot;3&quot; unique_id=&quot;10037&quot;&gt;&lt;property id=&quot;20148&quot; value=&quot;5&quot;/&gt;&lt;property id=&quot;20300&quot; value=&quot;Slide 33 - &amp;quot;نظام سلامت را چگونه تحلیل و بررسی کنیم؟&amp;quot;&quot;/&gt;&lt;property id=&quot;20307&quot; value=&quot;293&quot;/&gt;&lt;/object&gt;&lt;object type=&quot;3&quot; unique_id=&quot;10038&quot;&gt;&lt;property id=&quot;20148&quot; value=&quot;5&quot;/&gt;&lt;property id=&quot;20300&quot; value=&quot;Slide 34 - &amp;quot;چگونه می توان نظام سلامت را اصلاح نمود؟&amp;quot;&quot;/&gt;&lt;property id=&quot;20307&quot; value=&quot;291&quot;/&gt;&lt;/object&gt;&lt;object type=&quot;3&quot; unique_id=&quot;10039&quot;&gt;&lt;property id=&quot;20148&quot; value=&quot;5&quot;/&gt;&lt;property id=&quot;20300&quot; value=&quot;Slide 35 - &amp;quot;چگونگی عملکرد اهرم های کنترل&amp;quot;&quot;/&gt;&lt;property id=&quot;20307&quot; value=&quot;294&quot;/&gt;&lt;/object&gt;&lt;object type=&quot;3&quot; unique_id=&quot;10040&quot;&gt;&lt;property id=&quot;20148&quot; value=&quot;5&quot;/&gt;&lt;property id=&quot;20300&quot; value=&quot;Slide 36 - &amp;quot;عوامل فراتر از اهرم ها&amp;quot;&quot;/&gt;&lt;property id=&quot;20307&quot; value=&quot;295&quot;/&gt;&lt;/object&gt;&lt;object type=&quot;3&quot; unique_id=&quot;10041&quot;&gt;&lt;property id=&quot;20148&quot; value=&quot;5&quot;/&gt;&lt;property id=&quot;20300&quot; value=&quot;Slide 37 - &amp;quot;آیا انجام اصلاحات آسان است؟&amp;quot;&quot;/&gt;&lt;property id=&quot;20307&quot; value=&quot;296&quot;/&gt;&lt;/object&gt;&lt;object type=&quot;3&quot; unique_id=&quot;10042&quot;&gt;&lt;property id=&quot;20148&quot; value=&quot;5&quot;/&gt;&lt;property id=&quot;20300&quot; value=&quot;Slide 38 - &amp;quot;آیا انجام اصلاحات آسان است؟&amp;quot;&quot;/&gt;&lt;property id=&quot;20307&quot; value=&quot;297&quot;/&gt;&lt;/object&gt;&lt;object type=&quot;3&quot; unique_id=&quot;10043&quot;&gt;&lt;property id=&quot;20148&quot; value=&quot;5&quot;/&gt;&lt;property id=&quot;20300&quot; value=&quot;Slide 39 - &amp;quot;نظام سلامت چیست؟&amp;quot;&quot;/&gt;&lt;property id=&quot;20307&quot; value=&quot;298&quot;/&gt;&lt;/object&gt;&lt;object type=&quot;3&quot; unique_id=&quot;10044&quot;&gt;&lt;property id=&quot;20148&quot; value=&quot;5&quot;/&gt;&lt;property id=&quot;20300&quot; value=&quot;Slide 40 - &amp;quot;نیروهای محرکه اصلاحات  بخش سلامت چیست؟&amp;quot;&quot;/&gt;&lt;property id=&quot;20307&quot; value=&quot;299&quot;/&gt;&lt;/object&gt;&lt;object type=&quot;3&quot; unique_id=&quot;10045&quot;&gt;&lt;property id=&quot;20148&quot; value=&quot;5&quot;/&gt;&lt;property id=&quot;20300&quot; value=&quot;Slide 41 - &amp;quot;هزینه های فزاینده&amp;quot;&quot;/&gt;&lt;property id=&quot;20307&quot; value=&quot;300&quot;/&gt;&lt;/object&gt;&lt;object type=&quot;3&quot; unique_id=&quot;10046&quot;&gt;&lt;property id=&quot;20148&quot; value=&quot;5&quot;/&gt;&lt;property id=&quot;20300&quot; value=&quot;Slide 42 - &amp;quot;نیروهای محرکه اصلاحات  بخش سلامت چیست؟&amp;quot;&quot;/&gt;&lt;property id=&quot;20307&quot; value=&quot;304&quot;/&gt;&lt;/object&gt;&lt;object type=&quot;3&quot; unique_id=&quot;10047&quot;&gt;&lt;property id=&quot;20148&quot; value=&quot;5&quot;/&gt;&lt;property id=&quot;20300&quot; value=&quot;Slide 43 - &amp;quot;انتظارات فزاینده مردم&amp;quot;&quot;/&gt;&lt;property id=&quot;20307&quot; value=&quot;301&quot;/&gt;&lt;/object&gt;&lt;object type=&quot;3&quot; unique_id=&quot;10048&quot;&gt;&lt;property id=&quot;20148&quot; value=&quot;5&quot;/&gt;&lt;property id=&quot;20300&quot; value=&quot;Slide 44 - &amp;quot;نیروهای محرکه اصلاحات  بخش سلامت چیست؟&amp;quot;&quot;/&gt;&lt;property id=&quot;20307&quot; value=&quot;305&quot;/&gt;&lt;/object&gt;&lt;object type=&quot;3&quot; unique_id=&quot;10049&quot;&gt;&lt;property id=&quot;20148&quot; value=&quot;5&quot;/&gt;&lt;property id=&quot;20300&quot; value=&quot;Slide 45 - &amp;quot;محدودیت در ظرفیت پرداخت هزینه مراقبت سلامت&amp;quot;&quot;/&gt;&lt;property id=&quot;20307&quot; value=&quot;302&quot;/&gt;&lt;/object&gt;&lt;object type=&quot;3&quot; unique_id=&quot;10050&quot;&gt;&lt;property id=&quot;20148&quot; value=&quot;5&quot;/&gt;&lt;property id=&quot;20300&quot; value=&quot;Slide 46 - &amp;quot;نیروهای محرکه اصلاحات  بخش سلامت چیست؟&amp;quot;&quot;/&gt;&lt;property id=&quot;20307&quot; value=&quot;306&quot;/&gt;&lt;/object&gt;&lt;object type=&quot;3&quot; unique_id=&quot;10051&quot;&gt;&lt;property id=&quot;20148&quot; value=&quot;5&quot;/&gt;&lt;property id=&quot;20300&quot; value=&quot;Slide 47 - &amp;quot;Skepticism شک به مناسبت وضع موجود&amp;quot;&quot;/&gt;&lt;property id=&quot;20307&quot; value=&quot;303&quot;/&gt;&lt;/object&gt;&lt;object type=&quot;3&quot; unique_id=&quot;10052&quot;&gt;&lt;property id=&quot;20148&quot; value=&quot;5&quot;/&gt;&lt;property id=&quot;20300&quot; value=&quot;Slide 48 - &amp;quot;چرخه اصلاحات سلامت&amp;quot;&quot;/&gt;&lt;property id=&quot;20307&quot; value=&quot;307&quot;/&gt;&lt;/object&gt;&lt;object type=&quot;3&quot; unique_id=&quot;10053&quot;&gt;&lt;property id=&quot;20148&quot; value=&quot;5&quot;/&gt;&lt;property id=&quot;20300&quot; value=&quot;Slide 49&quot;/&gt;&lt;property id=&quot;20307&quot; value=&quot;292&quot;/&gt;&lt;/object&gt;&lt;object type=&quot;3&quot; unique_id=&quot;10054&quot;&gt;&lt;property id=&quot;20148&quot; value=&quot;5&quot;/&gt;&lt;property id=&quot;20300&quot; value=&quot;Slide 50 - &amp;quot;اصلاحات و سیاستگذاری را از کجا شروع کنیم؟&amp;quot;&quot;/&gt;&lt;property id=&quot;20307&quot; value=&quot;308&quot;/&gt;&lt;/object&gt;&lt;object type=&quot;3&quot; unique_id=&quot;10055&quot;&gt;&lt;property id=&quot;20148&quot; value=&quot;5&quot;/&gt;&lt;property id=&quot;20300&quot; value=&quot;Slide 51&quot;/&gt;&lt;property id=&quot;20307&quot; value=&quot;311&quot;/&gt;&lt;/object&gt;&lt;object type=&quot;3&quot; unique_id=&quot;10056&quot;&gt;&lt;property id=&quot;20148&quot; value=&quot;5&quot;/&gt;&lt;property id=&quot;20300&quot; value=&quot;Slide 52 - &amp;quot;اصلاحات و سیاستگذاری را از کجا شروع کنیم؟&amp;quot;&quot;/&gt;&lt;property id=&quot;20307&quot; value=&quot;309&quot;/&gt;&lt;/object&gt;&lt;object type=&quot;3&quot; unique_id=&quot;10057&quot;&gt;&lt;property id=&quot;20148&quot; value=&quot;5&quot;/&gt;&lt;property id=&quot;20300&quot; value=&quot;Slide 53&quot;/&gt;&lt;property id=&quot;20307&quot; value=&quot;310&quot;/&gt;&lt;/object&gt;&lt;object type=&quot;3&quot; unique_id=&quot;10058&quot;&gt;&lt;property id=&quot;20148&quot; value=&quot;5&quot;/&gt;&lt;property id=&quot;20300&quot; value=&quot;Slide 54&quot;/&gt;&lt;property id=&quot;20307&quot; value=&quot;312&quot;/&gt;&lt;/object&gt;&lt;/object&gt;&lt;/object&gt;&lt;/database&gt;"/>
  <p:tag name="SECTOMILLISECCONVERTED"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Flow</Template>
  <TotalTime>2095</TotalTime>
  <Words>2279</Words>
  <Application>Microsoft Office PowerPoint</Application>
  <PresentationFormat>On-screen Show (4:3)</PresentationFormat>
  <Paragraphs>379</Paragraphs>
  <Slides>52</Slides>
  <Notes>9</Notes>
  <HiddenSlides>0</HiddenSlides>
  <MMClips>0</MMClips>
  <ScaleCrop>false</ScaleCrop>
  <HeadingPairs>
    <vt:vector size="4" baseType="variant">
      <vt:variant>
        <vt:lpstr>Theme</vt:lpstr>
      </vt:variant>
      <vt:variant>
        <vt:i4>1</vt:i4>
      </vt:variant>
      <vt:variant>
        <vt:lpstr>Slide Titles</vt:lpstr>
      </vt:variant>
      <vt:variant>
        <vt:i4>52</vt:i4>
      </vt:variant>
    </vt:vector>
  </HeadingPairs>
  <TitlesOfParts>
    <vt:vector size="53" baseType="lpstr">
      <vt:lpstr>Flow</vt:lpstr>
      <vt:lpstr> به نام خدا اصلاحات نظام سلامت</vt:lpstr>
      <vt:lpstr>نظام سلامت</vt:lpstr>
      <vt:lpstr>کار کردها و اهداف اصلی نظام سلامت</vt:lpstr>
      <vt:lpstr>تولیت stewardship</vt:lpstr>
      <vt:lpstr>چند نکته مهم</vt:lpstr>
      <vt:lpstr>چند نکته مهم</vt:lpstr>
      <vt:lpstr>چند نکته مهم</vt:lpstr>
      <vt:lpstr>چند نکته مهم</vt:lpstr>
      <vt:lpstr>جهت گیری های راهبردی WHO</vt:lpstr>
      <vt:lpstr>ما در این مبحث بدنبال طرح و بحث در مورد سوالات زیر می باشیم</vt:lpstr>
      <vt:lpstr>کار کردهای اصلی  و کلیدی نظام سلامت</vt:lpstr>
      <vt:lpstr>اهداف نظام سلامت</vt:lpstr>
      <vt:lpstr>اهداف نظام سلامت</vt:lpstr>
      <vt:lpstr> نظام سلامت از گذشته تا به امروز و امروز تا فردا</vt:lpstr>
      <vt:lpstr>مسئول نهایی عملکرد  نظام سلامت یک کشور به عهده کیست؟</vt:lpstr>
      <vt:lpstr>نظام سلامت را چگونه تحلیل و بررسی کنیم؟</vt:lpstr>
      <vt:lpstr>چگونه می توان نظام سلامت را اصلاح نمود؟</vt:lpstr>
      <vt:lpstr>چگونگی عملکرد اهرم های کنترل</vt:lpstr>
      <vt:lpstr>عوامل فراتر از اهرم ها</vt:lpstr>
      <vt:lpstr>آیا انجام اصلاحات آسان است؟</vt:lpstr>
      <vt:lpstr>آیا انجام اصلاحات آسان است؟</vt:lpstr>
      <vt:lpstr>نظام سلامت چیست؟</vt:lpstr>
      <vt:lpstr>نیروهای محرکه اصلاحات  بخش سلامت چیست؟</vt:lpstr>
      <vt:lpstr>هزینه های فزاینده</vt:lpstr>
      <vt:lpstr>نیروهای محرکه اصلاحات  بخش سلامت چیست؟</vt:lpstr>
      <vt:lpstr>انتظارات فزاینده مردم</vt:lpstr>
      <vt:lpstr>نیروهای محرکه اصلاحات  بخش سلامت چیست؟</vt:lpstr>
      <vt:lpstr>محدودیت در ظرفیت پرداخت هزینه مراقبت سلامت</vt:lpstr>
      <vt:lpstr>نیروهای محرکه اصلاحات  بخش سلامت چیست؟</vt:lpstr>
      <vt:lpstr>Skepticism شک به مناسبت وضع موجود</vt:lpstr>
      <vt:lpstr>چرخه اصلاحات سلامت</vt:lpstr>
      <vt:lpstr>PowerPoint Presentation</vt:lpstr>
      <vt:lpstr>اصلاحات و سیاستگذاری را از کجا شروع کنیم؟</vt:lpstr>
      <vt:lpstr>PowerPoint Presentation</vt:lpstr>
      <vt:lpstr>اصلاحات و سیاستگذاری را از کجا شروع کنیم؟</vt:lpstr>
      <vt:lpstr>مشکلات در شرایط کنونی در ارائه خدمات بهداشتی1</vt:lpstr>
      <vt:lpstr>مشکلات در شرایط کنونی در ارائه خدمات بهداشتی2</vt:lpstr>
      <vt:lpstr>مشکلات در شرایط کنونی در ارائه خدمات بهداشتی3</vt:lpstr>
      <vt:lpstr>الزامات</vt:lpstr>
      <vt:lpstr>الزامات2</vt:lpstr>
      <vt:lpstr>Control Knobs</vt:lpstr>
      <vt:lpstr>PowerPoint Presentation</vt:lpstr>
      <vt:lpstr>نظام سلامت  Health System</vt:lpstr>
      <vt:lpstr>PowerPoint Presentation</vt:lpstr>
      <vt:lpstr>نظام سلامت  Health System</vt:lpstr>
      <vt:lpstr>PowerPoint Presentation</vt:lpstr>
      <vt:lpstr>اصول مراقبت‌هاي بهداشتي اوليه</vt:lpstr>
      <vt:lpstr>PowerPoint Presentation</vt:lpstr>
      <vt:lpstr>نقشه راه</vt:lpstr>
      <vt:lpstr>PowerPoint Presentation</vt:lpstr>
      <vt:lpstr>خلاصه باید در بخش سلامت و بهداشت کاری کنیم که مراجعه به بیمارستان را کاهش دهیم</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اصلاحات نظام سلامت</dc:title>
  <dc:creator>Dr Shariati</dc:creator>
  <cp:lastModifiedBy>asus</cp:lastModifiedBy>
  <cp:revision>78</cp:revision>
  <dcterms:created xsi:type="dcterms:W3CDTF">2008-07-05T04:26:29Z</dcterms:created>
  <dcterms:modified xsi:type="dcterms:W3CDTF">2018-11-17T07:30:12Z</dcterms:modified>
</cp:coreProperties>
</file>