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60" r:id="rId1"/>
  </p:sldMasterIdLst>
  <p:notesMasterIdLst>
    <p:notesMasterId r:id="rId100"/>
  </p:notesMasterIdLst>
  <p:sldIdLst>
    <p:sldId id="256" r:id="rId2"/>
    <p:sldId id="365" r:id="rId3"/>
    <p:sldId id="366" r:id="rId4"/>
    <p:sldId id="368" r:id="rId5"/>
    <p:sldId id="369" r:id="rId6"/>
    <p:sldId id="370" r:id="rId7"/>
    <p:sldId id="371" r:id="rId8"/>
    <p:sldId id="372" r:id="rId9"/>
    <p:sldId id="373" r:id="rId10"/>
    <p:sldId id="316" r:id="rId11"/>
    <p:sldId id="374" r:id="rId12"/>
    <p:sldId id="375" r:id="rId13"/>
    <p:sldId id="376" r:id="rId14"/>
    <p:sldId id="378" r:id="rId15"/>
    <p:sldId id="377" r:id="rId16"/>
    <p:sldId id="379" r:id="rId17"/>
    <p:sldId id="380" r:id="rId18"/>
    <p:sldId id="381" r:id="rId19"/>
    <p:sldId id="382" r:id="rId20"/>
    <p:sldId id="383" r:id="rId21"/>
    <p:sldId id="384" r:id="rId22"/>
    <p:sldId id="385" r:id="rId23"/>
    <p:sldId id="386" r:id="rId24"/>
    <p:sldId id="387" r:id="rId25"/>
    <p:sldId id="388" r:id="rId26"/>
    <p:sldId id="350" r:id="rId27"/>
    <p:sldId id="389" r:id="rId28"/>
    <p:sldId id="390" r:id="rId29"/>
    <p:sldId id="391" r:id="rId30"/>
    <p:sldId id="392" r:id="rId31"/>
    <p:sldId id="393" r:id="rId32"/>
    <p:sldId id="394" r:id="rId33"/>
    <p:sldId id="395" r:id="rId34"/>
    <p:sldId id="396" r:id="rId35"/>
    <p:sldId id="397" r:id="rId36"/>
    <p:sldId id="398" r:id="rId37"/>
    <p:sldId id="320" r:id="rId38"/>
    <p:sldId id="321" r:id="rId39"/>
    <p:sldId id="348" r:id="rId40"/>
    <p:sldId id="349" r:id="rId41"/>
    <p:sldId id="324" r:id="rId42"/>
    <p:sldId id="328" r:id="rId43"/>
    <p:sldId id="329" r:id="rId44"/>
    <p:sldId id="331" r:id="rId45"/>
    <p:sldId id="332" r:id="rId46"/>
    <p:sldId id="334" r:id="rId47"/>
    <p:sldId id="335" r:id="rId48"/>
    <p:sldId id="336" r:id="rId49"/>
    <p:sldId id="337" r:id="rId50"/>
    <p:sldId id="338" r:id="rId51"/>
    <p:sldId id="339" r:id="rId52"/>
    <p:sldId id="340" r:id="rId53"/>
    <p:sldId id="341" r:id="rId54"/>
    <p:sldId id="342" r:id="rId55"/>
    <p:sldId id="343" r:id="rId56"/>
    <p:sldId id="344" r:id="rId57"/>
    <p:sldId id="345" r:id="rId58"/>
    <p:sldId id="346" r:id="rId59"/>
    <p:sldId id="262" r:id="rId60"/>
    <p:sldId id="268" r:id="rId61"/>
    <p:sldId id="351" r:id="rId62"/>
    <p:sldId id="352" r:id="rId63"/>
    <p:sldId id="353" r:id="rId64"/>
    <p:sldId id="354" r:id="rId65"/>
    <p:sldId id="355" r:id="rId66"/>
    <p:sldId id="357" r:id="rId67"/>
    <p:sldId id="356" r:id="rId68"/>
    <p:sldId id="276" r:id="rId69"/>
    <p:sldId id="358" r:id="rId70"/>
    <p:sldId id="359" r:id="rId71"/>
    <p:sldId id="360" r:id="rId72"/>
    <p:sldId id="277" r:id="rId73"/>
    <p:sldId id="294" r:id="rId74"/>
    <p:sldId id="361" r:id="rId75"/>
    <p:sldId id="362" r:id="rId76"/>
    <p:sldId id="363" r:id="rId77"/>
    <p:sldId id="364" r:id="rId78"/>
    <p:sldId id="278" r:id="rId79"/>
    <p:sldId id="279" r:id="rId80"/>
    <p:sldId id="280" r:id="rId81"/>
    <p:sldId id="281" r:id="rId82"/>
    <p:sldId id="282" r:id="rId83"/>
    <p:sldId id="283" r:id="rId84"/>
    <p:sldId id="291" r:id="rId85"/>
    <p:sldId id="293" r:id="rId86"/>
    <p:sldId id="295" r:id="rId87"/>
    <p:sldId id="296" r:id="rId88"/>
    <p:sldId id="297" r:id="rId89"/>
    <p:sldId id="298" r:id="rId90"/>
    <p:sldId id="299" r:id="rId91"/>
    <p:sldId id="300" r:id="rId92"/>
    <p:sldId id="303" r:id="rId93"/>
    <p:sldId id="304" r:id="rId94"/>
    <p:sldId id="305" r:id="rId95"/>
    <p:sldId id="306" r:id="rId96"/>
    <p:sldId id="307" r:id="rId97"/>
    <p:sldId id="312" r:id="rId98"/>
    <p:sldId id="313" r:id="rId9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92"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B48B5F-7F88-4769-8BB3-E453BF553879}" type="datetimeFigureOut">
              <a:rPr lang="en-US" smtClean="0"/>
              <a:t>1/13/2025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429F5B-EC52-4220-B267-13D398205A20}" type="slidenum">
              <a:rPr lang="en-US" smtClean="0"/>
              <a:t>‹#›</a:t>
            </a:fld>
            <a:endParaRPr lang="en-US"/>
          </a:p>
        </p:txBody>
      </p:sp>
    </p:spTree>
    <p:extLst>
      <p:ext uri="{BB962C8B-B14F-4D97-AF65-F5344CB8AC3E}">
        <p14:creationId xmlns:p14="http://schemas.microsoft.com/office/powerpoint/2010/main" val="864835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29F5B-EC52-4220-B267-13D398205A20}" type="slidenum">
              <a:rPr lang="en-US" smtClean="0"/>
              <a:t>43</a:t>
            </a:fld>
            <a:endParaRPr lang="en-US"/>
          </a:p>
        </p:txBody>
      </p:sp>
    </p:spTree>
    <p:extLst>
      <p:ext uri="{BB962C8B-B14F-4D97-AF65-F5344CB8AC3E}">
        <p14:creationId xmlns:p14="http://schemas.microsoft.com/office/powerpoint/2010/main" val="34988463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a-IR" altLang="en-US"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fontAlgn="base">
              <a:spcBef>
                <a:spcPct val="0"/>
              </a:spcBef>
              <a:spcAft>
                <a:spcPct val="0"/>
              </a:spcAft>
            </a:pPr>
            <a:fld id="{747E5358-88B8-4A0D-A848-970442FDD8FB}" type="slidenum">
              <a:rPr lang="en-US" altLang="en-US"/>
              <a:pPr algn="r" fontAlgn="base">
                <a:spcBef>
                  <a:spcPct val="0"/>
                </a:spcBef>
                <a:spcAft>
                  <a:spcPct val="0"/>
                </a:spcAft>
              </a:pPr>
              <a:t>97</a:t>
            </a:fld>
            <a:endParaRPr lang="en-US" altLang="en-US"/>
          </a:p>
        </p:txBody>
      </p:sp>
    </p:spTree>
    <p:extLst>
      <p:ext uri="{BB962C8B-B14F-4D97-AF65-F5344CB8AC3E}">
        <p14:creationId xmlns:p14="http://schemas.microsoft.com/office/powerpoint/2010/main" val="3361391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56A05FDE-5AAC-48C4-B95B-8C4873B15F7C}" type="datetimeFigureOut">
              <a:rPr lang="en-US" smtClean="0"/>
              <a:t>1/13/2025</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9EDBB264-5DCB-4314-9976-EB7661FC5198}"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A05FDE-5AAC-48C4-B95B-8C4873B15F7C}" type="datetimeFigureOut">
              <a:rPr lang="en-US" smtClean="0"/>
              <a:t>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B264-5DCB-4314-9976-EB7661FC519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A05FDE-5AAC-48C4-B95B-8C4873B15F7C}" type="datetimeFigureOut">
              <a:rPr lang="en-US" smtClean="0"/>
              <a:t>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B264-5DCB-4314-9976-EB7661FC519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A05FDE-5AAC-48C4-B95B-8C4873B15F7C}" type="datetimeFigureOut">
              <a:rPr lang="en-US" smtClean="0"/>
              <a:t>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B264-5DCB-4314-9976-EB7661FC519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6A05FDE-5AAC-48C4-B95B-8C4873B15F7C}" type="datetimeFigureOut">
              <a:rPr lang="en-US" smtClean="0"/>
              <a:t>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B264-5DCB-4314-9976-EB7661FC5198}"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6A05FDE-5AAC-48C4-B95B-8C4873B15F7C}" type="datetimeFigureOut">
              <a:rPr lang="en-US" smtClean="0"/>
              <a:t>1/13/2025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DBB264-5DCB-4314-9976-EB7661FC5198}"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6A05FDE-5AAC-48C4-B95B-8C4873B15F7C}" type="datetimeFigureOut">
              <a:rPr lang="en-US" smtClean="0"/>
              <a:t>1/13/2025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EDBB264-5DCB-4314-9976-EB7661FC519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6A05FDE-5AAC-48C4-B95B-8C4873B15F7C}" type="datetimeFigureOut">
              <a:rPr lang="en-US" smtClean="0"/>
              <a:t>1/13/2025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EDBB264-5DCB-4314-9976-EB7661FC519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A05FDE-5AAC-48C4-B95B-8C4873B15F7C}" type="datetimeFigureOut">
              <a:rPr lang="en-US" smtClean="0"/>
              <a:t>1/13/2025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EDBB264-5DCB-4314-9976-EB7661FC519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6A05FDE-5AAC-48C4-B95B-8C4873B15F7C}" type="datetimeFigureOut">
              <a:rPr lang="en-US" smtClean="0"/>
              <a:t>1/13/2025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DBB264-5DCB-4314-9976-EB7661FC519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6A05FDE-5AAC-48C4-B95B-8C4873B15F7C}" type="datetimeFigureOut">
              <a:rPr lang="en-US" smtClean="0"/>
              <a:t>1/13/2025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9EDBB264-5DCB-4314-9976-EB7661FC5198}"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6A05FDE-5AAC-48C4-B95B-8C4873B15F7C}" type="datetimeFigureOut">
              <a:rPr lang="en-US" smtClean="0"/>
              <a:t>1/13/2025</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EDBB264-5DCB-4314-9976-EB7661FC5198}"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hyperlink" Target="#_ftnref1"/><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76200"/>
            <a:ext cx="8610600" cy="1538866"/>
          </a:xfrm>
        </p:spPr>
        <p:txBody>
          <a:bodyPr>
            <a:normAutofit/>
          </a:bodyPr>
          <a:lstStyle/>
          <a:p>
            <a:r>
              <a:rPr lang="fa-IR" sz="4000" dirty="0">
                <a:solidFill>
                  <a:schemeClr val="accent3">
                    <a:lumMod val="40000"/>
                    <a:lumOff val="60000"/>
                  </a:schemeClr>
                </a:solidFill>
                <a:cs typeface="B Titr" panose="00000700000000000000" pitchFamily="2" charset="-78"/>
              </a:rPr>
              <a:t>پیشگیری </a:t>
            </a:r>
            <a:r>
              <a:rPr lang="fa-IR" sz="4000" dirty="0" smtClean="0">
                <a:solidFill>
                  <a:schemeClr val="accent3">
                    <a:lumMod val="40000"/>
                    <a:lumOff val="60000"/>
                  </a:schemeClr>
                </a:solidFill>
                <a:cs typeface="B Titr" panose="00000700000000000000" pitchFamily="2" charset="-78"/>
              </a:rPr>
              <a:t>ازسوانح و </a:t>
            </a:r>
            <a:r>
              <a:rPr lang="fa-IR" sz="4000" dirty="0">
                <a:solidFill>
                  <a:schemeClr val="accent3">
                    <a:lumMod val="40000"/>
                    <a:lumOff val="60000"/>
                  </a:schemeClr>
                </a:solidFill>
                <a:cs typeface="B Titr" panose="00000700000000000000" pitchFamily="2" charset="-78"/>
              </a:rPr>
              <a:t>حوادث و مدیریت </a:t>
            </a:r>
            <a:r>
              <a:rPr lang="fa-IR" sz="4000" dirty="0" smtClean="0">
                <a:solidFill>
                  <a:schemeClr val="accent3">
                    <a:lumMod val="40000"/>
                    <a:lumOff val="60000"/>
                  </a:schemeClr>
                </a:solidFill>
                <a:cs typeface="B Titr" panose="00000700000000000000" pitchFamily="2" charset="-78"/>
              </a:rPr>
              <a:t>خطر بلایا</a:t>
            </a:r>
            <a:endParaRPr lang="en-US" sz="4000" dirty="0">
              <a:solidFill>
                <a:schemeClr val="accent3">
                  <a:lumMod val="40000"/>
                  <a:lumOff val="60000"/>
                </a:schemeClr>
              </a:solidFill>
              <a:cs typeface="B Titr" panose="00000700000000000000"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186604"/>
            <a:ext cx="1676400" cy="43892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2236302"/>
            <a:ext cx="1676400" cy="4339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586" y="2186604"/>
            <a:ext cx="1742209" cy="4366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p:cNvPicPr>
          <p:nvPr/>
        </p:nvPicPr>
        <p:blipFill>
          <a:blip r:embed="rId5"/>
          <a:stretch>
            <a:fillRect/>
          </a:stretch>
        </p:blipFill>
        <p:spPr>
          <a:xfrm>
            <a:off x="3886200" y="2186604"/>
            <a:ext cx="2819400" cy="4366596"/>
          </a:xfrm>
          <a:prstGeom prst="rect">
            <a:avLst/>
          </a:prstGeom>
        </p:spPr>
      </p:pic>
    </p:spTree>
    <p:extLst>
      <p:ext uri="{BB962C8B-B14F-4D97-AF65-F5344CB8AC3E}">
        <p14:creationId xmlns:p14="http://schemas.microsoft.com/office/powerpoint/2010/main" val="459182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1"/>
          <p:cNvSpPr txBox="1">
            <a:spLocks noChangeArrowheads="1"/>
          </p:cNvSpPr>
          <p:nvPr/>
        </p:nvSpPr>
        <p:spPr bwMode="auto">
          <a:xfrm>
            <a:off x="4267200" y="914400"/>
            <a:ext cx="4419600" cy="541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rtl="1"/>
            <a:r>
              <a:rPr lang="fa-IR" altLang="en-US" sz="2000" dirty="0">
                <a:solidFill>
                  <a:schemeClr val="bg2">
                    <a:lumMod val="25000"/>
                  </a:schemeClr>
                </a:solidFill>
                <a:cs typeface="B Titr" pitchFamily="2" charset="-78"/>
              </a:rPr>
              <a:t>اولویت حوادث در گروههای </a:t>
            </a:r>
            <a:r>
              <a:rPr lang="fa-IR" altLang="en-US" sz="2000" dirty="0" smtClean="0">
                <a:solidFill>
                  <a:schemeClr val="bg2">
                    <a:lumMod val="25000"/>
                  </a:schemeClr>
                </a:solidFill>
                <a:cs typeface="B Titr" pitchFamily="2" charset="-78"/>
              </a:rPr>
              <a:t>سنی</a:t>
            </a:r>
          </a:p>
          <a:p>
            <a:pPr algn="ctr" rtl="1"/>
            <a:endParaRPr lang="fa-IR" altLang="en-US" sz="2000" dirty="0">
              <a:solidFill>
                <a:schemeClr val="bg2">
                  <a:lumMod val="25000"/>
                </a:schemeClr>
              </a:solidFill>
              <a:cs typeface="B Titr" pitchFamily="2" charset="-78"/>
            </a:endParaRPr>
          </a:p>
          <a:p>
            <a:pPr algn="r" rtl="1"/>
            <a:endParaRPr lang="fa-IR" altLang="en-US" dirty="0"/>
          </a:p>
          <a:p>
            <a:pPr algn="r" rtl="1"/>
            <a:r>
              <a:rPr lang="fa-IR" altLang="en-US" sz="1600" dirty="0">
                <a:solidFill>
                  <a:schemeClr val="bg2">
                    <a:lumMod val="25000"/>
                  </a:schemeClr>
                </a:solidFill>
                <a:cs typeface="B Titr" pitchFamily="2" charset="-78"/>
              </a:rPr>
              <a:t>کودکان: </a:t>
            </a:r>
            <a:r>
              <a:rPr lang="fa-IR" altLang="en-US" b="1" dirty="0">
                <a:cs typeface="B Yagut" pitchFamily="2" charset="-78"/>
              </a:rPr>
              <a:t>حوادث ترافیکی </a:t>
            </a:r>
            <a:r>
              <a:rPr lang="fa-IR" altLang="en-US" b="1" dirty="0" smtClean="0">
                <a:cs typeface="B Yagut" pitchFamily="2" charset="-78"/>
              </a:rPr>
              <a:t>،سقوط</a:t>
            </a:r>
            <a:r>
              <a:rPr lang="fa-IR" altLang="en-US" b="1" dirty="0">
                <a:cs typeface="B Yagut" pitchFamily="2" charset="-78"/>
              </a:rPr>
              <a:t>، خفگی با جسم خارجی، مسمومیت، </a:t>
            </a:r>
            <a:r>
              <a:rPr lang="fa-IR" altLang="en-US" b="1" dirty="0" smtClean="0">
                <a:cs typeface="B Yagut" pitchFamily="2" charset="-78"/>
              </a:rPr>
              <a:t>غرق شدگی ، برق </a:t>
            </a:r>
            <a:r>
              <a:rPr lang="fa-IR" altLang="en-US" b="1" dirty="0">
                <a:cs typeface="B Yagut" pitchFamily="2" charset="-78"/>
              </a:rPr>
              <a:t>گرفتگی، سوختگی، سوء رفتار با کودک</a:t>
            </a:r>
          </a:p>
          <a:p>
            <a:pPr algn="r" rtl="1"/>
            <a:endParaRPr lang="fa-IR" altLang="en-US" dirty="0"/>
          </a:p>
          <a:p>
            <a:pPr algn="r" rtl="1"/>
            <a:r>
              <a:rPr lang="fa-IR" altLang="en-US" sz="1600" dirty="0">
                <a:solidFill>
                  <a:schemeClr val="bg2">
                    <a:lumMod val="25000"/>
                  </a:schemeClr>
                </a:solidFill>
                <a:cs typeface="B Titr" pitchFamily="2" charset="-78"/>
              </a:rPr>
              <a:t>نوجوانان و جوانان: </a:t>
            </a:r>
            <a:r>
              <a:rPr lang="fa-IR" altLang="en-US" b="1" dirty="0">
                <a:cs typeface="B Yagut" pitchFamily="2" charset="-78"/>
              </a:rPr>
              <a:t>حوادث ترافیکی، </a:t>
            </a:r>
            <a:r>
              <a:rPr lang="fa-IR" altLang="en-US" b="1" dirty="0" smtClean="0">
                <a:cs typeface="B Yagut" pitchFamily="2" charset="-78"/>
              </a:rPr>
              <a:t>غرق شدگی ، خشونت</a:t>
            </a:r>
            <a:r>
              <a:rPr lang="fa-IR" altLang="en-US" b="1" dirty="0">
                <a:cs typeface="B Yagut" pitchFamily="2" charset="-78"/>
              </a:rPr>
              <a:t>، خودکشی، </a:t>
            </a:r>
            <a:r>
              <a:rPr lang="fa-IR" altLang="en-US" b="1" dirty="0" smtClean="0">
                <a:cs typeface="B Yagut" pitchFamily="2" charset="-78"/>
              </a:rPr>
              <a:t>حوادث مربوط به چهارشنبه آخر سال، مسمومیت، </a:t>
            </a:r>
            <a:r>
              <a:rPr lang="fa-IR" altLang="en-US" b="1" dirty="0">
                <a:cs typeface="B Yagut" pitchFamily="2" charset="-78"/>
              </a:rPr>
              <a:t>حوادث ورزشی، حوادث شغلی</a:t>
            </a:r>
          </a:p>
          <a:p>
            <a:pPr algn="r" rtl="1"/>
            <a:endParaRPr lang="fa-IR" altLang="en-US" dirty="0"/>
          </a:p>
          <a:p>
            <a:pPr algn="r" rtl="1"/>
            <a:r>
              <a:rPr lang="fa-IR" altLang="en-US" sz="1600" dirty="0">
                <a:solidFill>
                  <a:schemeClr val="bg2">
                    <a:lumMod val="25000"/>
                  </a:schemeClr>
                </a:solidFill>
                <a:cs typeface="B Titr" pitchFamily="2" charset="-78"/>
              </a:rPr>
              <a:t>میانسالان:</a:t>
            </a:r>
            <a:r>
              <a:rPr lang="fa-IR" altLang="en-US" dirty="0">
                <a:solidFill>
                  <a:schemeClr val="bg2">
                    <a:lumMod val="25000"/>
                  </a:schemeClr>
                </a:solidFill>
              </a:rPr>
              <a:t> </a:t>
            </a:r>
            <a:r>
              <a:rPr lang="fa-IR" altLang="en-US" b="1" dirty="0">
                <a:cs typeface="B Yagut" pitchFamily="2" charset="-78"/>
              </a:rPr>
              <a:t>حوادث ترافیکی، خشونت، خودکشی، حوادث ورزشی، حوادث شغلی</a:t>
            </a:r>
          </a:p>
          <a:p>
            <a:pPr algn="r" rtl="1"/>
            <a:endParaRPr lang="fa-IR" altLang="en-US" dirty="0"/>
          </a:p>
          <a:p>
            <a:pPr algn="r" rtl="1"/>
            <a:r>
              <a:rPr lang="fa-IR" altLang="en-US" sz="1600" dirty="0">
                <a:solidFill>
                  <a:schemeClr val="bg2">
                    <a:lumMod val="25000"/>
                  </a:schemeClr>
                </a:solidFill>
                <a:cs typeface="B Titr" pitchFamily="2" charset="-78"/>
              </a:rPr>
              <a:t>سالمندان: </a:t>
            </a:r>
            <a:r>
              <a:rPr lang="fa-IR" altLang="en-US" b="1" dirty="0">
                <a:cs typeface="B Yagut" pitchFamily="2" charset="-78"/>
              </a:rPr>
              <a:t>حوادث ترافیکی، سقوط، سوختگی، مسمومیت</a:t>
            </a:r>
          </a:p>
          <a:p>
            <a:pPr algn="r" rtl="1"/>
            <a:endParaRPr lang="fa-IR" altLang="en-US" dirty="0"/>
          </a:p>
          <a:p>
            <a:pPr algn="r" rtl="1"/>
            <a:endParaRPr lang="fa-IR" altLang="en-US" dirty="0"/>
          </a:p>
          <a:p>
            <a:pPr algn="r" rtl="1"/>
            <a:endParaRPr lang="en-US" altLang="en-US" dirty="0"/>
          </a:p>
        </p:txBody>
      </p:sp>
      <p:pic>
        <p:nvPicPr>
          <p:cNvPr id="2150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009" y="1066801"/>
            <a:ext cx="4010025"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92490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85800" y="1524000"/>
            <a:ext cx="7924800" cy="5193422"/>
          </a:xfrm>
          <a:prstGeom prst="rect">
            <a:avLst/>
          </a:prstGeom>
        </p:spPr>
      </p:pic>
      <p:sp>
        <p:nvSpPr>
          <p:cNvPr id="3" name="TextBox 2"/>
          <p:cNvSpPr txBox="1"/>
          <p:nvPr/>
        </p:nvSpPr>
        <p:spPr>
          <a:xfrm>
            <a:off x="2362200" y="838200"/>
            <a:ext cx="6000750" cy="523220"/>
          </a:xfrm>
          <a:prstGeom prst="rect">
            <a:avLst/>
          </a:prstGeom>
          <a:noFill/>
        </p:spPr>
        <p:txBody>
          <a:bodyPr wrap="square" rtlCol="1">
            <a:spAutoFit/>
          </a:bodyPr>
          <a:lstStyle/>
          <a:p>
            <a:pPr algn="r"/>
            <a:r>
              <a:rPr lang="fa-IR" sz="2800" dirty="0" smtClean="0">
                <a:solidFill>
                  <a:schemeClr val="bg2">
                    <a:lumMod val="25000"/>
                  </a:schemeClr>
                </a:solidFill>
                <a:cs typeface="B Titr" panose="00000700000000000000" pitchFamily="2" charset="-78"/>
              </a:rPr>
              <a:t>چهارشنبه آخر سال</a:t>
            </a:r>
            <a:endParaRPr lang="fa-IR" sz="2800" dirty="0">
              <a:solidFill>
                <a:schemeClr val="bg2">
                  <a:lumMod val="25000"/>
                </a:schemeClr>
              </a:solidFill>
              <a:cs typeface="B Titr" panose="00000700000000000000" pitchFamily="2" charset="-78"/>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14300"/>
            <a:ext cx="4800600" cy="1447800"/>
          </a:xfrm>
          <a:prstGeom prst="rect">
            <a:avLst/>
          </a:prstGeom>
        </p:spPr>
      </p:pic>
    </p:spTree>
    <p:extLst>
      <p:ext uri="{BB962C8B-B14F-4D97-AF65-F5344CB8AC3E}">
        <p14:creationId xmlns:p14="http://schemas.microsoft.com/office/powerpoint/2010/main" val="24339864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71525" y="2352675"/>
            <a:ext cx="7600950" cy="2152650"/>
          </a:xfrm>
          <a:prstGeom prst="rect">
            <a:avLst/>
          </a:prstGeom>
        </p:spPr>
      </p:pic>
    </p:spTree>
    <p:extLst>
      <p:ext uri="{BB962C8B-B14F-4D97-AF65-F5344CB8AC3E}">
        <p14:creationId xmlns:p14="http://schemas.microsoft.com/office/powerpoint/2010/main" val="37463857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85800" y="1295400"/>
            <a:ext cx="7758113" cy="5005388"/>
          </a:xfrm>
          <a:prstGeom prst="rect">
            <a:avLst/>
          </a:prstGeom>
        </p:spPr>
      </p:pic>
    </p:spTree>
    <p:extLst>
      <p:ext uri="{BB962C8B-B14F-4D97-AF65-F5344CB8AC3E}">
        <p14:creationId xmlns:p14="http://schemas.microsoft.com/office/powerpoint/2010/main" val="2573623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62000" y="1285874"/>
            <a:ext cx="7620000" cy="4810125"/>
          </a:xfrm>
          <a:prstGeom prst="rect">
            <a:avLst/>
          </a:prstGeom>
        </p:spPr>
      </p:pic>
    </p:spTree>
    <p:extLst>
      <p:ext uri="{BB962C8B-B14F-4D97-AF65-F5344CB8AC3E}">
        <p14:creationId xmlns:p14="http://schemas.microsoft.com/office/powerpoint/2010/main" val="19259047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4801" y="838199"/>
            <a:ext cx="8458200" cy="5791201"/>
          </a:xfrm>
          <a:prstGeom prst="rect">
            <a:avLst/>
          </a:prstGeom>
        </p:spPr>
      </p:pic>
    </p:spTree>
    <p:extLst>
      <p:ext uri="{BB962C8B-B14F-4D97-AF65-F5344CB8AC3E}">
        <p14:creationId xmlns:p14="http://schemas.microsoft.com/office/powerpoint/2010/main" val="37931271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4800" y="1524000"/>
            <a:ext cx="8471360" cy="4567237"/>
          </a:xfrm>
          <a:prstGeom prst="rect">
            <a:avLst/>
          </a:prstGeom>
        </p:spPr>
      </p:pic>
    </p:spTree>
    <p:extLst>
      <p:ext uri="{BB962C8B-B14F-4D97-AF65-F5344CB8AC3E}">
        <p14:creationId xmlns:p14="http://schemas.microsoft.com/office/powerpoint/2010/main" val="27767416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09600" y="838200"/>
            <a:ext cx="8077200" cy="5824664"/>
          </a:xfrm>
          <a:prstGeom prst="rect">
            <a:avLst/>
          </a:prstGeom>
        </p:spPr>
      </p:pic>
    </p:spTree>
    <p:extLst>
      <p:ext uri="{BB962C8B-B14F-4D97-AF65-F5344CB8AC3E}">
        <p14:creationId xmlns:p14="http://schemas.microsoft.com/office/powerpoint/2010/main" val="40731224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81000" y="1295400"/>
            <a:ext cx="8169883" cy="5129212"/>
          </a:xfrm>
          <a:prstGeom prst="rect">
            <a:avLst/>
          </a:prstGeom>
        </p:spPr>
      </p:pic>
    </p:spTree>
    <p:extLst>
      <p:ext uri="{BB962C8B-B14F-4D97-AF65-F5344CB8AC3E}">
        <p14:creationId xmlns:p14="http://schemas.microsoft.com/office/powerpoint/2010/main" val="31550910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81000" y="1295400"/>
            <a:ext cx="8290355" cy="4652962"/>
          </a:xfrm>
          <a:prstGeom prst="rect">
            <a:avLst/>
          </a:prstGeom>
        </p:spPr>
      </p:pic>
    </p:spTree>
    <p:extLst>
      <p:ext uri="{BB962C8B-B14F-4D97-AF65-F5344CB8AC3E}">
        <p14:creationId xmlns:p14="http://schemas.microsoft.com/office/powerpoint/2010/main" val="24529409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76400" y="2057400"/>
            <a:ext cx="6096000" cy="4247317"/>
          </a:xfrm>
          <a:prstGeom prst="rect">
            <a:avLst/>
          </a:prstGeom>
        </p:spPr>
        <p:txBody>
          <a:bodyPr wrap="square">
            <a:spAutoFit/>
          </a:bodyPr>
          <a:lstStyle/>
          <a:p>
            <a:pPr marL="285750" lvl="0" indent="-285750" algn="r" rtl="1">
              <a:buFont typeface="Wingdings" panose="05000000000000000000" pitchFamily="2" charset="2"/>
              <a:buChar char="Ø"/>
            </a:pPr>
            <a:r>
              <a:rPr lang="fa-IR" dirty="0">
                <a:solidFill>
                  <a:schemeClr val="bg2">
                    <a:lumMod val="25000"/>
                  </a:schemeClr>
                </a:solidFill>
                <a:latin typeface="Calibri" panose="020F0502020204030204"/>
                <a:cs typeface="B Titr" panose="00000700000000000000" pitchFamily="2" charset="-78"/>
              </a:rPr>
              <a:t>حوادث ترافیکی</a:t>
            </a:r>
          </a:p>
          <a:p>
            <a:pPr marL="285750" lvl="0" indent="-285750" algn="r" rtl="1">
              <a:buFont typeface="Wingdings" panose="05000000000000000000" pitchFamily="2" charset="2"/>
              <a:buChar char="Ø"/>
            </a:pPr>
            <a:endParaRPr lang="fa-IR" dirty="0">
              <a:solidFill>
                <a:schemeClr val="bg2">
                  <a:lumMod val="25000"/>
                </a:schemeClr>
              </a:solidFill>
              <a:latin typeface="Calibri" panose="020F0502020204030204"/>
              <a:cs typeface="B Titr" panose="00000700000000000000" pitchFamily="2" charset="-78"/>
            </a:endParaRPr>
          </a:p>
          <a:p>
            <a:pPr marL="285750" lvl="0" indent="-285750" algn="r" rtl="1">
              <a:buFont typeface="Wingdings" panose="05000000000000000000" pitchFamily="2" charset="2"/>
              <a:buChar char="Ø"/>
            </a:pPr>
            <a:r>
              <a:rPr lang="fa-IR" dirty="0">
                <a:solidFill>
                  <a:schemeClr val="bg2">
                    <a:lumMod val="25000"/>
                  </a:schemeClr>
                </a:solidFill>
                <a:latin typeface="Calibri" panose="020F0502020204030204"/>
                <a:cs typeface="B Titr" panose="00000700000000000000" pitchFamily="2" charset="-78"/>
              </a:rPr>
              <a:t>حوادث غرق شدگی</a:t>
            </a:r>
          </a:p>
          <a:p>
            <a:pPr marL="285750" lvl="0" indent="-285750" algn="r" rtl="1">
              <a:buFont typeface="Wingdings" panose="05000000000000000000" pitchFamily="2" charset="2"/>
              <a:buChar char="Ø"/>
            </a:pPr>
            <a:endParaRPr lang="fa-IR" dirty="0">
              <a:solidFill>
                <a:schemeClr val="bg2">
                  <a:lumMod val="25000"/>
                </a:schemeClr>
              </a:solidFill>
              <a:latin typeface="Calibri" panose="020F0502020204030204"/>
              <a:cs typeface="B Titr" panose="00000700000000000000" pitchFamily="2" charset="-78"/>
            </a:endParaRPr>
          </a:p>
          <a:p>
            <a:pPr marL="285750" lvl="0" indent="-285750" algn="r" rtl="1">
              <a:buFont typeface="Wingdings" panose="05000000000000000000" pitchFamily="2" charset="2"/>
              <a:buChar char="Ø"/>
            </a:pPr>
            <a:r>
              <a:rPr lang="fa-IR" dirty="0">
                <a:solidFill>
                  <a:schemeClr val="bg2">
                    <a:lumMod val="25000"/>
                  </a:schemeClr>
                </a:solidFill>
                <a:latin typeface="Calibri" panose="020F0502020204030204"/>
                <a:cs typeface="B Titr" panose="00000700000000000000" pitchFamily="2" charset="-78"/>
              </a:rPr>
              <a:t>حوادث مسمومیت با گاز </a:t>
            </a:r>
            <a:r>
              <a:rPr lang="en-US" dirty="0">
                <a:solidFill>
                  <a:schemeClr val="bg2">
                    <a:lumMod val="25000"/>
                  </a:schemeClr>
                </a:solidFill>
                <a:latin typeface="Calibri" panose="020F0502020204030204"/>
                <a:cs typeface="B Titr" panose="00000700000000000000" pitchFamily="2" charset="-78"/>
              </a:rPr>
              <a:t>CO</a:t>
            </a:r>
            <a:endParaRPr lang="fa-IR" dirty="0">
              <a:solidFill>
                <a:schemeClr val="bg2">
                  <a:lumMod val="25000"/>
                </a:schemeClr>
              </a:solidFill>
              <a:latin typeface="Calibri" panose="020F0502020204030204"/>
              <a:cs typeface="B Titr" panose="00000700000000000000" pitchFamily="2" charset="-78"/>
            </a:endParaRPr>
          </a:p>
          <a:p>
            <a:pPr marL="285750" lvl="0" indent="-285750" algn="r" rtl="1">
              <a:buFont typeface="Wingdings" panose="05000000000000000000" pitchFamily="2" charset="2"/>
              <a:buChar char="Ø"/>
            </a:pPr>
            <a:endParaRPr lang="en-US" dirty="0">
              <a:solidFill>
                <a:schemeClr val="bg2">
                  <a:lumMod val="25000"/>
                </a:schemeClr>
              </a:solidFill>
              <a:latin typeface="Calibri" panose="020F0502020204030204"/>
              <a:cs typeface="B Titr" panose="00000700000000000000" pitchFamily="2" charset="-78"/>
            </a:endParaRPr>
          </a:p>
          <a:p>
            <a:pPr marL="285750" lvl="0" indent="-285750" algn="r" rtl="1">
              <a:buFont typeface="Wingdings" panose="05000000000000000000" pitchFamily="2" charset="2"/>
              <a:buChar char="Ø"/>
            </a:pPr>
            <a:r>
              <a:rPr lang="fa-IR" dirty="0">
                <a:solidFill>
                  <a:schemeClr val="bg2">
                    <a:lumMod val="25000"/>
                  </a:schemeClr>
                </a:solidFill>
                <a:latin typeface="Calibri" panose="020F0502020204030204"/>
                <a:cs typeface="B Titr" panose="00000700000000000000" pitchFamily="2" charset="-78"/>
              </a:rPr>
              <a:t>حوادث چهارشنبه آخر سال </a:t>
            </a:r>
          </a:p>
          <a:p>
            <a:pPr marL="285750" lvl="0" indent="-285750" algn="r" rtl="1">
              <a:buFont typeface="Wingdings" panose="05000000000000000000" pitchFamily="2" charset="2"/>
              <a:buChar char="Ø"/>
            </a:pPr>
            <a:endParaRPr lang="fa-IR" dirty="0">
              <a:solidFill>
                <a:srgbClr val="FDC7A3">
                  <a:lumMod val="10000"/>
                </a:srgbClr>
              </a:solidFill>
              <a:latin typeface="Calibri" panose="020F0502020204030204"/>
              <a:cs typeface="B Titr" panose="00000700000000000000" pitchFamily="2" charset="-78"/>
            </a:endParaRPr>
          </a:p>
          <a:p>
            <a:pPr marL="285750" lvl="0" indent="-285750" algn="r" rtl="1">
              <a:buFont typeface="Wingdings" panose="05000000000000000000" pitchFamily="2" charset="2"/>
              <a:buChar char="Ø"/>
            </a:pPr>
            <a:r>
              <a:rPr lang="fa-IR" dirty="0">
                <a:solidFill>
                  <a:schemeClr val="bg2">
                    <a:lumMod val="25000"/>
                  </a:schemeClr>
                </a:solidFill>
                <a:latin typeface="Calibri" panose="020F0502020204030204"/>
                <a:cs typeface="B Titr" panose="00000700000000000000" pitchFamily="2" charset="-78"/>
              </a:rPr>
              <a:t>حوادث برق گرفتگی</a:t>
            </a:r>
          </a:p>
          <a:p>
            <a:pPr marL="285750" lvl="0" indent="-285750" algn="r" rtl="1">
              <a:buFont typeface="Wingdings" panose="05000000000000000000" pitchFamily="2" charset="2"/>
              <a:buChar char="Ø"/>
            </a:pPr>
            <a:endParaRPr lang="fa-IR" dirty="0">
              <a:solidFill>
                <a:schemeClr val="bg2">
                  <a:lumMod val="25000"/>
                </a:schemeClr>
              </a:solidFill>
              <a:latin typeface="Calibri" panose="020F0502020204030204"/>
              <a:cs typeface="B Titr" panose="00000700000000000000" pitchFamily="2" charset="-78"/>
            </a:endParaRPr>
          </a:p>
          <a:p>
            <a:pPr marL="285750" lvl="0" indent="-285750" algn="r" rtl="1">
              <a:buFont typeface="Wingdings" panose="05000000000000000000" pitchFamily="2" charset="2"/>
              <a:buChar char="Ø"/>
            </a:pPr>
            <a:r>
              <a:rPr lang="fa-IR" dirty="0">
                <a:solidFill>
                  <a:schemeClr val="bg2">
                    <a:lumMod val="25000"/>
                  </a:schemeClr>
                </a:solidFill>
                <a:latin typeface="Calibri" panose="020F0502020204030204"/>
                <a:cs typeface="B Titr" panose="00000700000000000000" pitchFamily="2" charset="-78"/>
              </a:rPr>
              <a:t>حوادث سقوط</a:t>
            </a:r>
          </a:p>
          <a:p>
            <a:pPr marL="285750" lvl="0" indent="-285750" algn="r" rtl="1">
              <a:buFont typeface="Wingdings" panose="05000000000000000000" pitchFamily="2" charset="2"/>
              <a:buChar char="Ø"/>
            </a:pPr>
            <a:endParaRPr lang="fa-IR" dirty="0">
              <a:solidFill>
                <a:schemeClr val="bg2">
                  <a:lumMod val="25000"/>
                </a:schemeClr>
              </a:solidFill>
              <a:latin typeface="Calibri" panose="020F0502020204030204"/>
              <a:cs typeface="B Titr" panose="00000700000000000000" pitchFamily="2" charset="-78"/>
            </a:endParaRPr>
          </a:p>
          <a:p>
            <a:pPr marL="285750" lvl="0" indent="-285750" algn="r" rtl="1">
              <a:buFont typeface="Wingdings" panose="05000000000000000000" pitchFamily="2" charset="2"/>
              <a:buChar char="Ø"/>
            </a:pPr>
            <a:r>
              <a:rPr lang="fa-IR" dirty="0">
                <a:solidFill>
                  <a:schemeClr val="bg2">
                    <a:lumMod val="25000"/>
                  </a:schemeClr>
                </a:solidFill>
                <a:latin typeface="Calibri" panose="020F0502020204030204"/>
                <a:cs typeface="B Titr" panose="00000700000000000000" pitchFamily="2" charset="-78"/>
              </a:rPr>
              <a:t>حوادث ناشی از کار </a:t>
            </a:r>
          </a:p>
          <a:p>
            <a:pPr marL="285750" lvl="0" indent="-285750" algn="r" rtl="1">
              <a:buFont typeface="Wingdings" panose="05000000000000000000" pitchFamily="2" charset="2"/>
              <a:buChar char="Ø"/>
            </a:pPr>
            <a:endParaRPr lang="fa-IR" dirty="0">
              <a:solidFill>
                <a:schemeClr val="bg2">
                  <a:lumMod val="25000"/>
                </a:schemeClr>
              </a:solidFill>
              <a:latin typeface="Calibri" panose="020F0502020204030204"/>
              <a:cs typeface="B Titr" panose="00000700000000000000" pitchFamily="2" charset="-78"/>
            </a:endParaRPr>
          </a:p>
          <a:p>
            <a:pPr marL="285750" lvl="0" indent="-285750" algn="r" rtl="1">
              <a:buFont typeface="Wingdings" panose="05000000000000000000" pitchFamily="2" charset="2"/>
              <a:buChar char="Ø"/>
            </a:pPr>
            <a:r>
              <a:rPr lang="fa-IR" dirty="0">
                <a:solidFill>
                  <a:schemeClr val="bg2">
                    <a:lumMod val="25000"/>
                  </a:schemeClr>
                </a:solidFill>
                <a:latin typeface="Calibri" panose="020F0502020204030204"/>
                <a:cs typeface="B Titr" panose="00000700000000000000" pitchFamily="2" charset="-78"/>
              </a:rPr>
              <a:t>حوادث مربوط به سایر مسمومیت ها </a:t>
            </a:r>
          </a:p>
        </p:txBody>
      </p:sp>
      <p:sp>
        <p:nvSpPr>
          <p:cNvPr id="3" name="Rectangle 2"/>
          <p:cNvSpPr/>
          <p:nvPr/>
        </p:nvSpPr>
        <p:spPr>
          <a:xfrm>
            <a:off x="5962288" y="914400"/>
            <a:ext cx="1810112" cy="523220"/>
          </a:xfrm>
          <a:prstGeom prst="rect">
            <a:avLst/>
          </a:prstGeom>
        </p:spPr>
        <p:txBody>
          <a:bodyPr wrap="none">
            <a:spAutoFit/>
          </a:bodyPr>
          <a:lstStyle/>
          <a:p>
            <a:r>
              <a:rPr lang="fa-IR" sz="2800" dirty="0">
                <a:solidFill>
                  <a:schemeClr val="tx2">
                    <a:lumMod val="75000"/>
                  </a:schemeClr>
                </a:solidFill>
                <a:cs typeface="B Titr" panose="00000700000000000000" pitchFamily="2" charset="-78"/>
              </a:rPr>
              <a:t>انواع</a:t>
            </a:r>
            <a:r>
              <a:rPr lang="fa-IR" sz="2000" dirty="0">
                <a:solidFill>
                  <a:schemeClr val="tx2">
                    <a:lumMod val="75000"/>
                  </a:schemeClr>
                </a:solidFill>
                <a:cs typeface="B Titr" panose="00000700000000000000" pitchFamily="2" charset="-78"/>
              </a:rPr>
              <a:t> </a:t>
            </a:r>
            <a:r>
              <a:rPr lang="fa-IR" sz="2800" dirty="0">
                <a:solidFill>
                  <a:schemeClr val="tx2">
                    <a:lumMod val="75000"/>
                  </a:schemeClr>
                </a:solidFill>
                <a:cs typeface="B Titr" panose="00000700000000000000" pitchFamily="2" charset="-78"/>
              </a:rPr>
              <a:t>حوادث</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886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824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85800" y="1752600"/>
            <a:ext cx="7700886" cy="3657600"/>
          </a:xfrm>
          <a:prstGeom prst="rect">
            <a:avLst/>
          </a:prstGeom>
        </p:spPr>
      </p:pic>
    </p:spTree>
    <p:extLst>
      <p:ext uri="{BB962C8B-B14F-4D97-AF65-F5344CB8AC3E}">
        <p14:creationId xmlns:p14="http://schemas.microsoft.com/office/powerpoint/2010/main" val="12073182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914400"/>
            <a:ext cx="8153400" cy="4956485"/>
          </a:xfrm>
          <a:prstGeom prst="rect">
            <a:avLst/>
          </a:prstGeom>
        </p:spPr>
        <p:txBody>
          <a:bodyPr wrap="square">
            <a:spAutoFit/>
          </a:bodyPr>
          <a:lstStyle/>
          <a:p>
            <a:pPr algn="r" rtl="1">
              <a:lnSpc>
                <a:spcPct val="107000"/>
              </a:lnSpc>
              <a:spcAft>
                <a:spcPts val="800"/>
              </a:spcAft>
            </a:pPr>
            <a:r>
              <a:rPr lang="ar-SA" sz="1400" dirty="0">
                <a:latin typeface="Tahoma" panose="020B0604030504040204" pitchFamily="34" charset="0"/>
                <a:ea typeface="Calibri" panose="020F0502020204030204" pitchFamily="34" charset="0"/>
                <a:cs typeface="B Titr" panose="00000700000000000000" pitchFamily="2" charset="-78"/>
              </a:rPr>
              <a:t>عوامل</a:t>
            </a:r>
            <a:r>
              <a:rPr lang="ar-SA" sz="1400" dirty="0">
                <a:latin typeface="Calibri" panose="020F0502020204030204" pitchFamily="34" charset="0"/>
                <a:ea typeface="Calibri" panose="020F0502020204030204" pitchFamily="34" charset="0"/>
                <a:cs typeface="B Titr" panose="00000700000000000000" pitchFamily="2" charset="-78"/>
              </a:rPr>
              <a:t> </a:t>
            </a:r>
            <a:r>
              <a:rPr lang="ar-SA" sz="1400" dirty="0">
                <a:latin typeface="Tahoma" panose="020B0604030504040204" pitchFamily="34" charset="0"/>
                <a:ea typeface="Calibri" panose="020F0502020204030204" pitchFamily="34" charset="0"/>
                <a:cs typeface="B Titr" panose="00000700000000000000" pitchFamily="2" charset="-78"/>
              </a:rPr>
              <a:t>خطر</a:t>
            </a:r>
            <a:r>
              <a:rPr lang="ar-SA" sz="1400" dirty="0">
                <a:latin typeface="Calibri" panose="020F0502020204030204" pitchFamily="34" charset="0"/>
                <a:ea typeface="Calibri" panose="020F0502020204030204" pitchFamily="34" charset="0"/>
                <a:cs typeface="B Titr" panose="00000700000000000000" pitchFamily="2" charset="-78"/>
              </a:rPr>
              <a:t> </a:t>
            </a:r>
            <a:r>
              <a:rPr lang="ar-SA" sz="1400" dirty="0">
                <a:latin typeface="Tahoma" panose="020B0604030504040204" pitchFamily="34" charset="0"/>
                <a:ea typeface="Calibri" panose="020F0502020204030204" pitchFamily="34" charset="0"/>
                <a:cs typeface="B Titr" panose="00000700000000000000" pitchFamily="2" charset="-78"/>
              </a:rPr>
              <a:t>حوادث</a:t>
            </a:r>
            <a:r>
              <a:rPr lang="ar-SA" sz="1400" dirty="0">
                <a:latin typeface="Calibri" panose="020F0502020204030204" pitchFamily="34" charset="0"/>
                <a:ea typeface="Calibri" panose="020F0502020204030204" pitchFamily="34" charset="0"/>
                <a:cs typeface="B Titr" panose="00000700000000000000" pitchFamily="2" charset="-78"/>
              </a:rPr>
              <a:t> </a:t>
            </a:r>
            <a:r>
              <a:rPr lang="ar-SA" sz="1400" dirty="0" smtClean="0">
                <a:latin typeface="Tahoma" panose="020B0604030504040204" pitchFamily="34" charset="0"/>
                <a:ea typeface="Calibri" panose="020F0502020204030204" pitchFamily="34" charset="0"/>
                <a:cs typeface="B Titr" panose="00000700000000000000" pitchFamily="2" charset="-78"/>
              </a:rPr>
              <a:t>ترافیکی</a:t>
            </a:r>
            <a:endParaRPr lang="fa-IR" sz="1400" dirty="0" smtClean="0">
              <a:latin typeface="Tahoma" panose="020B0604030504040204" pitchFamily="34" charset="0"/>
              <a:ea typeface="Calibri" panose="020F0502020204030204" pitchFamily="34" charset="0"/>
              <a:cs typeface="B Titr" panose="00000700000000000000" pitchFamily="2" charset="-78"/>
            </a:endParaRPr>
          </a:p>
          <a:p>
            <a:pPr algn="r" rtl="1">
              <a:lnSpc>
                <a:spcPct val="107000"/>
              </a:lnSpc>
              <a:spcAft>
                <a:spcPts val="800"/>
              </a:spcAft>
            </a:pPr>
            <a:endParaRPr lang="en-US" sz="1100" dirty="0">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r>
              <a:rPr lang="ar-SA" sz="1600" b="1" dirty="0">
                <a:latin typeface="Calibri" panose="020F0502020204030204" pitchFamily="34" charset="0"/>
                <a:ea typeface="Calibri" panose="020F0502020204030204" pitchFamily="34" charset="0"/>
                <a:cs typeface="B Lotus" panose="00000400000000000000" pitchFamily="2" charset="-78"/>
              </a:rPr>
              <a:t>خطر حوادث ترافیکی و تلفات ناشی از آن درنتیجه ترکیبی از عوامل مرتبط با جاده، وسایل نقلیه و کاربران راه ها و تعامل این عوامل با یکدیگر ایجاد می‌شود. برخی از عوامل خطر در وقوع حادثه نقش دارند و بنابراین بخشی از شبکه علیتی بروز حادثه محسوب می‌شوند. از سوی دیگر تعدادی از عوامل اثر تشدیدکنندگی بر پیامدهای حادثه داشته و منجر به‌ شدت تروما و یا فوت کاربران جاده می‌گردند و از این رو بخشی از شبکه علیتی شدت مصدومیت و مرگ ناشی از حادثه طبقه‌بندی می‌شوند. برخی دیگر از عوامل خطر مانند سرعت می‌تواند در هر دو شبکه علیتی بروز حادثه و شدت مصدومیت نقش داشته باشند. تعیین عوامل خطر بروز حادثه و شدت مصدومیت‌ها و مرگ‌ها در شناسایی مداخله‌های مناسب پیشگیری و کاهش خطرات مرتبط با این عوامل اهمیت زیادی دارد. مهمترین عوامل خطر حوادث ترافیکی عبارتند از:</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Wingdings" panose="05000000000000000000" pitchFamily="2" charset="2"/>
              <a:buChar char=""/>
            </a:pPr>
            <a:r>
              <a:rPr lang="ar-SA" sz="1600" b="1" dirty="0">
                <a:latin typeface="Calibri" panose="020F0502020204030204" pitchFamily="34" charset="0"/>
                <a:ea typeface="Calibri" panose="020F0502020204030204" pitchFamily="34" charset="0"/>
                <a:cs typeface="B Lotus" panose="00000400000000000000" pitchFamily="2" charset="-78"/>
              </a:rPr>
              <a:t>سرعت بالا</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Wingdings" panose="05000000000000000000" pitchFamily="2" charset="2"/>
              <a:buChar char=""/>
            </a:pPr>
            <a:r>
              <a:rPr lang="ar-SA" sz="1600" b="1" dirty="0">
                <a:latin typeface="Calibri" panose="020F0502020204030204" pitchFamily="34" charset="0"/>
                <a:ea typeface="Calibri" panose="020F0502020204030204" pitchFamily="34" charset="0"/>
                <a:cs typeface="B Lotus" panose="00000400000000000000" pitchFamily="2" charset="-78"/>
              </a:rPr>
              <a:t>نپوشیدن کلاه ایمنی (موتور سیکلت، دوچرخه)</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Wingdings" panose="05000000000000000000" pitchFamily="2" charset="2"/>
              <a:buChar char=""/>
            </a:pPr>
            <a:r>
              <a:rPr lang="ar-SA" sz="1600" b="1" dirty="0">
                <a:latin typeface="Calibri" panose="020F0502020204030204" pitchFamily="34" charset="0"/>
                <a:ea typeface="Calibri" panose="020F0502020204030204" pitchFamily="34" charset="0"/>
                <a:cs typeface="B Lotus" panose="00000400000000000000" pitchFamily="2" charset="-78"/>
              </a:rPr>
              <a:t>نبستن کمربند ایمنی</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Wingdings" panose="05000000000000000000" pitchFamily="2" charset="2"/>
              <a:buChar char=""/>
            </a:pPr>
            <a:r>
              <a:rPr lang="ar-SA" sz="1600" b="1" dirty="0">
                <a:latin typeface="Calibri" panose="020F0502020204030204" pitchFamily="34" charset="0"/>
                <a:ea typeface="Calibri" panose="020F0502020204030204" pitchFamily="34" charset="0"/>
                <a:cs typeface="B Lotus" panose="00000400000000000000" pitchFamily="2" charset="-78"/>
              </a:rPr>
              <a:t>استفاده نکردن از صندلی مخصوص کودک در خودرو</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Wingdings" panose="05000000000000000000" pitchFamily="2" charset="2"/>
              <a:buChar char=""/>
            </a:pPr>
            <a:r>
              <a:rPr lang="ar-SA" sz="1600" b="1" dirty="0">
                <a:latin typeface="Calibri" panose="020F0502020204030204" pitchFamily="34" charset="0"/>
                <a:ea typeface="Calibri" panose="020F0502020204030204" pitchFamily="34" charset="0"/>
                <a:cs typeface="B Lotus" panose="00000400000000000000" pitchFamily="2" charset="-78"/>
              </a:rPr>
              <a:t>رانندگی بعد از مصرف الکل، مواد روان گردان و داروهای خواب آور</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Wingdings" panose="05000000000000000000" pitchFamily="2" charset="2"/>
              <a:buChar char=""/>
            </a:pPr>
            <a:r>
              <a:rPr lang="ar-SA" sz="1600" b="1" dirty="0">
                <a:latin typeface="Calibri" panose="020F0502020204030204" pitchFamily="34" charset="0"/>
                <a:ea typeface="Calibri" panose="020F0502020204030204" pitchFamily="34" charset="0"/>
                <a:cs typeface="B Lotus" panose="00000400000000000000" pitchFamily="2" charset="-78"/>
              </a:rPr>
              <a:t>رانندگی با خستگی و خواب آلودگی</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Wingdings" panose="05000000000000000000" pitchFamily="2" charset="2"/>
              <a:buChar char=""/>
            </a:pPr>
            <a:r>
              <a:rPr lang="ar-SA" sz="1600" b="1" dirty="0">
                <a:latin typeface="Calibri" panose="020F0502020204030204" pitchFamily="34" charset="0"/>
                <a:ea typeface="Calibri" panose="020F0502020204030204" pitchFamily="34" charset="0"/>
                <a:cs typeface="B Lotus" panose="00000400000000000000" pitchFamily="2" charset="-78"/>
              </a:rPr>
              <a:t>استفاده از تلفن همراه حین رانندگی </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15000"/>
              </a:lnSpc>
              <a:spcAft>
                <a:spcPts val="800"/>
              </a:spcAft>
              <a:buFont typeface="Wingdings" panose="05000000000000000000" pitchFamily="2" charset="2"/>
              <a:buChar char=""/>
            </a:pPr>
            <a:r>
              <a:rPr lang="fa-IR" sz="1600" b="1" dirty="0">
                <a:latin typeface="Tahoma" panose="020B0604030504040204" pitchFamily="34" charset="0"/>
                <a:ea typeface="Calibri" panose="020F0502020204030204" pitchFamily="34" charset="0"/>
                <a:cs typeface="B Lotus" panose="00000400000000000000" pitchFamily="2" charset="-78"/>
              </a:rPr>
              <a:t>دیده نشدن وسایل نقلیه و عابران پیاده (عدم آشکارسازی) </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AutoShape 2" descr="‫حوادث ترافیکی - کربلا سلام‬‎"/>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sp>
        <p:nvSpPr>
          <p:cNvPr id="4" name="AutoShape 4" descr="‫حوادث ترافیکی - کربلا سلام‬‎"/>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sp>
        <p:nvSpPr>
          <p:cNvPr id="5" name="AutoShape 6" descr="حوادث ترافیکی - کربلا سلام"/>
          <p:cNvSpPr>
            <a:spLocks noChangeAspect="1" noChangeArrowheads="1"/>
          </p:cNvSpPr>
          <p:nvPr/>
        </p:nvSpPr>
        <p:spPr bwMode="auto">
          <a:xfrm>
            <a:off x="914400" y="990600"/>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pic>
        <p:nvPicPr>
          <p:cNvPr id="6" name="Picture 5"/>
          <p:cNvPicPr>
            <a:picLocks noChangeAspect="1"/>
          </p:cNvPicPr>
          <p:nvPr/>
        </p:nvPicPr>
        <p:blipFill>
          <a:blip r:embed="rId2"/>
          <a:stretch>
            <a:fillRect/>
          </a:stretch>
        </p:blipFill>
        <p:spPr>
          <a:xfrm>
            <a:off x="123149" y="55444"/>
            <a:ext cx="3730625" cy="1413111"/>
          </a:xfrm>
          <a:prstGeom prst="rect">
            <a:avLst/>
          </a:prstGeom>
        </p:spPr>
      </p:pic>
    </p:spTree>
    <p:extLst>
      <p:ext uri="{BB962C8B-B14F-4D97-AF65-F5344CB8AC3E}">
        <p14:creationId xmlns:p14="http://schemas.microsoft.com/office/powerpoint/2010/main" val="35910852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1371600"/>
            <a:ext cx="7315200" cy="4812087"/>
          </a:xfrm>
          <a:prstGeom prst="rect">
            <a:avLst/>
          </a:prstGeom>
        </p:spPr>
        <p:txBody>
          <a:bodyPr wrap="square">
            <a:spAutoFit/>
          </a:bodyPr>
          <a:lstStyle/>
          <a:p>
            <a:pPr marL="240665" algn="just" rtl="1">
              <a:lnSpc>
                <a:spcPct val="115000"/>
              </a:lnSpc>
              <a:spcAft>
                <a:spcPts val="0"/>
              </a:spcAft>
            </a:pPr>
            <a:r>
              <a:rPr lang="fa-IR" sz="1200" b="1" dirty="0">
                <a:latin typeface="Calibri" panose="020F0502020204030204" pitchFamily="34" charset="0"/>
                <a:ea typeface="Calibri" panose="020F0502020204030204" pitchFamily="34" charset="0"/>
                <a:cs typeface="B Lotus" panose="00000400000000000000" pitchFamily="2" charset="-78"/>
              </a:rPr>
              <a:t> </a:t>
            </a:r>
            <a:endParaRPr lang="en-US" sz="1100" dirty="0">
              <a:latin typeface="Calibri" panose="020F0502020204030204" pitchFamily="34" charset="0"/>
              <a:ea typeface="Calibri" panose="020F0502020204030204" pitchFamily="34" charset="0"/>
              <a:cs typeface="Arial" panose="020B0604020202020204" pitchFamily="34" charset="0"/>
            </a:endParaRPr>
          </a:p>
          <a:p>
            <a:pPr lvl="0" algn="r" rtl="1">
              <a:lnSpc>
                <a:spcPct val="115000"/>
              </a:lnSpc>
              <a:spcAft>
                <a:spcPts val="600"/>
              </a:spcAft>
            </a:pPr>
            <a:r>
              <a:rPr lang="fa-IR" sz="1600" b="1" dirty="0">
                <a:solidFill>
                  <a:srgbClr val="000000"/>
                </a:solidFill>
                <a:latin typeface="B Nazanin" panose="00000400000000000000" pitchFamily="2" charset="-78"/>
                <a:ea typeface="Times New Roman" panose="02020603050405020304" pitchFamily="18" charset="0"/>
                <a:cs typeface="B Titr" panose="00000700000000000000" pitchFamily="2" charset="-78"/>
              </a:rPr>
              <a:t>حوادث ترافیکی براساس نوع برخورد وسایل </a:t>
            </a:r>
            <a:r>
              <a:rPr lang="fa-IR" sz="1600" b="1" dirty="0" smtClean="0">
                <a:solidFill>
                  <a:srgbClr val="000000"/>
                </a:solidFill>
                <a:latin typeface="B Nazanin" panose="00000400000000000000" pitchFamily="2" charset="-78"/>
                <a:ea typeface="Times New Roman" panose="02020603050405020304" pitchFamily="18" charset="0"/>
                <a:cs typeface="B Titr" panose="00000700000000000000" pitchFamily="2" charset="-78"/>
              </a:rPr>
              <a:t>نقلیه</a:t>
            </a:r>
          </a:p>
          <a:p>
            <a:pPr marL="342900" lvl="0" indent="-342900" algn="r" rtl="1">
              <a:lnSpc>
                <a:spcPct val="115000"/>
              </a:lnSpc>
              <a:spcAft>
                <a:spcPts val="600"/>
              </a:spcAft>
              <a:buFont typeface="Tahoma" panose="020B0604030504040204" pitchFamily="34" charset="0"/>
              <a:buAutoNum type="arabicParenR"/>
            </a:pPr>
            <a:endParaRPr lang="en-US" sz="1600" b="1" dirty="0">
              <a:solidFill>
                <a:srgbClr val="000000"/>
              </a:solidFill>
              <a:latin typeface="B Nazanin" panose="00000400000000000000" pitchFamily="2" charset="-78"/>
              <a:ea typeface="Times New Roman" panose="02020603050405020304" pitchFamily="18" charset="0"/>
              <a:cs typeface="Times New Roman" panose="02020603050405020304" pitchFamily="18" charset="0"/>
            </a:endParaRPr>
          </a:p>
          <a:p>
            <a:pPr algn="just" rtl="1">
              <a:lnSpc>
                <a:spcPct val="115000"/>
              </a:lnSpc>
              <a:spcAft>
                <a:spcPts val="0"/>
              </a:spcAft>
            </a:pPr>
            <a:r>
              <a:rPr lang="fa-IR" sz="1600" b="1" dirty="0">
                <a:cs typeface="B Lotus" panose="00000400000000000000" pitchFamily="2" charset="-78"/>
              </a:rPr>
              <a:t>حوادث ترافیکی براساس ماهیت تصادف و نوع برخورد وسایل نقلیه با اجسام مختلف، می‌تواند تعاریف متفاوتی داشته باشد. این تعاریف را می‌توان در دو دسته تصادفات رانندگی و سوانح رانندگی تقسیم کرد (48). </a:t>
            </a:r>
            <a:endParaRPr lang="en-US" sz="2400" dirty="0"/>
          </a:p>
          <a:p>
            <a:pPr algn="just" rtl="1">
              <a:lnSpc>
                <a:spcPct val="115000"/>
              </a:lnSpc>
              <a:spcAft>
                <a:spcPts val="0"/>
              </a:spcAft>
            </a:pPr>
            <a:r>
              <a:rPr lang="fa-IR" sz="1600" b="1" dirty="0">
                <a:solidFill>
                  <a:srgbClr val="000000"/>
                </a:solidFill>
                <a:cs typeface="B Lotus" panose="00000400000000000000" pitchFamily="2" charset="-78"/>
              </a:rPr>
              <a:t>الف) تصادفات رانندگی: انواع </a:t>
            </a:r>
            <a:r>
              <a:rPr lang="fa-IR" sz="1600" b="1" dirty="0">
                <a:cs typeface="B Lotus" panose="00000400000000000000" pitchFamily="2" charset="-78"/>
              </a:rPr>
              <a:t>وقایع منجر به جرح، فوت، خسارت و یا ترکیبی از آنها که در نتیجه برخورد یک یا چند وسیله نقلیه با یکدیگر و یا انسان، حیوان و شیء به وجود می‌آید که شامل موارد زیر است:</a:t>
            </a:r>
            <a:endParaRPr lang="en-US" sz="2400" dirty="0"/>
          </a:p>
          <a:p>
            <a:pPr marL="342900" lvl="0" indent="-342900" algn="just" rtl="1">
              <a:lnSpc>
                <a:spcPct val="115000"/>
              </a:lnSpc>
              <a:spcAft>
                <a:spcPts val="0"/>
              </a:spcAft>
              <a:buFont typeface="Symbol" panose="05050102010706020507" pitchFamily="18" charset="2"/>
              <a:buChar char=""/>
            </a:pPr>
            <a:r>
              <a:rPr lang="fa-IR" sz="1600" b="1" dirty="0">
                <a:latin typeface="Calibri" panose="020F0502020204030204" pitchFamily="34" charset="0"/>
                <a:ea typeface="Calibri" panose="020F0502020204030204" pitchFamily="34" charset="0"/>
                <a:cs typeface="B Lotus" panose="00000400000000000000" pitchFamily="2" charset="-78"/>
              </a:rPr>
              <a:t>تصادف وسایل نقلیه موتوری با عابر پیاده</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Symbol" panose="05050102010706020507" pitchFamily="18" charset="2"/>
              <a:buChar char=""/>
            </a:pPr>
            <a:r>
              <a:rPr lang="fa-IR" sz="1600" b="1" dirty="0">
                <a:latin typeface="Calibri" panose="020F0502020204030204" pitchFamily="34" charset="0"/>
                <a:ea typeface="Calibri" panose="020F0502020204030204" pitchFamily="34" charset="0"/>
                <a:cs typeface="B Lotus" panose="00000400000000000000" pitchFamily="2" charset="-78"/>
              </a:rPr>
              <a:t>تصادف وسایل نقلیه غیرموتوری (دوچرخه، سه چرخه) با عابر پیاده</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Symbol" panose="05050102010706020507" pitchFamily="18" charset="2"/>
              <a:buChar char=""/>
            </a:pPr>
            <a:r>
              <a:rPr lang="fa-IR" sz="1600" b="1" dirty="0">
                <a:latin typeface="Calibri" panose="020F0502020204030204" pitchFamily="34" charset="0"/>
                <a:ea typeface="Calibri" panose="020F0502020204030204" pitchFamily="34" charset="0"/>
                <a:cs typeface="B Lotus" panose="00000400000000000000" pitchFamily="2" charset="-78"/>
              </a:rPr>
              <a:t>تصادف دو وسیله نقلیه موتوری در حال </a:t>
            </a:r>
            <a:r>
              <a:rPr lang="fa-IR" sz="1600" b="1" dirty="0" smtClean="0">
                <a:latin typeface="Calibri" panose="020F0502020204030204" pitchFamily="34" charset="0"/>
                <a:ea typeface="Calibri" panose="020F0502020204030204" pitchFamily="34" charset="0"/>
                <a:cs typeface="B Lotus" panose="00000400000000000000" pitchFamily="2" charset="-78"/>
              </a:rPr>
              <a:t>حرکت</a:t>
            </a:r>
          </a:p>
          <a:p>
            <a:pPr marL="342900" lvl="0" indent="-342900" algn="just" rtl="1">
              <a:lnSpc>
                <a:spcPct val="115000"/>
              </a:lnSpc>
              <a:spcAft>
                <a:spcPts val="0"/>
              </a:spcAft>
              <a:buFont typeface="Symbol" panose="05050102010706020507" pitchFamily="18" charset="2"/>
              <a:buChar char=""/>
            </a:pPr>
            <a:r>
              <a:rPr lang="fa-IR" sz="1600" b="1" dirty="0">
                <a:latin typeface="Calibri" panose="020F0502020204030204" pitchFamily="34" charset="0"/>
                <a:ea typeface="Calibri" panose="020F0502020204030204" pitchFamily="34" charset="0"/>
                <a:cs typeface="B Lotus" panose="00000400000000000000" pitchFamily="2" charset="-78"/>
              </a:rPr>
              <a:t>تصادف یک وسیله نقلیه با وسیله نقلیه پارک شده</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Symbol" panose="05050102010706020507" pitchFamily="18" charset="2"/>
              <a:buChar char=""/>
            </a:pPr>
            <a:r>
              <a:rPr lang="fa-IR" sz="1600" b="1" dirty="0">
                <a:latin typeface="Calibri" panose="020F0502020204030204" pitchFamily="34" charset="0"/>
                <a:ea typeface="Calibri" panose="020F0502020204030204" pitchFamily="34" charset="0"/>
                <a:cs typeface="B Lotus" panose="00000400000000000000" pitchFamily="2" charset="-78"/>
              </a:rPr>
              <a:t>تصادف وسیله نقلیه با قطار </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Symbol" panose="05050102010706020507" pitchFamily="18" charset="2"/>
              <a:buChar char=""/>
            </a:pPr>
            <a:r>
              <a:rPr lang="fa-IR" sz="1600" b="1" dirty="0">
                <a:latin typeface="Calibri" panose="020F0502020204030204" pitchFamily="34" charset="0"/>
                <a:ea typeface="Calibri" panose="020F0502020204030204" pitchFamily="34" charset="0"/>
                <a:cs typeface="B Lotus" panose="00000400000000000000" pitchFamily="2" charset="-78"/>
              </a:rPr>
              <a:t>تصادف وسیله نقلیه با با وسایل نقلیه غیرموتوری</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Symbol" panose="05050102010706020507" pitchFamily="18" charset="2"/>
              <a:buChar char=""/>
            </a:pPr>
            <a:r>
              <a:rPr lang="fa-IR" sz="1600" b="1" dirty="0">
                <a:latin typeface="Calibri" panose="020F0502020204030204" pitchFamily="34" charset="0"/>
                <a:ea typeface="Calibri" panose="020F0502020204030204" pitchFamily="34" charset="0"/>
                <a:cs typeface="B Lotus" panose="00000400000000000000" pitchFamily="2" charset="-78"/>
              </a:rPr>
              <a:t>تصادف وسیله نقلیه با حیوانات</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Symbol" panose="05050102010706020507" pitchFamily="18" charset="2"/>
              <a:buChar char=""/>
            </a:pPr>
            <a:r>
              <a:rPr lang="fa-IR" sz="1600" b="1" dirty="0">
                <a:latin typeface="Calibri" panose="020F0502020204030204" pitchFamily="34" charset="0"/>
                <a:ea typeface="Calibri" panose="020F0502020204030204" pitchFamily="34" charset="0"/>
                <a:cs typeface="B Lotus" panose="00000400000000000000" pitchFamily="2" charset="-78"/>
              </a:rPr>
              <a:t>تصادف وسیله نقلیه با اشیاء ثابت (درخت، گاردریل، تیر چراغ برق و ...)</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Symbol" panose="05050102010706020507" pitchFamily="18" charset="2"/>
              <a:buChar char=""/>
            </a:pP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289916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0200" y="1828800"/>
            <a:ext cx="6324600" cy="3348609"/>
          </a:xfrm>
          <a:prstGeom prst="rect">
            <a:avLst/>
          </a:prstGeom>
        </p:spPr>
        <p:txBody>
          <a:bodyPr wrap="square">
            <a:spAutoFit/>
          </a:bodyPr>
          <a:lstStyle/>
          <a:p>
            <a:pPr algn="just" rtl="1">
              <a:lnSpc>
                <a:spcPct val="115000"/>
              </a:lnSpc>
              <a:spcAft>
                <a:spcPts val="0"/>
              </a:spcAft>
            </a:pPr>
            <a:r>
              <a:rPr lang="ar-SA" sz="2400" b="1" dirty="0">
                <a:latin typeface="RZ Zar-b"/>
                <a:ea typeface="Calibri" panose="020F0502020204030204" pitchFamily="34" charset="0"/>
                <a:cs typeface="B Lotus" panose="00000400000000000000" pitchFamily="2" charset="-78"/>
              </a:rPr>
              <a:t>مهمترین روش های  پیشگیری از حوادث ترافیکی عبارتند از:</a:t>
            </a:r>
            <a:endParaRPr lang="en-US"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Wingdings" panose="05000000000000000000" pitchFamily="2" charset="2"/>
              <a:buChar char=""/>
            </a:pPr>
            <a:r>
              <a:rPr lang="ar-SA" sz="2000" b="1" dirty="0">
                <a:latin typeface="RZ Zar-b"/>
                <a:ea typeface="Calibri" panose="020F0502020204030204" pitchFamily="34" charset="0"/>
                <a:cs typeface="B Lotus" panose="00000400000000000000" pitchFamily="2" charset="-78"/>
              </a:rPr>
              <a:t>مدیریت سرعت</a:t>
            </a:r>
            <a:endParaRPr lang="en-US"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Wingdings" panose="05000000000000000000" pitchFamily="2" charset="2"/>
              <a:buChar char=""/>
            </a:pPr>
            <a:r>
              <a:rPr lang="ar-SA" sz="2000" b="1" dirty="0">
                <a:latin typeface="RZ Zar-b"/>
                <a:ea typeface="Calibri" panose="020F0502020204030204" pitchFamily="34" charset="0"/>
                <a:cs typeface="B Lotus" panose="00000400000000000000" pitchFamily="2" charset="-78"/>
              </a:rPr>
              <a:t>بهره گیری از فناوری های نوین در طراحی خودروها</a:t>
            </a:r>
            <a:endParaRPr lang="en-US"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Wingdings" panose="05000000000000000000" pitchFamily="2" charset="2"/>
              <a:buChar char=""/>
            </a:pPr>
            <a:r>
              <a:rPr lang="ar-SA" sz="2000" b="1" dirty="0">
                <a:latin typeface="RZ Zar-b"/>
                <a:ea typeface="Calibri" panose="020F0502020204030204" pitchFamily="34" charset="0"/>
                <a:cs typeface="B Lotus" panose="00000400000000000000" pitchFamily="2" charset="-78"/>
              </a:rPr>
              <a:t>اصلاح نقاط حادثه خیز راه ها</a:t>
            </a:r>
            <a:endParaRPr lang="en-US"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Wingdings" panose="05000000000000000000" pitchFamily="2" charset="2"/>
              <a:buChar char=""/>
            </a:pPr>
            <a:r>
              <a:rPr lang="ar-SA" sz="2000" b="1" dirty="0">
                <a:latin typeface="RZ Zar-b"/>
                <a:ea typeface="Calibri" panose="020F0502020204030204" pitchFamily="34" charset="0"/>
                <a:cs typeface="B Lotus" panose="00000400000000000000" pitchFamily="2" charset="-78"/>
              </a:rPr>
              <a:t>ارتقای سلامت روان رانندگان</a:t>
            </a:r>
            <a:endParaRPr lang="en-US"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Wingdings" panose="05000000000000000000" pitchFamily="2" charset="2"/>
              <a:buChar char=""/>
            </a:pPr>
            <a:r>
              <a:rPr lang="ar-SA" sz="2000" b="1" dirty="0">
                <a:latin typeface="RZ Zar-b"/>
                <a:ea typeface="Calibri" panose="020F0502020204030204" pitchFamily="34" charset="0"/>
                <a:cs typeface="B Lotus" panose="00000400000000000000" pitchFamily="2" charset="-78"/>
              </a:rPr>
              <a:t>اجرای قوانین راهنمایی و رانندگی</a:t>
            </a:r>
            <a:endParaRPr lang="en-US"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Wingdings" panose="05000000000000000000" pitchFamily="2" charset="2"/>
              <a:buChar char=""/>
            </a:pPr>
            <a:r>
              <a:rPr lang="ar-SA" sz="2000" b="1" dirty="0">
                <a:latin typeface="RZ Zar-b"/>
                <a:ea typeface="Calibri" panose="020F0502020204030204" pitchFamily="34" charset="0"/>
                <a:cs typeface="B Lotus" panose="00000400000000000000" pitchFamily="2" charset="-78"/>
              </a:rPr>
              <a:t>ارتقای سیستم صدور گواهینامه رانندگی</a:t>
            </a:r>
            <a:endParaRPr lang="en-US"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Wingdings" panose="05000000000000000000" pitchFamily="2" charset="2"/>
              <a:buChar char=""/>
            </a:pPr>
            <a:r>
              <a:rPr lang="ar-SA" sz="2000" b="1" dirty="0">
                <a:latin typeface="RZ Zar-b"/>
                <a:ea typeface="Calibri" panose="020F0502020204030204" pitchFamily="34" charset="0"/>
                <a:cs typeface="B Lotus" panose="00000400000000000000" pitchFamily="2" charset="-78"/>
              </a:rPr>
              <a:t>آموزش اصول پیشگیری از حوادث ترافیکی به کاربران راه ها </a:t>
            </a:r>
            <a:endParaRPr lang="en-US" dirty="0">
              <a:latin typeface="Calibri" panose="020F0502020204030204" pitchFamily="34" charset="0"/>
              <a:ea typeface="Calibri" panose="020F0502020204030204" pitchFamily="34" charset="0"/>
              <a:cs typeface="Arial" panose="020B0604020202020204" pitchFamily="34" charset="0"/>
            </a:endParaRPr>
          </a:p>
          <a:p>
            <a:pPr marL="457200" algn="just" rtl="1">
              <a:lnSpc>
                <a:spcPct val="115000"/>
              </a:lnSpc>
              <a:spcAft>
                <a:spcPts val="0"/>
              </a:spcAft>
            </a:pPr>
            <a:r>
              <a:rPr lang="ar-SA" sz="2000" b="1" dirty="0">
                <a:latin typeface="RZ Zar-b"/>
                <a:ea typeface="Calibri" panose="020F0502020204030204" pitchFamily="34" charset="0"/>
                <a:cs typeface="B Lotus" panose="00000400000000000000" pitchFamily="2" charset="-78"/>
              </a:rPr>
              <a:t> </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501117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9200" y="914400"/>
            <a:ext cx="7239000" cy="5588068"/>
          </a:xfrm>
          <a:prstGeom prst="rect">
            <a:avLst/>
          </a:prstGeom>
        </p:spPr>
        <p:txBody>
          <a:bodyPr wrap="square">
            <a:spAutoFit/>
          </a:bodyPr>
          <a:lstStyle/>
          <a:p>
            <a:pPr algn="r" rtl="1">
              <a:lnSpc>
                <a:spcPct val="107000"/>
              </a:lnSpc>
              <a:spcAft>
                <a:spcPts val="800"/>
              </a:spcAft>
            </a:pPr>
            <a:r>
              <a:rPr lang="ar-SA" dirty="0">
                <a:latin typeface="Calibri" panose="020F0502020204030204" pitchFamily="34" charset="0"/>
                <a:ea typeface="Calibri" panose="020F0502020204030204" pitchFamily="34" charset="0"/>
                <a:cs typeface="B Titr" panose="00000700000000000000" pitchFamily="2" charset="-78"/>
              </a:rPr>
              <a:t>شناسائی، آشکارسازی و اصلاح نقاط حادثه خیز راه ها</a:t>
            </a:r>
            <a:endParaRPr lang="en-US" sz="1400" dirty="0">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r>
              <a:rPr lang="fa-IR" sz="1600" b="1" dirty="0">
                <a:latin typeface="Calibri" panose="020F0502020204030204" pitchFamily="34" charset="0"/>
                <a:ea typeface="Calibri" panose="020F0502020204030204" pitchFamily="34" charset="0"/>
                <a:cs typeface="B Lotus" panose="00000400000000000000" pitchFamily="2" charset="-78"/>
              </a:rPr>
              <a:t>نقاط حادثه خیز، مناطق حادثه خیز معابر درون شهری و برون شهری است که در آن مکان‌ها حوادث ترافیکی زیادی رخ می دهد. </a:t>
            </a:r>
            <a:endParaRPr lang="en-US" sz="1400" dirty="0">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r>
              <a:rPr lang="fa-IR" sz="1600" b="1" dirty="0">
                <a:latin typeface="Calibri" panose="020F0502020204030204" pitchFamily="34" charset="0"/>
                <a:ea typeface="Calibri" panose="020F0502020204030204" pitchFamily="34" charset="0"/>
                <a:cs typeface="B Lotus" panose="00000400000000000000" pitchFamily="2" charset="-78"/>
              </a:rPr>
              <a:t>مهم ترین نقاط حادثه خیز در داخل شهرها معمولاً در تقاطع ها، مکان‌هایی با دید کم، خیابان های پرتردد و ... می باشد و نقاط حادثه خیز در جاده های برون شهری، بیشتر در جاده هایی با استانداردهای نامناسب، مکان های لغزنده، مکان هایی با روشنایی کم، بدون گاردریل و دارای پیچ خطرناک و ... است. همه نقاط نا ایمن و غیراستاندارد که هستند را نمی توان به طور حتم نقطه حادثه خیز قلمداد کرد چون ممکن است در آن نقاط تردد چندانی وجود نداشته باشد و تصادفی ثبت نشود. به عبارت دیگر می‌توان گفت که وجود تصادفات ثبت شده در معابر، معیاری برای تشخیص نقاط حادثه خیز خواهد بود. </a:t>
            </a:r>
            <a:endParaRPr lang="en-US" sz="1400" dirty="0">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r>
              <a:rPr lang="fa-IR" sz="1600" b="1" dirty="0">
                <a:latin typeface="Calibri" panose="020F0502020204030204" pitchFamily="34" charset="0"/>
                <a:ea typeface="Calibri" panose="020F0502020204030204" pitchFamily="34" charset="0"/>
                <a:cs typeface="B Lotus" panose="00000400000000000000" pitchFamily="2" charset="-78"/>
              </a:rPr>
              <a:t>شناسایی، اولویت بندی و اصلاح نقاط حادثه خیز، اغلب به عنوان یک اقدام پرمنفعت از لحاظ کاهش تصادفات و کاهش هزینه‌‌ها محسوب می شود. لذا این اقدامات سرلوحه برنامه های دولتی در زمینه ایمنی راه ها است. از آنجایی که اصلاح و ایمن سازی نقاط حادثه خیز بودجه زیادی نیاز دارد، بنابراین پس از شناسایی این نقاط، اولویت بندی آنها از اهمیت زیادی برخوردار است. </a:t>
            </a:r>
            <a:endParaRPr lang="en-US" sz="1400" dirty="0">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r>
              <a:rPr lang="fa-IR" sz="1600" b="1" dirty="0">
                <a:latin typeface="Calibri" panose="020F0502020204030204" pitchFamily="34" charset="0"/>
                <a:ea typeface="Calibri" panose="020F0502020204030204" pitchFamily="34" charset="0"/>
                <a:cs typeface="B Lotus" panose="00000400000000000000" pitchFamily="2" charset="-78"/>
              </a:rPr>
              <a:t>در شناسایی نقاط حادثه خیز، نقش مردم و پلیس بسیار زیاد است. بیشتر تصادفات توسط کارشناسان پلیس ثبت می‌شوند ولی برخی از تصادفات که معمولاً در حواشی شهرها یا روستاهای دور دست رخ می دهد ممکن است ثبت نشوند. مردم ساکن در محل نقاط حادثه خیز، می‌توانند گزارش این تصادفات را به کارشناسان مراکز سلامت اطلاع دهند و در نهایت مسئولان بالادست نظیر اداره راه و شهرسازی و پلیس از مکان های جدید نقاط حادثه خیز مطلع شوند. اگر تعداد تصادفات گزارش شده از یک محل ها زیاد باشد، جز اولویت های اصلاح نقاط حادثه خیز خواهند بود. </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497242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a-IR"/>
          </a:p>
        </p:txBody>
      </p:sp>
      <p:grpSp>
        <p:nvGrpSpPr>
          <p:cNvPr id="3" name="Group 2"/>
          <p:cNvGrpSpPr/>
          <p:nvPr/>
        </p:nvGrpSpPr>
        <p:grpSpPr>
          <a:xfrm>
            <a:off x="2209800" y="3886200"/>
            <a:ext cx="4785995" cy="2377440"/>
            <a:chOff x="0" y="0"/>
            <a:chExt cx="3219450" cy="212979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650" y="0"/>
              <a:ext cx="2698750" cy="1709420"/>
            </a:xfrm>
            <a:prstGeom prst="rect">
              <a:avLst/>
            </a:prstGeom>
            <a:ln>
              <a:noFill/>
            </a:ln>
            <a:effectLst>
              <a:outerShdw blurRad="292100" dist="139700" dir="2700000" algn="tl" rotWithShape="0">
                <a:srgbClr val="333333">
                  <a:alpha val="65000"/>
                </a:srgbClr>
              </a:outerShdw>
            </a:effectLst>
          </p:spPr>
        </p:pic>
        <p:sp>
          <p:nvSpPr>
            <p:cNvPr id="5" name="Text Box 20640"/>
            <p:cNvSpPr txBox="1"/>
            <p:nvPr/>
          </p:nvSpPr>
          <p:spPr>
            <a:xfrm>
              <a:off x="0" y="1809750"/>
              <a:ext cx="3219450" cy="32004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rtl="1">
                <a:spcAft>
                  <a:spcPts val="1000"/>
                </a:spcAft>
              </a:pPr>
              <a:r>
                <a:rPr lang="ar-SA" sz="1100" b="1" i="0">
                  <a:solidFill>
                    <a:srgbClr val="000000"/>
                  </a:solidFill>
                  <a:effectLst/>
                  <a:latin typeface="Calibri" panose="020F0502020204030204" pitchFamily="34" charset="0"/>
                  <a:ea typeface="Calibri" panose="020F0502020204030204" pitchFamily="34" charset="0"/>
                  <a:cs typeface="B Lotus" panose="00000400000000000000" pitchFamily="2" charset="-78"/>
                </a:rPr>
                <a:t>شکل 13</a:t>
              </a:r>
              <a:r>
                <a:rPr lang="fa-IR" sz="1100" b="1" i="0">
                  <a:solidFill>
                    <a:srgbClr val="000000"/>
                  </a:solidFill>
                  <a:effectLst/>
                  <a:latin typeface="Calibri" panose="020F0502020204030204" pitchFamily="34" charset="0"/>
                  <a:ea typeface="Calibri" panose="020F0502020204030204" pitchFamily="34" charset="0"/>
                  <a:cs typeface="B Lotus" panose="00000400000000000000" pitchFamily="2" charset="-78"/>
                </a:rPr>
                <a:t>: نقطه حادثه خیز بین روستایی بدون خط کشی، تابلو و روشنایی</a:t>
              </a:r>
              <a:endParaRPr lang="en-US" sz="900" i="1">
                <a:solidFill>
                  <a:srgbClr val="44546A"/>
                </a:solidFill>
                <a:effectLst/>
                <a:latin typeface="Calibri" panose="020F0502020204030204" pitchFamily="34" charset="0"/>
                <a:ea typeface="Calibri" panose="020F0502020204030204" pitchFamily="34" charset="0"/>
                <a:cs typeface="Arial" panose="020B0604020202020204" pitchFamily="34" charset="0"/>
              </a:endParaRPr>
            </a:p>
          </p:txBody>
        </p:sp>
      </p:grpSp>
      <p:sp>
        <p:nvSpPr>
          <p:cNvPr id="6" name="Rectangle 6"/>
          <p:cNvSpPr>
            <a:spLocks noChangeArrowheads="1"/>
          </p:cNvSpPr>
          <p:nvPr/>
        </p:nvSpPr>
        <p:spPr bwMode="auto">
          <a:xfrm>
            <a:off x="76200" y="1563579"/>
            <a:ext cx="8728075"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fa-IR"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en-GB" altLang="fa-IR"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rPr>
              <a:t/>
            </a:r>
            <a:br>
              <a:rPr kumimoji="0" lang="en-GB" altLang="fa-IR"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rPr>
            </a:br>
            <a:r>
              <a:rPr kumimoji="0" lang="fa-IR" altLang="fa-IR"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B Lotus" panose="00000400000000000000" pitchFamily="2" charset="-78"/>
              </a:rPr>
              <a:t>نقاط حادثه خیز در درون شهری معمولاً در تقاطع</a:t>
            </a:r>
            <a:r>
              <a:rPr kumimoji="0" lang="en-US" altLang="fa-IR" b="1" i="0" u="none" strike="noStrike" cap="none" normalizeH="0" baseline="0" dirty="0" smtClean="0">
                <a:ln>
                  <a:noFill/>
                </a:ln>
                <a:solidFill>
                  <a:schemeClr val="tx1"/>
                </a:solidFill>
                <a:effectLst/>
                <a:latin typeface="Symbol" panose="05050102010706020507" pitchFamily="18" charset="2"/>
                <a:ea typeface="Calibri" panose="020F0502020204030204" pitchFamily="34" charset="0"/>
                <a:cs typeface="B Lotus" panose="00000400000000000000" pitchFamily="2" charset="-78"/>
              </a:rPr>
              <a:t>‌</a:t>
            </a:r>
            <a:r>
              <a:rPr kumimoji="0" lang="fa-IR" altLang="fa-IR"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B Lotus" panose="00000400000000000000" pitchFamily="2" charset="-78"/>
              </a:rPr>
              <a:t>های غیر استاندارد هستند که عمدتاً به دلیل عدم دید مناسب، عدم وجود میدان، عدم تجهیزات ترافیکی (چراغ راهنمایی، تابلوها، سرعت‌گیرها و...) نقطه پرحادثه شده‌اند. این نقاط پر حادثه باید از گزارش های مردمی اخذ شود و به مسئولان بالادست گزارش شود. </a:t>
            </a:r>
            <a:endParaRPr kumimoji="0" lang="en-US" altLang="fa-IR"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a-IR" altLang="fa-IR"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B Lotus" panose="00000400000000000000" pitchFamily="2" charset="-78"/>
              </a:rPr>
              <a:t>در نقاط حادثه خیز برون شهری غیر استاندارد بودن این جاده ها ممکن است به دلیل مهندسی نامناسب، عدم روشنایی در شب، نبود خط‌کشی های افقی، نبود تابلوهای مناسب و نداشتن گاردریل باشد</a:t>
            </a:r>
            <a:r>
              <a:rPr kumimoji="0" lang="en-US" altLang="fa-IR" sz="1050" b="0" i="0" u="none" strike="noStrike" cap="none" normalizeH="0" baseline="0" dirty="0" smtClean="0">
                <a:ln>
                  <a:noFill/>
                </a:ln>
                <a:solidFill>
                  <a:schemeClr val="tx1"/>
                </a:solidFill>
                <a:effectLst/>
              </a:rPr>
              <a:t> </a:t>
            </a:r>
            <a:endParaRPr kumimoji="0" lang="en-US" altLang="fa-IR" sz="2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07451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000" b="1" dirty="0">
                <a:cs typeface="B Nazanin" panose="00000400000000000000" pitchFamily="2" charset="-78"/>
              </a:rPr>
              <a:t>خودمراقبتی برای پیشگیری از غرق شدگی:</a:t>
            </a:r>
          </a:p>
        </p:txBody>
      </p:sp>
      <p:sp>
        <p:nvSpPr>
          <p:cNvPr id="3" name="Rectangle 2"/>
          <p:cNvSpPr/>
          <p:nvPr/>
        </p:nvSpPr>
        <p:spPr>
          <a:xfrm>
            <a:off x="1524000" y="1905000"/>
            <a:ext cx="7010400" cy="4552015"/>
          </a:xfrm>
          <a:prstGeom prst="rect">
            <a:avLst/>
          </a:prstGeom>
        </p:spPr>
        <p:txBody>
          <a:bodyPr wrap="square">
            <a:spAutoFit/>
          </a:bodyPr>
          <a:lstStyle/>
          <a:p>
            <a:pPr algn="just" rtl="1">
              <a:lnSpc>
                <a:spcPct val="115000"/>
              </a:lnSpc>
              <a:spcAft>
                <a:spcPts val="0"/>
              </a:spcAft>
            </a:pPr>
            <a:r>
              <a:rPr lang="fa-IR" sz="1400" b="1" dirty="0" smtClean="0">
                <a:latin typeface="Times New Roman" panose="02020603050405020304" pitchFamily="18" charset="0"/>
                <a:ea typeface="Times New Roman" panose="02020603050405020304" pitchFamily="18" charset="0"/>
                <a:cs typeface="B Lotus" panose="00000400000000000000" pitchFamily="2" charset="-78"/>
              </a:rPr>
              <a:t>همه </a:t>
            </a:r>
            <a:r>
              <a:rPr lang="fa-IR" sz="1400" b="1" dirty="0">
                <a:latin typeface="Times New Roman" panose="02020603050405020304" pitchFamily="18" charset="0"/>
                <a:ea typeface="Times New Roman" panose="02020603050405020304" pitchFamily="18" charset="0"/>
                <a:cs typeface="B Lotus" panose="00000400000000000000" pitchFamily="2" charset="-78"/>
              </a:rPr>
              <a:t>ساله با فرا رسیدن فصل تابستان، گردشگران و مسافران با هدف فراهم کردن اوقات مفرح یا انجام ورزش های تابستانی به شنا کردن و قایق سواری در دریا و مکان های آبی می پردازند و در برخی موارد به دلیل رعایت نکردن اصول ایمنی، دچار غرق شدگی می شوند. غرق شدگی به معنای ورود آب به داخل ریه ها و مجاری تنفسی و خفگی در نتیجه فرورفتن در آب است. غرق شدگان دچار هیپوکسی (کاهش اکسیژن رسانی به بدن) می شوند و در نتیجه آسیب به سلول های عصبی در دقایق اولیه بعد از غرق شدگی روی می دهد. برخلاف تصور عمومی، غرق شدگی فقط در دریا اتفاق نمی افتد بلکه شنا کردن در محیط های آبی دیگر نظیر کانال، رودخانه و سد نیز می تواند موجب غرق شدگی شود.</a:t>
            </a:r>
            <a:endParaRPr lang="en-US" sz="1050" dirty="0">
              <a:latin typeface="Times New Roman" panose="02020603050405020304" pitchFamily="18" charset="0"/>
              <a:ea typeface="Times New Roman" panose="02020603050405020304" pitchFamily="18" charset="0"/>
              <a:cs typeface="Traditional Arabic" panose="02020603050405020304" pitchFamily="18" charset="-78"/>
            </a:endParaRPr>
          </a:p>
          <a:p>
            <a:pPr algn="just" rtl="1">
              <a:lnSpc>
                <a:spcPct val="115000"/>
              </a:lnSpc>
              <a:spcAft>
                <a:spcPts val="0"/>
              </a:spcAft>
            </a:pPr>
            <a:r>
              <a:rPr lang="fa-IR" sz="1400" b="1" dirty="0">
                <a:latin typeface="Times New Roman" panose="02020603050405020304" pitchFamily="18" charset="0"/>
                <a:ea typeface="Times New Roman" panose="02020603050405020304" pitchFamily="18" charset="0"/>
                <a:cs typeface="B Lotus" panose="00000400000000000000" pitchFamily="2" charset="-78"/>
              </a:rPr>
              <a:t>یکی از علل غرق شدگی در دریا این است که وقتی فردی در حال غرق شدن است، افراد دیگر برای نجات دادن او وارد دریا می شوند و آنها نیز غرق غرق می شوند. نجات دادن فرد غریق، نیاز به آشنایی کامل با مهارت شنا و آموزش دیدگی در فن غریق نجات است و هرکسی از عهده این کار برنمی آید و در صورت نداشتن تجربه و مهارت کافی، بعضا افراد برای نجات فرد غریق، جان خود را از دست می دهند.</a:t>
            </a:r>
            <a:endParaRPr lang="en-US" sz="1050" dirty="0">
              <a:latin typeface="Times New Roman" panose="02020603050405020304" pitchFamily="18" charset="0"/>
              <a:ea typeface="Times New Roman" panose="02020603050405020304" pitchFamily="18" charset="0"/>
              <a:cs typeface="Traditional Arabic" panose="02020603050405020304" pitchFamily="18" charset="-78"/>
            </a:endParaRPr>
          </a:p>
          <a:p>
            <a:pPr algn="just" rtl="1">
              <a:lnSpc>
                <a:spcPct val="115000"/>
              </a:lnSpc>
              <a:spcAft>
                <a:spcPts val="0"/>
              </a:spcAft>
            </a:pPr>
            <a:r>
              <a:rPr lang="fa-IR" sz="1400" b="1" dirty="0">
                <a:latin typeface="Times New Roman" panose="02020603050405020304" pitchFamily="18" charset="0"/>
                <a:ea typeface="Times New Roman" panose="02020603050405020304" pitchFamily="18" charset="0"/>
                <a:cs typeface="B Lotus" panose="00000400000000000000" pitchFamily="2" charset="-78"/>
              </a:rPr>
              <a:t>غرق شدگی سومین علت مرگ های ناشی از حوادث است. علت غرق شدگی در روزرهای آخرهفته و در ماه های گرم سال شایع تر است. قربانیان غرق شدگی اکثرا کودکان و جوانان هستند. غرق شدگی در افراد مذکر بیشتر از افراد مونث روی می‌دهد. بیماری های زمینه ای می توانند مستعد کننده غرق شدگی باشند مانند: صرع، بیماری های قلبی، ضعف عضلانی، عقب ماندگی ذهنی و ..... همچنین مصرف داروهای خواب آور، الکل و مواد روان گردان قبل از شنا می تواند زمینه ساز غرق شدگی باشد. کودکان 4- 1 سال در معرض خطر غرق شدگی در حوض، استخر و وان حمام هستند. آنها به دلیل کنجکاوی، عدم درک خطر و  غفلت والدین دچار غرق شدگی می شوند. </a:t>
            </a:r>
            <a:endParaRPr lang="en-US" sz="1050" dirty="0">
              <a:latin typeface="Times New Roman" panose="02020603050405020304" pitchFamily="18" charset="0"/>
              <a:ea typeface="Times New Roman" panose="02020603050405020304" pitchFamily="18" charset="0"/>
              <a:cs typeface="Traditional Arabic" panose="02020603050405020304" pitchFamily="18" charset="-78"/>
            </a:endParaRPr>
          </a:p>
          <a:p>
            <a:pPr algn="just" rtl="1">
              <a:lnSpc>
                <a:spcPct val="115000"/>
              </a:lnSpc>
              <a:spcAft>
                <a:spcPts val="0"/>
              </a:spcAft>
            </a:pPr>
            <a:r>
              <a:rPr lang="fa-IR" sz="1400" b="1" dirty="0">
                <a:latin typeface="Times New Roman" panose="02020603050405020304" pitchFamily="18" charset="0"/>
                <a:ea typeface="Times New Roman" panose="02020603050405020304" pitchFamily="18" charset="0"/>
                <a:cs typeface="B Lotus" panose="00000400000000000000" pitchFamily="2" charset="-78"/>
              </a:rPr>
              <a:t>25 جولای، روز جهانی پیشگیری از غرق شدگی است. در این مناسبت، شایسته است که برنامه ها و کمپین های پیشگیری از حوادث با جدیت و تمرکز بیشتری انجام شود. </a:t>
            </a:r>
            <a:endParaRPr lang="en-US" sz="1050" dirty="0">
              <a:effectLst/>
              <a:latin typeface="Times New Roman" panose="02020603050405020304" pitchFamily="18" charset="0"/>
              <a:ea typeface="Times New Roman" panose="02020603050405020304" pitchFamily="18" charset="0"/>
              <a:cs typeface="Traditional Arabic" panose="02020603050405020304" pitchFamily="18" charset="-78"/>
            </a:endParaRPr>
          </a:p>
        </p:txBody>
      </p:sp>
    </p:spTree>
    <p:extLst>
      <p:ext uri="{BB962C8B-B14F-4D97-AF65-F5344CB8AC3E}">
        <p14:creationId xmlns:p14="http://schemas.microsoft.com/office/powerpoint/2010/main" val="306024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1066800"/>
            <a:ext cx="7467600" cy="4962512"/>
          </a:xfrm>
          <a:prstGeom prst="rect">
            <a:avLst/>
          </a:prstGeom>
        </p:spPr>
        <p:txBody>
          <a:bodyPr wrap="square">
            <a:spAutoFit/>
          </a:bodyPr>
          <a:lstStyle/>
          <a:p>
            <a:pPr algn="just" rtl="1">
              <a:lnSpc>
                <a:spcPct val="115000"/>
              </a:lnSpc>
              <a:spcAft>
                <a:spcPts val="600"/>
              </a:spcAft>
            </a:pPr>
            <a:r>
              <a:rPr lang="ar-SA" sz="1400" b="1" dirty="0">
                <a:latin typeface="Times New Roman" panose="02020603050405020304" pitchFamily="18" charset="0"/>
                <a:ea typeface="Times New Roman" panose="02020603050405020304" pitchFamily="18" charset="0"/>
                <a:cs typeface="B Titr" panose="00000700000000000000" pitchFamily="2" charset="-78"/>
              </a:rPr>
              <a:t>مکان های آبی پرخطر در غرق شدگی</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Font typeface="Symbol" panose="05050102010706020507" pitchFamily="18" charset="2"/>
              <a:buChar char=""/>
            </a:pPr>
            <a:r>
              <a:rPr lang="ar-SA" sz="1200" b="1" dirty="0">
                <a:latin typeface="Times New Roman" panose="02020603050405020304" pitchFamily="18" charset="0"/>
                <a:ea typeface="Times New Roman" panose="02020603050405020304" pitchFamily="18" charset="0"/>
                <a:cs typeface="B Lotus" panose="00000400000000000000" pitchFamily="2" charset="-78"/>
              </a:rPr>
              <a:t>دریا</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Font typeface="Symbol" panose="05050102010706020507" pitchFamily="18" charset="2"/>
              <a:buChar char=""/>
            </a:pPr>
            <a:r>
              <a:rPr lang="ar-SA" sz="1200" b="1" dirty="0">
                <a:latin typeface="Times New Roman" panose="02020603050405020304" pitchFamily="18" charset="0"/>
                <a:ea typeface="Times New Roman" panose="02020603050405020304" pitchFamily="18" charset="0"/>
                <a:cs typeface="B Lotus" panose="00000400000000000000" pitchFamily="2" charset="-78"/>
              </a:rPr>
              <a:t>رودخانه</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Font typeface="Symbol" panose="05050102010706020507" pitchFamily="18" charset="2"/>
              <a:buChar char=""/>
            </a:pPr>
            <a:r>
              <a:rPr lang="ar-SA" sz="1200" b="1" dirty="0">
                <a:latin typeface="Times New Roman" panose="02020603050405020304" pitchFamily="18" charset="0"/>
                <a:ea typeface="Times New Roman" panose="02020603050405020304" pitchFamily="18" charset="0"/>
                <a:cs typeface="B Lotus" panose="00000400000000000000" pitchFamily="2" charset="-78"/>
              </a:rPr>
              <a:t>سد</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Font typeface="Symbol" panose="05050102010706020507" pitchFamily="18" charset="2"/>
              <a:buChar char=""/>
            </a:pPr>
            <a:r>
              <a:rPr lang="ar-SA" sz="1200" b="1" dirty="0">
                <a:latin typeface="Times New Roman" panose="02020603050405020304" pitchFamily="18" charset="0"/>
                <a:ea typeface="Times New Roman" panose="02020603050405020304" pitchFamily="18" charset="0"/>
                <a:cs typeface="B Lotus" panose="00000400000000000000" pitchFamily="2" charset="-78"/>
              </a:rPr>
              <a:t>کانال</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Font typeface="Symbol" panose="05050102010706020507" pitchFamily="18" charset="2"/>
              <a:buChar char=""/>
            </a:pPr>
            <a:r>
              <a:rPr lang="ar-SA" sz="1200" b="1" dirty="0">
                <a:latin typeface="Times New Roman" panose="02020603050405020304" pitchFamily="18" charset="0"/>
                <a:ea typeface="Times New Roman" panose="02020603050405020304" pitchFamily="18" charset="0"/>
                <a:cs typeface="B Lotus" panose="00000400000000000000" pitchFamily="2" charset="-78"/>
              </a:rPr>
              <a:t>چاه</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Font typeface="Symbol" panose="05050102010706020507" pitchFamily="18" charset="2"/>
              <a:buChar char=""/>
            </a:pPr>
            <a:r>
              <a:rPr lang="ar-SA" sz="1200" b="1" dirty="0">
                <a:latin typeface="Times New Roman" panose="02020603050405020304" pitchFamily="18" charset="0"/>
                <a:ea typeface="Times New Roman" panose="02020603050405020304" pitchFamily="18" charset="0"/>
                <a:cs typeface="B Lotus" panose="00000400000000000000" pitchFamily="2" charset="-78"/>
              </a:rPr>
              <a:t>استخر، حوض،  وان حمام (برای کودکان)</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457200" algn="just" rtl="1">
              <a:lnSpc>
                <a:spcPct val="115000"/>
              </a:lnSpc>
              <a:spcAft>
                <a:spcPts val="0"/>
              </a:spcAft>
            </a:pPr>
            <a:r>
              <a:rPr lang="ar-SA" sz="1250" b="1" dirty="0">
                <a:latin typeface="Times New Roman" panose="02020603050405020304" pitchFamily="18" charset="0"/>
                <a:ea typeface="Times New Roman" panose="02020603050405020304" pitchFamily="18" charset="0"/>
                <a:cs typeface="B Nazanin" panose="00000400000000000000" pitchFamily="2" charset="-78"/>
              </a:rPr>
              <a:t> </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algn="just" rtl="1">
              <a:lnSpc>
                <a:spcPct val="115000"/>
              </a:lnSpc>
              <a:spcAft>
                <a:spcPts val="600"/>
              </a:spcAft>
            </a:pPr>
            <a:r>
              <a:rPr lang="fa-IR" sz="1400" b="1" dirty="0">
                <a:latin typeface="Times New Roman" panose="02020603050405020304" pitchFamily="18" charset="0"/>
                <a:ea typeface="Times New Roman" panose="02020603050405020304" pitchFamily="18" charset="0"/>
                <a:cs typeface="B Titr" panose="00000700000000000000" pitchFamily="2" charset="-78"/>
              </a:rPr>
              <a:t>انواع غرق شدگی</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Font typeface="+mj-lt"/>
              <a:buAutoNum type="arabicPeriod"/>
            </a:pPr>
            <a:r>
              <a:rPr lang="fa-IR" sz="1200" b="1" dirty="0">
                <a:latin typeface="Calibri" panose="020F0502020204030204" pitchFamily="34" charset="0"/>
                <a:ea typeface="Calibri" panose="020F0502020204030204" pitchFamily="34" charset="0"/>
                <a:cs typeface="B Titr" panose="00000700000000000000" pitchFamily="2" charset="-78"/>
              </a:rPr>
              <a:t>غرق شدگی کامل- نزدیک به غرق شدگی</a:t>
            </a:r>
            <a:r>
              <a:rPr lang="fa-IR" sz="1200" b="1" dirty="0" smtClean="0">
                <a:latin typeface="Calibri" panose="020F0502020204030204" pitchFamily="34" charset="0"/>
                <a:ea typeface="Calibri" panose="020F0502020204030204" pitchFamily="34" charset="0"/>
                <a:cs typeface="B Titr" panose="00000700000000000000" pitchFamily="2" charset="-78"/>
              </a:rPr>
              <a:t>:</a:t>
            </a:r>
          </a:p>
          <a:p>
            <a:pPr marL="342900" lvl="0" indent="-342900" algn="just" rtl="1">
              <a:lnSpc>
                <a:spcPct val="115000"/>
              </a:lnSpc>
              <a:spcAft>
                <a:spcPts val="0"/>
              </a:spcAft>
              <a:buFont typeface="+mj-lt"/>
              <a:buAutoNum type="arabicPeriod"/>
            </a:pPr>
            <a:endParaRPr lang="en-US" sz="1100" dirty="0">
              <a:latin typeface="Calibri" panose="020F0502020204030204" pitchFamily="34" charset="0"/>
              <a:ea typeface="Calibri" panose="020F0502020204030204" pitchFamily="34" charset="0"/>
              <a:cs typeface="Arial" panose="020B0604020202020204" pitchFamily="34" charset="0"/>
            </a:endParaRPr>
          </a:p>
          <a:p>
            <a:pPr marL="457200" algn="just" rtl="1">
              <a:lnSpc>
                <a:spcPct val="115000"/>
              </a:lnSpc>
              <a:spcAft>
                <a:spcPts val="0"/>
              </a:spcAft>
            </a:pPr>
            <a:r>
              <a:rPr lang="fa-IR" sz="1200" b="1" dirty="0">
                <a:latin typeface="Calibri" panose="020F0502020204030204" pitchFamily="34" charset="0"/>
                <a:ea typeface="Calibri" panose="020F0502020204030204" pitchFamily="34" charset="0"/>
                <a:cs typeface="B Lotus" panose="00000400000000000000" pitchFamily="2" charset="-78"/>
              </a:rPr>
              <a:t>نزدیک به غرق شدگی (</a:t>
            </a:r>
            <a:r>
              <a:rPr lang="en-US" sz="1200" b="1" dirty="0">
                <a:latin typeface="Calibri" panose="020F0502020204030204" pitchFamily="34" charset="0"/>
                <a:ea typeface="Calibri" panose="020F0502020204030204" pitchFamily="34" charset="0"/>
                <a:cs typeface="B Lotus" panose="00000400000000000000" pitchFamily="2" charset="-78"/>
              </a:rPr>
              <a:t>Near Drowning</a:t>
            </a:r>
            <a:r>
              <a:rPr lang="fa-IR" sz="1200" b="1" dirty="0">
                <a:latin typeface="Calibri" panose="020F0502020204030204" pitchFamily="34" charset="0"/>
                <a:ea typeface="Calibri" panose="020F0502020204030204" pitchFamily="34" charset="0"/>
                <a:cs typeface="B Lotus" panose="00000400000000000000" pitchFamily="2" charset="-78"/>
              </a:rPr>
              <a:t>) حالتی است که فرد به غلت غوطه ور شدن در آب دچار اختلال تنفس می شود. اگر غوطه وری در آب باعث قطع تنفس و بیهوشی شود، غرق شدگی کامل اتفاق افتاده است اما اگر سطح هشیاری فرد پایین بیاید و به حالت نیمه هشیار باشد به آن نزدیک به غرق شدگی می </a:t>
            </a:r>
            <a:r>
              <a:rPr lang="fa-IR" sz="1200" b="1" dirty="0" smtClean="0">
                <a:latin typeface="Calibri" panose="020F0502020204030204" pitchFamily="34" charset="0"/>
                <a:ea typeface="Calibri" panose="020F0502020204030204" pitchFamily="34" charset="0"/>
                <a:cs typeface="B Lotus" panose="00000400000000000000" pitchFamily="2" charset="-78"/>
              </a:rPr>
              <a:t>گویند.</a:t>
            </a:r>
            <a:r>
              <a:rPr lang="fa-IR" sz="1100" dirty="0" smtClean="0">
                <a:latin typeface="Calibri" panose="020F0502020204030204" pitchFamily="34" charset="0"/>
                <a:ea typeface="Calibri" panose="020F0502020204030204" pitchFamily="34" charset="0"/>
                <a:cs typeface="Arial" panose="020B0604020202020204" pitchFamily="34" charset="0"/>
              </a:rPr>
              <a:t> </a:t>
            </a:r>
          </a:p>
          <a:p>
            <a:pPr marL="457200" algn="just" rtl="1">
              <a:lnSpc>
                <a:spcPct val="115000"/>
              </a:lnSpc>
              <a:spcAft>
                <a:spcPts val="0"/>
              </a:spcAft>
            </a:pPr>
            <a:r>
              <a:rPr lang="fa-IR" sz="1100" b="1" dirty="0" smtClean="0">
                <a:latin typeface="Calibri" panose="020F0502020204030204" pitchFamily="34" charset="0"/>
                <a:ea typeface="Calibri" panose="020F0502020204030204" pitchFamily="34" charset="0"/>
                <a:cs typeface="Arial" panose="020B0604020202020204" pitchFamily="34" charset="0"/>
              </a:rPr>
              <a:t>2. غرق</a:t>
            </a:r>
            <a:r>
              <a:rPr lang="fa-IR" sz="1200" b="1" dirty="0" smtClean="0">
                <a:latin typeface="Calibri" panose="020F0502020204030204" pitchFamily="34" charset="0"/>
                <a:ea typeface="Calibri" panose="020F0502020204030204" pitchFamily="34" charset="0"/>
                <a:cs typeface="B Titr" panose="00000700000000000000" pitchFamily="2" charset="-78"/>
              </a:rPr>
              <a:t> </a:t>
            </a:r>
            <a:r>
              <a:rPr lang="fa-IR" sz="1200" b="1" dirty="0">
                <a:latin typeface="Calibri" panose="020F0502020204030204" pitchFamily="34" charset="0"/>
                <a:ea typeface="Calibri" panose="020F0502020204030204" pitchFamily="34" charset="0"/>
                <a:cs typeface="B Titr" panose="00000700000000000000" pitchFamily="2" charset="-78"/>
              </a:rPr>
              <a:t>شدگی در آب شور- غرق شدگی در آب شیرین</a:t>
            </a:r>
            <a:r>
              <a:rPr lang="fa-IR" sz="1200" b="1" dirty="0" smtClean="0">
                <a:latin typeface="Calibri" panose="020F0502020204030204" pitchFamily="34" charset="0"/>
                <a:ea typeface="Calibri" panose="020F0502020204030204" pitchFamily="34" charset="0"/>
                <a:cs typeface="B Titr" panose="00000700000000000000" pitchFamily="2" charset="-78"/>
              </a:rPr>
              <a:t>:</a:t>
            </a:r>
          </a:p>
          <a:p>
            <a:pPr marL="342900" lvl="0" indent="-342900" algn="just" rtl="1">
              <a:lnSpc>
                <a:spcPct val="115000"/>
              </a:lnSpc>
              <a:spcAft>
                <a:spcPts val="0"/>
              </a:spcAft>
              <a:buFont typeface="+mj-lt"/>
              <a:buAutoNum type="arabicPeriod"/>
            </a:pPr>
            <a:endParaRPr lang="en-US" sz="1100" dirty="0">
              <a:latin typeface="Calibri" panose="020F0502020204030204" pitchFamily="34" charset="0"/>
              <a:ea typeface="Calibri" panose="020F0502020204030204" pitchFamily="34" charset="0"/>
              <a:cs typeface="Arial" panose="020B0604020202020204" pitchFamily="34" charset="0"/>
            </a:endParaRPr>
          </a:p>
          <a:p>
            <a:pPr marL="457200" algn="just" rtl="1">
              <a:lnSpc>
                <a:spcPct val="115000"/>
              </a:lnSpc>
              <a:spcAft>
                <a:spcPts val="0"/>
              </a:spcAft>
            </a:pPr>
            <a:r>
              <a:rPr lang="fa-IR" sz="1200" b="1" dirty="0">
                <a:latin typeface="Calibri" panose="020F0502020204030204" pitchFamily="34" charset="0"/>
                <a:ea typeface="Calibri" panose="020F0502020204030204" pitchFamily="34" charset="0"/>
                <a:cs typeface="B Lotus" panose="00000400000000000000" pitchFamily="2" charset="-78"/>
              </a:rPr>
              <a:t>غرق شدن در آب شیرین (مانند رودخانه و استخر) و وارد شدن مقدار زیادی ازآب شیرین به داخل ریه و معده بسیار خطرناک تر از بلعیدن آب شور (آب دریا) است.  یکی از مواردی که جان افراد در حال غرق شدن را تهدید می کند، اختلالات قلبی و نارسایی کلیوی است که پس از خارج شدن از آب برایشان به وجود می آید. آب شیرین فشار اسمزی کمتری نسبت به خون دارد و به سرعت از جدار معده و روده جذب خون می شود و در مدت زمان کوتاهی حجم خون افزایش شدیدی می یابد که منجر به از بین رفتن گلبول های قرمز می شود و در نهایت اختلال الکترولیت ایجاد می شود که آریتمی قلبی را به وجود می آورد. همچنین منجر به نارسایی کلیوی می گردد. بر خلاف آب شیرین، آب شور به دلیل داشتن فشار اسمزی برابر خون، نارسایی های شدید ایجاد نمی کند.</a:t>
            </a:r>
            <a:endParaRPr lang="en-US" sz="11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459024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914400"/>
            <a:ext cx="7239000" cy="5967788"/>
          </a:xfrm>
          <a:prstGeom prst="rect">
            <a:avLst/>
          </a:prstGeom>
        </p:spPr>
        <p:txBody>
          <a:bodyPr wrap="square">
            <a:spAutoFit/>
          </a:bodyPr>
          <a:lstStyle/>
          <a:p>
            <a:pPr lvl="0" algn="just" rtl="1">
              <a:lnSpc>
                <a:spcPct val="115000"/>
              </a:lnSpc>
              <a:spcAft>
                <a:spcPts val="0"/>
              </a:spcAft>
            </a:pPr>
            <a:r>
              <a:rPr lang="fa-IR" b="1" dirty="0" smtClean="0">
                <a:latin typeface="Calibri" panose="020F0502020204030204" pitchFamily="34" charset="0"/>
                <a:ea typeface="Calibri" panose="020F0502020204030204" pitchFamily="34" charset="0"/>
                <a:cs typeface="B Titr" panose="00000700000000000000" pitchFamily="2" charset="-78"/>
              </a:rPr>
              <a:t>3.غرق </a:t>
            </a:r>
            <a:r>
              <a:rPr lang="fa-IR" b="1" dirty="0">
                <a:latin typeface="Calibri" panose="020F0502020204030204" pitchFamily="34" charset="0"/>
                <a:ea typeface="Calibri" panose="020F0502020204030204" pitchFamily="34" charset="0"/>
                <a:cs typeface="B Titr" panose="00000700000000000000" pitchFamily="2" charset="-78"/>
              </a:rPr>
              <a:t>شدگی خیس- غرق شدگی خشک:</a:t>
            </a:r>
            <a:endParaRPr lang="en-US" sz="1600" dirty="0">
              <a:latin typeface="Calibri" panose="020F0502020204030204" pitchFamily="34" charset="0"/>
              <a:ea typeface="Calibri" panose="020F0502020204030204" pitchFamily="34" charset="0"/>
              <a:cs typeface="Arial" panose="020B0604020202020204" pitchFamily="34" charset="0"/>
            </a:endParaRPr>
          </a:p>
          <a:p>
            <a:pPr marL="457200" algn="just" rtl="1">
              <a:lnSpc>
                <a:spcPct val="115000"/>
              </a:lnSpc>
              <a:spcAft>
                <a:spcPts val="0"/>
              </a:spcAft>
            </a:pPr>
            <a:r>
              <a:rPr lang="fa-IR" b="1" dirty="0">
                <a:latin typeface="Calibri" panose="020F0502020204030204" pitchFamily="34" charset="0"/>
                <a:ea typeface="Calibri" panose="020F0502020204030204" pitchFamily="34" charset="0"/>
                <a:cs typeface="B Lotus" panose="00000400000000000000" pitchFamily="2" charset="-78"/>
              </a:rPr>
              <a:t>غرق شدگی خیس، نوع معمول غرق شدگی است و در حالتی اتفاق می افتد که آب از طریق راه های هوایی وارد دستگاه تنفسی و ریه فرد می شود و او را دچار خفگی می کند. در غرق شدگی خشک، آب وارد دستگاه تنفسی فرد نمی شود اما در اثر واکنش ماهیچه های گلو برای جلوگیری از ورود آب، مسیر ورود هوا به ریه بسته می شود و حالت خفگی برای فرد ایجاد می شود.</a:t>
            </a:r>
            <a:endParaRPr lang="en-US" sz="1600" dirty="0">
              <a:latin typeface="Calibri" panose="020F0502020204030204" pitchFamily="34" charset="0"/>
              <a:ea typeface="Calibri" panose="020F0502020204030204" pitchFamily="34" charset="0"/>
              <a:cs typeface="Arial" panose="020B0604020202020204" pitchFamily="34" charset="0"/>
            </a:endParaRPr>
          </a:p>
          <a:p>
            <a:pPr lvl="0" algn="just" rtl="1">
              <a:lnSpc>
                <a:spcPct val="115000"/>
              </a:lnSpc>
              <a:spcAft>
                <a:spcPts val="0"/>
              </a:spcAft>
            </a:pPr>
            <a:r>
              <a:rPr lang="fa-IR" b="1" dirty="0" smtClean="0">
                <a:latin typeface="Calibri" panose="020F0502020204030204" pitchFamily="34" charset="0"/>
                <a:ea typeface="Calibri" panose="020F0502020204030204" pitchFamily="34" charset="0"/>
                <a:cs typeface="B Titr" panose="00000700000000000000" pitchFamily="2" charset="-78"/>
              </a:rPr>
              <a:t>4.غرق </a:t>
            </a:r>
            <a:r>
              <a:rPr lang="fa-IR" b="1" dirty="0">
                <a:latin typeface="Calibri" panose="020F0502020204030204" pitchFamily="34" charset="0"/>
                <a:ea typeface="Calibri" panose="020F0502020204030204" pitchFamily="34" charset="0"/>
                <a:cs typeface="B Titr" panose="00000700000000000000" pitchFamily="2" charset="-78"/>
              </a:rPr>
              <a:t>شدگی غیرعمدی- غرق شدگی عمدی (خودکشی</a:t>
            </a:r>
            <a:r>
              <a:rPr lang="fa-IR" b="1" dirty="0" smtClean="0">
                <a:latin typeface="Calibri" panose="020F0502020204030204" pitchFamily="34" charset="0"/>
                <a:ea typeface="Calibri" panose="020F0502020204030204" pitchFamily="34" charset="0"/>
                <a:cs typeface="B Titr" panose="00000700000000000000" pitchFamily="2" charset="-78"/>
              </a:rPr>
              <a:t>)</a:t>
            </a:r>
          </a:p>
          <a:p>
            <a:pPr marL="457200" algn="just" rtl="1">
              <a:lnSpc>
                <a:spcPct val="115000"/>
              </a:lnSpc>
              <a:spcAft>
                <a:spcPts val="0"/>
              </a:spcAft>
            </a:pPr>
            <a:r>
              <a:rPr lang="fa-IR" sz="1600" b="1" dirty="0">
                <a:latin typeface="Calibri" panose="020F0502020204030204" pitchFamily="34" charset="0"/>
                <a:ea typeface="Calibri" panose="020F0502020204030204" pitchFamily="34" charset="0"/>
                <a:cs typeface="B Titr" panose="00000700000000000000" pitchFamily="2" charset="-78"/>
              </a:rPr>
              <a:t>نشانه های غرق </a:t>
            </a:r>
            <a:r>
              <a:rPr lang="fa-IR" sz="1600" b="1" dirty="0" smtClean="0">
                <a:latin typeface="Calibri" panose="020F0502020204030204" pitchFamily="34" charset="0"/>
                <a:ea typeface="Calibri" panose="020F0502020204030204" pitchFamily="34" charset="0"/>
                <a:cs typeface="B Titr" panose="00000700000000000000" pitchFamily="2" charset="-78"/>
              </a:rPr>
              <a:t>شدگی</a:t>
            </a:r>
          </a:p>
          <a:p>
            <a:pPr marL="457200" algn="just" rtl="1">
              <a:lnSpc>
                <a:spcPct val="115000"/>
              </a:lnSpc>
              <a:spcAft>
                <a:spcPts val="0"/>
              </a:spcAft>
            </a:pP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mj-lt"/>
              <a:buAutoNum type="arabicPeriod"/>
            </a:pPr>
            <a:r>
              <a:rPr lang="fa-IR" sz="1600" b="1" dirty="0">
                <a:latin typeface="Calibri" panose="020F0502020204030204" pitchFamily="34" charset="0"/>
                <a:ea typeface="Calibri" panose="020F0502020204030204" pitchFamily="34" charset="0"/>
                <a:cs typeface="B Lotus" panose="00000400000000000000" pitchFamily="2" charset="-78"/>
              </a:rPr>
              <a:t>دست و پا زدن غیرطبیعی و تقلا کردن</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mj-lt"/>
              <a:buAutoNum type="arabicPeriod"/>
            </a:pPr>
            <a:r>
              <a:rPr lang="fa-IR" sz="1600" b="1" dirty="0">
                <a:latin typeface="Calibri" panose="020F0502020204030204" pitchFamily="34" charset="0"/>
                <a:ea typeface="Calibri" panose="020F0502020204030204" pitchFamily="34" charset="0"/>
                <a:cs typeface="B Lotus" panose="00000400000000000000" pitchFamily="2" charset="-78"/>
              </a:rPr>
              <a:t>قرار گرفتن سر و صورت زیر آب به مدت طولانی</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mj-lt"/>
              <a:buAutoNum type="arabicPeriod"/>
            </a:pPr>
            <a:r>
              <a:rPr lang="fa-IR" sz="1600" b="1" dirty="0">
                <a:latin typeface="Calibri" panose="020F0502020204030204" pitchFamily="34" charset="0"/>
                <a:ea typeface="Calibri" panose="020F0502020204030204" pitchFamily="34" charset="0"/>
                <a:cs typeface="B Lotus" panose="00000400000000000000" pitchFamily="2" charset="-78"/>
              </a:rPr>
              <a:t>خم شدن سر به عقب</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mj-lt"/>
              <a:buAutoNum type="arabicPeriod"/>
            </a:pPr>
            <a:r>
              <a:rPr lang="fa-IR" sz="1600" b="1" dirty="0">
                <a:latin typeface="Calibri" panose="020F0502020204030204" pitchFamily="34" charset="0"/>
                <a:ea typeface="Calibri" panose="020F0502020204030204" pitchFamily="34" charset="0"/>
                <a:cs typeface="B Lotus" panose="00000400000000000000" pitchFamily="2" charset="-78"/>
              </a:rPr>
              <a:t>متورم شدن شکم به علت خوردن مقدار زیاد آب</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mj-lt"/>
              <a:buAutoNum type="arabicPeriod"/>
            </a:pPr>
            <a:r>
              <a:rPr lang="fa-IR" sz="1600" b="1" dirty="0">
                <a:latin typeface="Calibri" panose="020F0502020204030204" pitchFamily="34" charset="0"/>
                <a:ea typeface="Calibri" panose="020F0502020204030204" pitchFamily="34" charset="0"/>
                <a:cs typeface="B Lotus" panose="00000400000000000000" pitchFamily="2" charset="-78"/>
              </a:rPr>
              <a:t>تنفس صدادار، تنگی نفس، قطع تنفس</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mj-lt"/>
              <a:buAutoNum type="arabicPeriod"/>
            </a:pPr>
            <a:r>
              <a:rPr lang="fa-IR" sz="1600" b="1" dirty="0">
                <a:latin typeface="Calibri" panose="020F0502020204030204" pitchFamily="34" charset="0"/>
                <a:ea typeface="Calibri" panose="020F0502020204030204" pitchFamily="34" charset="0"/>
                <a:cs typeface="B Lotus" panose="00000400000000000000" pitchFamily="2" charset="-78"/>
              </a:rPr>
              <a:t>قطع شدن ضربان قلب</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mj-lt"/>
              <a:buAutoNum type="arabicPeriod"/>
            </a:pPr>
            <a:r>
              <a:rPr lang="fa-IR" sz="1600" b="1" dirty="0">
                <a:latin typeface="Calibri" panose="020F0502020204030204" pitchFamily="34" charset="0"/>
                <a:ea typeface="Calibri" panose="020F0502020204030204" pitchFamily="34" charset="0"/>
                <a:cs typeface="B Lotus" panose="00000400000000000000" pitchFamily="2" charset="-78"/>
              </a:rPr>
              <a:t>بیهوشی</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mj-lt"/>
              <a:buAutoNum type="arabicPeriod"/>
            </a:pPr>
            <a:r>
              <a:rPr lang="fa-IR" sz="1600" b="1" dirty="0">
                <a:latin typeface="Calibri" panose="020F0502020204030204" pitchFamily="34" charset="0"/>
                <a:ea typeface="Calibri" panose="020F0502020204030204" pitchFamily="34" charset="0"/>
                <a:cs typeface="B Lotus" panose="00000400000000000000" pitchFamily="2" charset="-78"/>
              </a:rPr>
              <a:t>کبودی یا رنگ پریدگی لبها، صورت و پوست بدن</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mj-lt"/>
              <a:buAutoNum type="arabicPeriod"/>
            </a:pPr>
            <a:r>
              <a:rPr lang="fa-IR" sz="1600" b="1" dirty="0">
                <a:latin typeface="Calibri" panose="020F0502020204030204" pitchFamily="34" charset="0"/>
                <a:ea typeface="Calibri" panose="020F0502020204030204" pitchFamily="34" charset="0"/>
                <a:cs typeface="B Lotus" panose="00000400000000000000" pitchFamily="2" charset="-78"/>
              </a:rPr>
              <a:t>استفراغ</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mj-lt"/>
              <a:buAutoNum type="arabicPeriod"/>
            </a:pPr>
            <a:r>
              <a:rPr lang="fa-IR" sz="1600" b="1" dirty="0">
                <a:latin typeface="Calibri" panose="020F0502020204030204" pitchFamily="34" charset="0"/>
                <a:ea typeface="Calibri" panose="020F0502020204030204" pitchFamily="34" charset="0"/>
                <a:cs typeface="B Lotus" panose="00000400000000000000" pitchFamily="2" charset="-78"/>
              </a:rPr>
              <a:t>سرفه</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Font typeface="+mj-lt"/>
              <a:buAutoNum type="arabicPeriod"/>
            </a:pP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919019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71600" y="1309189"/>
            <a:ext cx="7239000" cy="3390159"/>
          </a:xfrm>
          <a:prstGeom prst="rect">
            <a:avLst/>
          </a:prstGeom>
        </p:spPr>
        <p:txBody>
          <a:bodyPr wrap="square">
            <a:spAutoFit/>
          </a:bodyPr>
          <a:lstStyle/>
          <a:p>
            <a:pPr algn="just" rtl="1">
              <a:lnSpc>
                <a:spcPct val="115000"/>
              </a:lnSpc>
              <a:spcAft>
                <a:spcPts val="600"/>
              </a:spcAft>
            </a:pPr>
            <a:r>
              <a:rPr lang="ar-SA" sz="1400" dirty="0">
                <a:latin typeface="Times New Roman" panose="02020603050405020304" pitchFamily="18" charset="0"/>
                <a:ea typeface="Times New Roman" panose="02020603050405020304" pitchFamily="18" charset="0"/>
                <a:cs typeface="B Titr" panose="00000700000000000000" pitchFamily="2" charset="-78"/>
              </a:rPr>
              <a:t>اصول پیشگیری از غرق شدگی در تمام مکان های آبی پرخطر</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SzPts val="1250"/>
              <a:buFont typeface="+mj-lt"/>
              <a:buAutoNum type="arabicPeriod"/>
            </a:pPr>
            <a:r>
              <a:rPr lang="ar-SA" sz="1200" b="1" dirty="0">
                <a:latin typeface="Times New Roman" panose="02020603050405020304" pitchFamily="18" charset="0"/>
                <a:ea typeface="Times New Roman" panose="02020603050405020304" pitchFamily="18" charset="0"/>
                <a:cs typeface="B Lotus" panose="00000400000000000000" pitchFamily="2" charset="-78"/>
              </a:rPr>
              <a:t>کودکان را در ساحل دریا و رودخانه، در نزدیکی مکان های آبی پرخطر، وان حمام، حوض و استخر تنها رها نکنید.</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SzPts val="1250"/>
              <a:buFont typeface="+mj-lt"/>
              <a:buAutoNum type="arabicPeriod"/>
            </a:pPr>
            <a:r>
              <a:rPr lang="ar-SA" sz="1200" b="1" dirty="0">
                <a:latin typeface="Times New Roman" panose="02020603050405020304" pitchFamily="18" charset="0"/>
                <a:ea typeface="Times New Roman" panose="02020603050405020304" pitchFamily="18" charset="0"/>
                <a:cs typeface="B Lotus" panose="00000400000000000000" pitchFamily="2" charset="-78"/>
              </a:rPr>
              <a:t>کودکان نباید بدون همراهی فرد بزرگسال، وارد آب شوند.</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SzPts val="1250"/>
              <a:buFont typeface="+mj-lt"/>
              <a:buAutoNum type="arabicPeriod"/>
            </a:pPr>
            <a:r>
              <a:rPr lang="ar-SA" sz="1200" b="1" dirty="0">
                <a:latin typeface="Times New Roman" panose="02020603050405020304" pitchFamily="18" charset="0"/>
                <a:ea typeface="Times New Roman" panose="02020603050405020304" pitchFamily="18" charset="0"/>
                <a:cs typeface="B Lotus" panose="00000400000000000000" pitchFamily="2" charset="-78"/>
              </a:rPr>
              <a:t>کودکان باید به همراه لوازم ایمنی شنا (جلیقه شنا، بازوبند شنا، حلقه شنا، تخته شنا، نودل) به درون استخر بروند.</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SzPts val="1250"/>
              <a:buFont typeface="+mj-lt"/>
              <a:buAutoNum type="arabicPeriod"/>
            </a:pPr>
            <a:r>
              <a:rPr lang="ar-SA" sz="1200" b="1" dirty="0">
                <a:latin typeface="Times New Roman" panose="02020603050405020304" pitchFamily="18" charset="0"/>
                <a:ea typeface="Times New Roman" panose="02020603050405020304" pitchFamily="18" charset="0"/>
                <a:cs typeface="B Lotus" panose="00000400000000000000" pitchFamily="2" charset="-78"/>
              </a:rPr>
              <a:t>مهارت شنا کردن را یاد بگیرید.</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SzPts val="1250"/>
              <a:buFont typeface="+mj-lt"/>
              <a:buAutoNum type="arabicPeriod"/>
            </a:pPr>
            <a:r>
              <a:rPr lang="ar-SA" sz="1200" b="1" dirty="0">
                <a:latin typeface="Times New Roman" panose="02020603050405020304" pitchFamily="18" charset="0"/>
                <a:ea typeface="Times New Roman" panose="02020603050405020304" pitchFamily="18" charset="0"/>
                <a:cs typeface="B Lotus" panose="00000400000000000000" pitchFamily="2" charset="-78"/>
              </a:rPr>
              <a:t>توانایی خود را در شنا کردن، بیش از حد در نظر نگیرید. یک سوم قربانیان غرق شدگی با فن شنا آشنایی کامل داشته اند.</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SzPts val="1250"/>
              <a:buFont typeface="+mj-lt"/>
              <a:buAutoNum type="arabicPeriod"/>
            </a:pPr>
            <a:r>
              <a:rPr lang="ar-SA" sz="1200" b="1" dirty="0">
                <a:latin typeface="Times New Roman" panose="02020603050405020304" pitchFamily="18" charset="0"/>
                <a:ea typeface="Times New Roman" panose="02020603050405020304" pitchFamily="18" charset="0"/>
                <a:cs typeface="B Lotus" panose="00000400000000000000" pitchFamily="2" charset="-78"/>
              </a:rPr>
              <a:t>در قسمت های عمیق دریا شنا نکنید.</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SzPts val="1250"/>
              <a:buFont typeface="+mj-lt"/>
              <a:buAutoNum type="arabicPeriod"/>
            </a:pPr>
            <a:r>
              <a:rPr lang="ar-SA" sz="1200" b="1" dirty="0">
                <a:latin typeface="Times New Roman" panose="02020603050405020304" pitchFamily="18" charset="0"/>
                <a:ea typeface="Times New Roman" panose="02020603050405020304" pitchFamily="18" charset="0"/>
                <a:cs typeface="B Lotus" panose="00000400000000000000" pitchFamily="2" charset="-78"/>
              </a:rPr>
              <a:t>به داخل آبی که عمق آن را نمی دانید وارد نشوید.</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SzPts val="1250"/>
              <a:buFont typeface="+mj-lt"/>
              <a:buAutoNum type="arabicPeriod"/>
            </a:pPr>
            <a:r>
              <a:rPr lang="ar-SA" sz="1200" b="1" dirty="0">
                <a:latin typeface="Times New Roman" panose="02020603050405020304" pitchFamily="18" charset="0"/>
                <a:ea typeface="Times New Roman" panose="02020603050405020304" pitchFamily="18" charset="0"/>
                <a:cs typeface="B Lotus" panose="00000400000000000000" pitchFamily="2" charset="-78"/>
              </a:rPr>
              <a:t>شب ها در مکان های آبی پرخطر شنا نکنید.</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SzPts val="1250"/>
              <a:buFont typeface="+mj-lt"/>
              <a:buAutoNum type="arabicPeriod"/>
            </a:pPr>
            <a:r>
              <a:rPr lang="ar-SA" sz="1200" b="1" dirty="0">
                <a:latin typeface="Times New Roman" panose="02020603050405020304" pitchFamily="18" charset="0"/>
                <a:ea typeface="Times New Roman" panose="02020603050405020304" pitchFamily="18" charset="0"/>
                <a:cs typeface="B Lotus" panose="00000400000000000000" pitchFamily="2" charset="-78"/>
              </a:rPr>
              <a:t>در زمان طوفانی بودن دریا، در دریا شنا نکیند.</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SzPts val="1250"/>
              <a:buFont typeface="+mj-lt"/>
              <a:buAutoNum type="arabicPeriod"/>
            </a:pPr>
            <a:r>
              <a:rPr lang="ar-SA" sz="1200" b="1" dirty="0">
                <a:latin typeface="Times New Roman" panose="02020603050405020304" pitchFamily="18" charset="0"/>
                <a:ea typeface="Times New Roman" panose="02020603050405020304" pitchFamily="18" charset="0"/>
                <a:cs typeface="B Lotus" panose="00000400000000000000" pitchFamily="2" charset="-78"/>
              </a:rPr>
              <a:t>اگر شنا بلد نیستید در مکان های آبی پرخطر شنا نکنید.</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SzPts val="1250"/>
              <a:buFont typeface="+mj-lt"/>
              <a:buAutoNum type="arabicPeriod"/>
            </a:pPr>
            <a:r>
              <a:rPr lang="fa-IR" sz="1200" b="1" dirty="0">
                <a:latin typeface="Calibri" panose="020F0502020204030204" pitchFamily="34" charset="0"/>
                <a:ea typeface="Calibri" panose="020F0502020204030204" pitchFamily="34" charset="0"/>
                <a:cs typeface="B Lotus" panose="00000400000000000000" pitchFamily="2" charset="-78"/>
              </a:rPr>
              <a:t>هنگام قایق سواری، جلیقه نجات بپوشید.</a:t>
            </a:r>
            <a:endParaRPr lang="en-US" sz="11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SzPts val="1250"/>
              <a:buFont typeface="+mj-lt"/>
              <a:buAutoNum type="arabicPeriod"/>
            </a:pPr>
            <a:r>
              <a:rPr lang="fa-IR" sz="1200" b="1" dirty="0">
                <a:latin typeface="Calibri" panose="020F0502020204030204" pitchFamily="34" charset="0"/>
                <a:ea typeface="Calibri" panose="020F0502020204030204" pitchFamily="34" charset="0"/>
                <a:cs typeface="B Lotus" panose="00000400000000000000" pitchFamily="2" charset="-78"/>
              </a:rPr>
              <a:t>در دریا از محدوده مجاز برای شنا که با توپ های رنگی مشخص شده است، دورتر نروید.</a:t>
            </a:r>
            <a:endParaRPr lang="en-US" sz="11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SzPts val="1250"/>
              <a:buFont typeface="+mj-lt"/>
              <a:buAutoNum type="arabicPeriod"/>
            </a:pPr>
            <a:r>
              <a:rPr lang="fa-IR" sz="1200" b="1" dirty="0">
                <a:latin typeface="Calibri" panose="020F0502020204030204" pitchFamily="34" charset="0"/>
                <a:ea typeface="Calibri" panose="020F0502020204030204" pitchFamily="34" charset="0"/>
                <a:cs typeface="B Lotus" panose="00000400000000000000" pitchFamily="2" charset="-78"/>
              </a:rPr>
              <a:t>در آب های کم عمق یا آبی که عمق آن را نمی دانید شیرجه نزنید زیرا احتمال ضربه مغزی یا آسیب به ستون فقرات و استخوان ها وجود دارد.</a:t>
            </a:r>
            <a:endParaRPr lang="en-US" sz="11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681407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76400" y="2438400"/>
            <a:ext cx="6096000" cy="3416320"/>
          </a:xfrm>
          <a:prstGeom prst="rect">
            <a:avLst/>
          </a:prstGeom>
        </p:spPr>
        <p:txBody>
          <a:bodyPr>
            <a:spAutoFit/>
          </a:bodyPr>
          <a:lstStyle/>
          <a:p>
            <a:pPr marL="342900" indent="-342900" algn="r" rtl="1">
              <a:buFont typeface="Wingdings" panose="05000000000000000000" pitchFamily="2" charset="2"/>
              <a:buChar char="ü"/>
            </a:pPr>
            <a:r>
              <a:rPr lang="fa-IR" sz="2400" b="1" dirty="0">
                <a:solidFill>
                  <a:srgbClr val="FDC7A3">
                    <a:lumMod val="10000"/>
                  </a:srgbClr>
                </a:solidFill>
                <a:latin typeface="Calibri" panose="020F0502020204030204"/>
                <a:cs typeface="B Titr" panose="00000700000000000000" pitchFamily="2" charset="-78"/>
              </a:rPr>
              <a:t>پیشگیری از حوادث ترافیکی </a:t>
            </a:r>
            <a:r>
              <a:rPr lang="fa-IR" sz="2400" b="1" dirty="0" smtClean="0">
                <a:solidFill>
                  <a:srgbClr val="FDC7A3">
                    <a:lumMod val="10000"/>
                  </a:srgbClr>
                </a:solidFill>
                <a:latin typeface="Calibri" panose="020F0502020204030204"/>
                <a:cs typeface="B Titr" panose="00000700000000000000" pitchFamily="2" charset="-78"/>
              </a:rPr>
              <a:t>نوروزی</a:t>
            </a:r>
          </a:p>
          <a:p>
            <a:pPr marL="342900" indent="-342900" algn="r" rtl="1">
              <a:buFont typeface="Wingdings" panose="05000000000000000000" pitchFamily="2" charset="2"/>
              <a:buChar char="ü"/>
            </a:pPr>
            <a:endParaRPr lang="fa-IR" sz="2400" b="1" dirty="0">
              <a:solidFill>
                <a:srgbClr val="FDC7A3">
                  <a:lumMod val="10000"/>
                </a:srgbClr>
              </a:solidFill>
              <a:latin typeface="Calibri" panose="020F0502020204030204"/>
              <a:cs typeface="B Titr" panose="00000700000000000000" pitchFamily="2" charset="-78"/>
            </a:endParaRPr>
          </a:p>
          <a:p>
            <a:pPr marL="342900" indent="-342900" algn="r" rtl="1">
              <a:buFont typeface="Wingdings" panose="05000000000000000000" pitchFamily="2" charset="2"/>
              <a:buChar char="ü"/>
            </a:pPr>
            <a:r>
              <a:rPr lang="fa-IR" sz="2400" b="1" dirty="0" smtClean="0">
                <a:solidFill>
                  <a:srgbClr val="FDC7A3">
                    <a:lumMod val="10000"/>
                  </a:srgbClr>
                </a:solidFill>
                <a:latin typeface="Calibri" panose="020F0502020204030204"/>
                <a:cs typeface="B Titr" panose="00000700000000000000" pitchFamily="2" charset="-78"/>
              </a:rPr>
              <a:t>روز جهانی ایمنی راه ها </a:t>
            </a:r>
            <a:endParaRPr lang="fa-IR" sz="2400" b="1" dirty="0">
              <a:solidFill>
                <a:srgbClr val="FDC7A3">
                  <a:lumMod val="10000"/>
                </a:srgbClr>
              </a:solidFill>
              <a:latin typeface="Calibri" panose="020F0502020204030204"/>
              <a:cs typeface="B Titr" panose="00000700000000000000" pitchFamily="2" charset="-78"/>
            </a:endParaRPr>
          </a:p>
          <a:p>
            <a:pPr marL="342900" indent="-342900" algn="r" rtl="1">
              <a:buFont typeface="Wingdings" panose="05000000000000000000" pitchFamily="2" charset="2"/>
              <a:buChar char="ü"/>
            </a:pPr>
            <a:endParaRPr lang="fa-IR" sz="2400" b="1" dirty="0">
              <a:solidFill>
                <a:srgbClr val="FDC7A3">
                  <a:lumMod val="10000"/>
                </a:srgbClr>
              </a:solidFill>
              <a:latin typeface="Calibri" panose="020F0502020204030204"/>
              <a:cs typeface="B Titr" panose="00000700000000000000" pitchFamily="2" charset="-78"/>
            </a:endParaRPr>
          </a:p>
          <a:p>
            <a:pPr marL="342900" indent="-342900" algn="r" rtl="1">
              <a:buFont typeface="Wingdings" panose="05000000000000000000" pitchFamily="2" charset="2"/>
              <a:buChar char="ü"/>
            </a:pPr>
            <a:r>
              <a:rPr lang="fa-IR" sz="2400" b="1" dirty="0">
                <a:solidFill>
                  <a:srgbClr val="FDC7A3">
                    <a:lumMod val="10000"/>
                  </a:srgbClr>
                </a:solidFill>
                <a:latin typeface="Calibri" panose="020F0502020204030204"/>
                <a:cs typeface="B Titr" panose="00000700000000000000" pitchFamily="2" charset="-78"/>
              </a:rPr>
              <a:t>پیشگیری از حوادث ترافیکی </a:t>
            </a:r>
            <a:r>
              <a:rPr lang="fa-IR" sz="2400" b="1" dirty="0" smtClean="0">
                <a:solidFill>
                  <a:srgbClr val="FDC7A3">
                    <a:lumMod val="10000"/>
                  </a:srgbClr>
                </a:solidFill>
                <a:latin typeface="Calibri" panose="020F0502020204030204"/>
                <a:cs typeface="B Titr" panose="00000700000000000000" pitchFamily="2" charset="-78"/>
              </a:rPr>
              <a:t>تابستانه</a:t>
            </a:r>
          </a:p>
          <a:p>
            <a:pPr marL="342900" indent="-342900" algn="r" rtl="1">
              <a:buFont typeface="Wingdings" panose="05000000000000000000" pitchFamily="2" charset="2"/>
              <a:buChar char="ü"/>
            </a:pPr>
            <a:endParaRPr lang="fa-IR" sz="2400" b="1" dirty="0">
              <a:solidFill>
                <a:srgbClr val="FDC7A3">
                  <a:lumMod val="10000"/>
                </a:srgbClr>
              </a:solidFill>
              <a:latin typeface="Calibri" panose="020F0502020204030204"/>
              <a:cs typeface="B Titr" panose="00000700000000000000" pitchFamily="2" charset="-78"/>
            </a:endParaRPr>
          </a:p>
          <a:p>
            <a:pPr marL="342900" indent="-342900" algn="r" rtl="1">
              <a:buFont typeface="Wingdings" panose="05000000000000000000" pitchFamily="2" charset="2"/>
              <a:buChar char="ü"/>
            </a:pPr>
            <a:r>
              <a:rPr lang="fa-IR" sz="2400" b="1" dirty="0" smtClean="0">
                <a:solidFill>
                  <a:srgbClr val="FDC7A3">
                    <a:lumMod val="10000"/>
                  </a:srgbClr>
                </a:solidFill>
                <a:latin typeface="Calibri" panose="020F0502020204030204"/>
                <a:cs typeface="B Titr" panose="00000700000000000000" pitchFamily="2" charset="-78"/>
              </a:rPr>
              <a:t>یادواره قربانیان حوادث ترافیکی</a:t>
            </a:r>
            <a:endParaRPr lang="fa-IR" sz="2400" b="1" dirty="0">
              <a:solidFill>
                <a:srgbClr val="FDC7A3">
                  <a:lumMod val="10000"/>
                </a:srgbClr>
              </a:solidFill>
              <a:latin typeface="Calibri" panose="020F0502020204030204"/>
              <a:cs typeface="B Titr" panose="00000700000000000000" pitchFamily="2" charset="-78"/>
            </a:endParaRPr>
          </a:p>
          <a:p>
            <a:pPr marL="342900" indent="-342900" algn="r" rtl="1">
              <a:buFont typeface="Wingdings" panose="05000000000000000000" pitchFamily="2" charset="2"/>
              <a:buChar char="ü"/>
            </a:pPr>
            <a:endParaRPr lang="fa-IR" sz="2400" b="1" dirty="0">
              <a:solidFill>
                <a:srgbClr val="FDC7A3">
                  <a:lumMod val="10000"/>
                </a:srgbClr>
              </a:solidFill>
              <a:latin typeface="Calibri" panose="020F0502020204030204"/>
              <a:cs typeface="B Titr" panose="00000700000000000000" pitchFamily="2" charset="-78"/>
            </a:endParaRPr>
          </a:p>
          <a:p>
            <a:pPr marL="342900" indent="-342900" algn="r" rtl="1">
              <a:buFont typeface="Wingdings" panose="05000000000000000000" pitchFamily="2" charset="2"/>
              <a:buChar char="ü"/>
            </a:pPr>
            <a:r>
              <a:rPr lang="fa-IR" sz="2400" b="1" dirty="0">
                <a:solidFill>
                  <a:srgbClr val="FDC7A3">
                    <a:lumMod val="10000"/>
                  </a:srgbClr>
                </a:solidFill>
                <a:latin typeface="Calibri" panose="020F0502020204030204"/>
                <a:cs typeface="B Titr" panose="00000700000000000000" pitchFamily="2" charset="-78"/>
              </a:rPr>
              <a:t>پیشگیری از حوادث ترافیکی زمستانه</a:t>
            </a:r>
          </a:p>
        </p:txBody>
      </p:sp>
      <p:sp>
        <p:nvSpPr>
          <p:cNvPr id="3" name="Rectangle 2"/>
          <p:cNvSpPr/>
          <p:nvPr/>
        </p:nvSpPr>
        <p:spPr>
          <a:xfrm>
            <a:off x="3505200" y="1143000"/>
            <a:ext cx="4164923" cy="584775"/>
          </a:xfrm>
          <a:prstGeom prst="rect">
            <a:avLst/>
          </a:prstGeom>
        </p:spPr>
        <p:txBody>
          <a:bodyPr wrap="none">
            <a:spAutoFit/>
          </a:bodyPr>
          <a:lstStyle/>
          <a:p>
            <a:r>
              <a:rPr lang="fa-IR" sz="3200" b="1" dirty="0">
                <a:solidFill>
                  <a:schemeClr val="tx2">
                    <a:lumMod val="75000"/>
                  </a:schemeClr>
                </a:solidFill>
                <a:cs typeface="B Titr" panose="00000700000000000000" pitchFamily="2" charset="-78"/>
              </a:rPr>
              <a:t>پیشگیری از حوادث ترافیکی</a:t>
            </a:r>
            <a:endParaRPr lang="en-US" sz="3200" b="1" dirty="0">
              <a:solidFill>
                <a:schemeClr val="tx2">
                  <a:lumMod val="75000"/>
                </a:schemeClr>
              </a:solidFill>
              <a:cs typeface="B Titr" panose="00000700000000000000" pitchFamily="2" charset="-78"/>
            </a:endParaRPr>
          </a:p>
        </p:txBody>
      </p:sp>
    </p:spTree>
    <p:extLst>
      <p:ext uri="{BB962C8B-B14F-4D97-AF65-F5344CB8AC3E}">
        <p14:creationId xmlns:p14="http://schemas.microsoft.com/office/powerpoint/2010/main" val="30154613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5400" y="1683907"/>
            <a:ext cx="7467600" cy="3490186"/>
          </a:xfrm>
          <a:prstGeom prst="rect">
            <a:avLst/>
          </a:prstGeom>
        </p:spPr>
        <p:txBody>
          <a:bodyPr wrap="square">
            <a:spAutoFit/>
          </a:bodyPr>
          <a:lstStyle/>
          <a:p>
            <a:pPr marL="342900" lvl="0" indent="-342900" algn="just" rtl="1">
              <a:lnSpc>
                <a:spcPct val="115000"/>
              </a:lnSpc>
              <a:spcAft>
                <a:spcPts val="0"/>
              </a:spcAft>
              <a:buSzPts val="1250"/>
              <a:buFont typeface="+mj-lt"/>
              <a:buAutoNum type="arabicPeriod"/>
            </a:pPr>
            <a:r>
              <a:rPr lang="fa-IR" sz="1600" b="1" dirty="0">
                <a:latin typeface="Calibri" panose="020F0502020204030204" pitchFamily="34" charset="0"/>
                <a:ea typeface="Calibri" panose="020F0502020204030204" pitchFamily="34" charset="0"/>
                <a:cs typeface="B Lotus" panose="00000400000000000000" pitchFamily="2" charset="-78"/>
              </a:rPr>
              <a:t> اگر هنگام شنا احساس کردید عضلاتتان گرفته است و یا خسته شده اید، فورا از آب خارج شوید.</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SzPts val="1250"/>
              <a:buFont typeface="+mj-lt"/>
              <a:buAutoNum type="arabicPeriod"/>
            </a:pPr>
            <a:r>
              <a:rPr lang="en-US" sz="1600" b="1" dirty="0">
                <a:latin typeface="B Lotus" panose="00000400000000000000" pitchFamily="2" charset="-78"/>
                <a:ea typeface="Calibri" panose="020F0502020204030204" pitchFamily="34" charset="0"/>
                <a:cs typeface="Arial" panose="020B0604020202020204" pitchFamily="34" charset="0"/>
              </a:rPr>
              <a:t> </a:t>
            </a:r>
            <a:r>
              <a:rPr lang="fa-IR" sz="1600" b="1" dirty="0">
                <a:latin typeface="B Lotus" panose="00000400000000000000" pitchFamily="2" charset="-78"/>
                <a:ea typeface="Calibri" panose="020F0502020204030204" pitchFamily="34" charset="0"/>
                <a:cs typeface="Arial" panose="020B0604020202020204" pitchFamily="34" charset="0"/>
              </a:rPr>
              <a:t>قبل از شنا از مصرف الکل، مواد روان گردان و داروهای خواب آور اجتناب کنید.</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SzPts val="1250"/>
              <a:buFont typeface="+mj-lt"/>
              <a:buAutoNum type="arabicPeriod"/>
            </a:pPr>
            <a:r>
              <a:rPr lang="fa-IR" sz="1600" b="1" dirty="0">
                <a:latin typeface="Calibri" panose="020F0502020204030204" pitchFamily="34" charset="0"/>
                <a:ea typeface="Calibri" panose="020F0502020204030204" pitchFamily="34" charset="0"/>
                <a:cs typeface="B Lotus" panose="00000400000000000000" pitchFamily="2" charset="-78"/>
              </a:rPr>
              <a:t>از ورود ناگهانی به آب سرد خودداری کنید زیرا به دلیل سرد بودن آب، اجتمال سنکوپ و شوک دمایی وجود دارد.</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SzPts val="1250"/>
              <a:buFont typeface="+mj-lt"/>
              <a:buAutoNum type="arabicPeriod"/>
            </a:pPr>
            <a:r>
              <a:rPr lang="en-US" sz="1600" b="1" dirty="0">
                <a:latin typeface="B Lotus" panose="00000400000000000000" pitchFamily="2" charset="-78"/>
                <a:ea typeface="Calibri" panose="020F0502020204030204" pitchFamily="34" charset="0"/>
                <a:cs typeface="Arial" panose="020B0604020202020204" pitchFamily="34" charset="0"/>
              </a:rPr>
              <a:t> </a:t>
            </a:r>
            <a:r>
              <a:rPr lang="fa-IR" sz="1600" b="1" dirty="0">
                <a:latin typeface="B Lotus" panose="00000400000000000000" pitchFamily="2" charset="-78"/>
                <a:ea typeface="Calibri" panose="020F0502020204030204" pitchFamily="34" charset="0"/>
                <a:cs typeface="Arial" panose="020B0604020202020204" pitchFamily="34" charset="0"/>
              </a:rPr>
              <a:t>اگر شنا بلد نیستید، برای نجات فرد غریق، وارد آب نشوید. زیرا احتمال شما هم دچار غرق شدگی شوید.</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SzPts val="1250"/>
              <a:buFont typeface="+mj-lt"/>
              <a:buAutoNum type="arabicPeriod"/>
            </a:pPr>
            <a:r>
              <a:rPr lang="fa-IR" sz="1600" b="1" dirty="0">
                <a:latin typeface="Calibri" panose="020F0502020204030204" pitchFamily="34" charset="0"/>
                <a:ea typeface="Calibri" panose="020F0502020204030204" pitchFamily="34" charset="0"/>
                <a:cs typeface="B Lotus" panose="00000400000000000000" pitchFamily="2" charset="-78"/>
              </a:rPr>
              <a:t> برای نجات فرد غریق به داخل رودخانه پرآب نروید زیرا جریان تند آب رودخانه شما را غرق می کند.</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SzPts val="1250"/>
              <a:buFont typeface="+mj-lt"/>
              <a:buAutoNum type="arabicPeriod"/>
            </a:pPr>
            <a:r>
              <a:rPr lang="fa-IR" sz="1600" b="1" dirty="0">
                <a:latin typeface="Calibri" panose="020F0502020204030204" pitchFamily="34" charset="0"/>
                <a:ea typeface="Calibri" panose="020F0502020204030204" pitchFamily="34" charset="0"/>
                <a:cs typeface="B Lotus" panose="00000400000000000000" pitchFamily="2" charset="-78"/>
              </a:rPr>
              <a:t> بعد از مصرف الکل، مواد روان گردان و داروهای خواب آور از شنا کردن، خودداری کنید.</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SzPts val="1250"/>
              <a:buFont typeface="+mj-lt"/>
              <a:buAutoNum type="arabicPeriod"/>
            </a:pPr>
            <a:r>
              <a:rPr lang="fa-IR" sz="1600" b="1" dirty="0">
                <a:latin typeface="Calibri" panose="020F0502020204030204" pitchFamily="34" charset="0"/>
                <a:ea typeface="Calibri" panose="020F0502020204030204" pitchFamily="34" charset="0"/>
                <a:cs typeface="B Lotus" panose="00000400000000000000" pitchFamily="2" charset="-78"/>
              </a:rPr>
              <a:t> اگر دارای صرع و اختلالات تعادل هستید، در مکان های آبی پرخطر شنا نکیند.</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SzPts val="1250"/>
              <a:buFont typeface="+mj-lt"/>
              <a:buAutoNum type="arabicPeriod"/>
            </a:pPr>
            <a:r>
              <a:rPr lang="fa-IR" sz="1600" b="1" dirty="0">
                <a:latin typeface="Calibri" panose="020F0502020204030204" pitchFamily="34" charset="0"/>
                <a:ea typeface="Calibri" panose="020F0502020204030204" pitchFamily="34" charset="0"/>
                <a:cs typeface="B Lotus" panose="00000400000000000000" pitchFamily="2" charset="-78"/>
              </a:rPr>
              <a:t> در زمان شنا در دریا یک نفر از دوستان و آشنایان خود راد در ساحل دریا داشته باشید تا مراقب شما باشد و در صورت لزوم به نیروهای امداد اطلاع دهد.</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Aft>
                <a:spcPts val="0"/>
              </a:spcAft>
              <a:buSzPts val="1250"/>
              <a:buFont typeface="+mj-lt"/>
              <a:buAutoNum type="arabicPeriod"/>
            </a:pPr>
            <a:r>
              <a:rPr lang="fa-IR" sz="1600" b="1" dirty="0">
                <a:latin typeface="Calibri" panose="020F0502020204030204" pitchFamily="34" charset="0"/>
                <a:ea typeface="Calibri" panose="020F0502020204030204" pitchFamily="34" charset="0"/>
                <a:cs typeface="B Lotus" panose="00000400000000000000" pitchFamily="2" charset="-78"/>
              </a:rPr>
              <a:t> در اطراف استخر و حوض و چاه، حفاظ نصب کنید.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837309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1447800"/>
            <a:ext cx="7696200" cy="3071610"/>
          </a:xfrm>
          <a:prstGeom prst="rect">
            <a:avLst/>
          </a:prstGeom>
        </p:spPr>
        <p:txBody>
          <a:bodyPr wrap="square">
            <a:spAutoFit/>
          </a:bodyPr>
          <a:lstStyle/>
          <a:p>
            <a:pPr algn="just" rtl="1">
              <a:lnSpc>
                <a:spcPct val="115000"/>
              </a:lnSpc>
              <a:spcAft>
                <a:spcPts val="600"/>
              </a:spcAft>
            </a:pPr>
            <a:r>
              <a:rPr lang="ar-SA" sz="2000" b="1" dirty="0">
                <a:latin typeface="Times New Roman" panose="02020603050405020304" pitchFamily="18" charset="0"/>
                <a:ea typeface="Times New Roman" panose="02020603050405020304" pitchFamily="18" charset="0"/>
                <a:cs typeface="B Titr" panose="00000700000000000000" pitchFamily="2" charset="-78"/>
              </a:rPr>
              <a:t>راهکارهای اجرایی پیشگیری از غرق شدگی</a:t>
            </a:r>
            <a:endParaRPr lang="en-US" sz="12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Font typeface="+mj-lt"/>
              <a:buAutoNum type="arabicPeriod"/>
            </a:pPr>
            <a:r>
              <a:rPr lang="ar-SA" b="1" dirty="0">
                <a:latin typeface="Times New Roman" panose="02020603050405020304" pitchFamily="18" charset="0"/>
                <a:ea typeface="Times New Roman" panose="02020603050405020304" pitchFamily="18" charset="0"/>
                <a:cs typeface="B Lotus" panose="00000400000000000000" pitchFamily="2" charset="-78"/>
              </a:rPr>
              <a:t>آموزش اصول پیشگیری از غرق شدگی، عوامل خطر غرق شدگی و نقاط حادثه خیز غرق شدگی را به مردم </a:t>
            </a:r>
            <a:endParaRPr lang="en-US" sz="12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Font typeface="+mj-lt"/>
              <a:buAutoNum type="arabicPeriod"/>
            </a:pPr>
            <a:r>
              <a:rPr lang="ar-SA" b="1" dirty="0">
                <a:latin typeface="Times New Roman" panose="02020603050405020304" pitchFamily="18" charset="0"/>
                <a:ea typeface="Times New Roman" panose="02020603050405020304" pitchFamily="18" charset="0"/>
                <a:cs typeface="B Lotus" panose="00000400000000000000" pitchFamily="2" charset="-78"/>
              </a:rPr>
              <a:t>تشکیل جلسات هماهنگی با سازمان های مرتبط </a:t>
            </a:r>
            <a:endParaRPr lang="en-US" sz="12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Font typeface="+mj-lt"/>
              <a:buAutoNum type="arabicPeriod"/>
            </a:pPr>
            <a:r>
              <a:rPr lang="ar-SA" b="1" dirty="0">
                <a:latin typeface="Times New Roman" panose="02020603050405020304" pitchFamily="18" charset="0"/>
                <a:ea typeface="Times New Roman" panose="02020603050405020304" pitchFamily="18" charset="0"/>
                <a:cs typeface="B Lotus" panose="00000400000000000000" pitchFamily="2" charset="-78"/>
              </a:rPr>
              <a:t>مطرح کردن موضوع پیشگیری از غرق شدگی در کارگروه سلامت و امنیت غذایی استان ها و شهرستان ها و ابلاغ موضوع از سوی کارگروه به سازمان های ذیربط</a:t>
            </a:r>
            <a:endParaRPr lang="en-US" sz="12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Font typeface="+mj-lt"/>
              <a:buAutoNum type="arabicPeriod"/>
            </a:pPr>
            <a:r>
              <a:rPr lang="ar-SA" b="1" dirty="0">
                <a:latin typeface="Times New Roman" panose="02020603050405020304" pitchFamily="18" charset="0"/>
                <a:ea typeface="Times New Roman" panose="02020603050405020304" pitchFamily="18" charset="0"/>
                <a:cs typeface="B Lotus" panose="00000400000000000000" pitchFamily="2" charset="-78"/>
              </a:rPr>
              <a:t>استقرار نجات غریق ها و نیروهای هلال احمر در سواحل دریاها</a:t>
            </a:r>
            <a:endParaRPr lang="en-US" sz="12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Font typeface="+mj-lt"/>
              <a:buAutoNum type="arabicPeriod"/>
            </a:pPr>
            <a:r>
              <a:rPr lang="ar-SA" b="1" dirty="0">
                <a:latin typeface="Times New Roman" panose="02020603050405020304" pitchFamily="18" charset="0"/>
                <a:ea typeface="Times New Roman" panose="02020603050405020304" pitchFamily="18" charset="0"/>
                <a:cs typeface="B Lotus" panose="00000400000000000000" pitchFamily="2" charset="-78"/>
              </a:rPr>
              <a:t>نصب تابلوی ممنوعیت شنا در کنار سد و کانال و رودخانه</a:t>
            </a:r>
            <a:endParaRPr lang="en-US" sz="12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Font typeface="+mj-lt"/>
              <a:buAutoNum type="arabicPeriod"/>
            </a:pPr>
            <a:r>
              <a:rPr lang="ar-SA" b="1" dirty="0">
                <a:latin typeface="Times New Roman" panose="02020603050405020304" pitchFamily="18" charset="0"/>
                <a:ea typeface="Times New Roman" panose="02020603050405020304" pitchFamily="18" charset="0"/>
                <a:cs typeface="B Lotus" panose="00000400000000000000" pitchFamily="2" charset="-78"/>
              </a:rPr>
              <a:t>تشویق مردم به یادگیری مهارت شنا</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p:txBody>
      </p:sp>
    </p:spTree>
    <p:extLst>
      <p:ext uri="{BB962C8B-B14F-4D97-AF65-F5344CB8AC3E}">
        <p14:creationId xmlns:p14="http://schemas.microsoft.com/office/powerpoint/2010/main" val="34196081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228600" y="1092376"/>
            <a:ext cx="8382000" cy="3570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fa-IR" sz="16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B Titr" panose="00000700000000000000" pitchFamily="2" charset="-78"/>
              </a:rPr>
              <a:t>غرق شدگی در دریا</a:t>
            </a:r>
            <a:endParaRPr kumimoji="0" lang="en-US" altLang="fa-IR" sz="800" b="0" i="0" u="none" strike="noStrike" cap="none" normalizeH="0" baseline="0" dirty="0" smtClean="0">
              <a:ln>
                <a:noFill/>
              </a:ln>
              <a:solidFill>
                <a:schemeClr val="tx1"/>
              </a:solidFill>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fa-IR" sz="16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B Lotus" panose="00000400000000000000" pitchFamily="2" charset="-78"/>
              </a:rPr>
              <a:t>زمین کف دریا از جنس شن و ماسه است و به هیچ وجه بافت مستحکمی ندارد. براثر حرکت موج ها، شن و ماسه کف دریا جابجا می شوند. به این دلیل، فردی که وارد دریا می شود و شنا بلد نیست ممکن است بر اثر خالی شدن زمین زیر پایش، غرق شود.</a:t>
            </a:r>
            <a:endParaRPr kumimoji="0" lang="en-US" altLang="fa-IR" sz="1000" b="0" i="0" u="none" strike="noStrike" cap="none" normalizeH="0" baseline="0" dirty="0" smtClean="0">
              <a:ln>
                <a:noFill/>
              </a:ln>
              <a:solidFill>
                <a:schemeClr val="tx1"/>
              </a:solidFill>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fa-IR" sz="16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B Lotus" panose="00000400000000000000" pitchFamily="2" charset="-78"/>
              </a:rPr>
              <a:t>علاوه براین دریا برای افرادی که حتی شنا بلد هستند به دلیل وجود موج های خطرناک، ناامن است.</a:t>
            </a:r>
            <a:endParaRPr kumimoji="0" lang="en-US" altLang="fa-IR" sz="1000" b="0" i="0" u="none" strike="noStrike" cap="none" normalizeH="0" baseline="0" dirty="0" smtClean="0">
              <a:ln>
                <a:noFill/>
              </a:ln>
              <a:solidFill>
                <a:schemeClr val="tx1"/>
              </a:solidFill>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fa-IR" sz="1600" b="1" i="0" u="none" strike="noStrike" cap="none" normalizeH="0" baseline="0" dirty="0" smtClean="0">
                <a:ln>
                  <a:noFill/>
                </a:ln>
                <a:solidFill>
                  <a:srgbClr val="800000"/>
                </a:solidFill>
                <a:effectLst/>
                <a:latin typeface="Arial" panose="020B0604020202020204" pitchFamily="34" charset="0"/>
                <a:ea typeface="Times New Roman" panose="02020603050405020304" pitchFamily="18" charset="0"/>
                <a:cs typeface="B Lotus" panose="00000400000000000000" pitchFamily="2" charset="-78"/>
              </a:rPr>
              <a:t> </a:t>
            </a:r>
            <a:r>
              <a:rPr kumimoji="0" lang="ar-SA" altLang="fa-IR" sz="16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B Lotus" panose="00000400000000000000" pitchFamily="2" charset="-78"/>
              </a:rPr>
              <a:t>در دریا خصوصا سه نوع موج وجود دارد:</a:t>
            </a:r>
            <a:endParaRPr kumimoji="0" lang="en-US" altLang="fa-IR" sz="1000" b="0" i="0" u="none" strike="noStrike" cap="none" normalizeH="0" baseline="0" dirty="0" smtClean="0">
              <a:ln>
                <a:noFill/>
              </a:ln>
              <a:solidFill>
                <a:schemeClr val="tx1"/>
              </a:solidFill>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altLang="fa-IR" sz="16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B Lotus" panose="00000400000000000000" pitchFamily="2" charset="-78"/>
              </a:rPr>
              <a:t>موج طولی:  از شمال دریا به سمت جنوب درحال حرکت است. </a:t>
            </a:r>
            <a:endParaRPr kumimoji="0" lang="en-US" altLang="fa-IR"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Traditional Arabic" panose="02020603050405020304" pitchFamily="18" charset="-78"/>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altLang="fa-IR" sz="16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B Lotus" panose="00000400000000000000" pitchFamily="2" charset="-78"/>
              </a:rPr>
              <a:t>موج عرضی:  به صورت عرضی  از سمت راست دریا به سمت چپ است در نتیجه اگر فردی در یک نقطه ای غرق شود امکان این که در فاصله ای دورتر از نقطه حادثه و سمت چپ محل حادثه دیده شود بسیار محتمل است. </a:t>
            </a:r>
            <a:endParaRPr kumimoji="0" lang="en-US" altLang="fa-IR"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Traditional Arabic" panose="02020603050405020304" pitchFamily="18" charset="-78"/>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altLang="fa-IR" sz="16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B Lotus" panose="00000400000000000000" pitchFamily="2" charset="-78"/>
              </a:rPr>
              <a:t>جریان های شکافنده: جریان شکافنده</a:t>
            </a:r>
            <a:r>
              <a:rPr kumimoji="0" lang="ar-SA" altLang="fa-IR" sz="1600" b="1" i="0" u="none" strike="noStrike" cap="none" normalizeH="0" baseline="30000" dirty="0" smtClean="0">
                <a:ln>
                  <a:noFill/>
                </a:ln>
                <a:solidFill>
                  <a:schemeClr val="tx1"/>
                </a:solidFill>
                <a:effectLst/>
                <a:latin typeface="Arial" panose="020B0604020202020204" pitchFamily="34" charset="0"/>
                <a:ea typeface="Times New Roman" panose="02020603050405020304" pitchFamily="18" charset="0"/>
                <a:cs typeface="B Lotus" panose="00000400000000000000" pitchFamily="2" charset="-78"/>
              </a:rPr>
              <a:t>[</a:t>
            </a:r>
            <a:r>
              <a:rPr kumimoji="0" lang="ar-SA" altLang="fa-IR" sz="1600" b="1" i="0" u="none" strike="noStrike" cap="none" normalizeH="0" baseline="30000" dirty="0" smtClean="0" bmk="">
                <a:ln>
                  <a:noFill/>
                </a:ln>
                <a:solidFill>
                  <a:schemeClr val="tx1"/>
                </a:solidFill>
                <a:effectLst/>
                <a:latin typeface="Arial" panose="020B0604020202020204" pitchFamily="34" charset="0"/>
                <a:ea typeface="Times New Roman" panose="02020603050405020304" pitchFamily="18" charset="0"/>
                <a:cs typeface="B Lotus" panose="00000400000000000000" pitchFamily="2" charset="-78"/>
              </a:rPr>
              <a:t>1]</a:t>
            </a:r>
            <a:r>
              <a:rPr kumimoji="0" lang="ar-SA" altLang="fa-IR" sz="16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B Lotus" panose="00000400000000000000" pitchFamily="2" charset="-78"/>
              </a:rPr>
              <a:t>، به جریان‌های آبی گفته می‌شود که از ساحل به سوی دریا حرکت می‌کنند. این جریان یکی از مهم ترین عوامل در غرق شدگی انسان‌ها در دریاهاست به طوری که </a:t>
            </a:r>
            <a:r>
              <a:rPr kumimoji="0" lang="fa-IR" altLang="fa-IR" sz="16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B Lotus" panose="00000400000000000000" pitchFamily="2" charset="-78"/>
              </a:rPr>
              <a:t>۸۰</a:t>
            </a:r>
            <a:r>
              <a:rPr kumimoji="0" lang="ar-SA" altLang="fa-IR" sz="16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B Lotus" panose="00000400000000000000" pitchFamily="2" charset="-78"/>
              </a:rPr>
              <a:t> درصد عملیات‌ کمکی توسط ناجیان غریق مربوط به همین پدیده است. حرکت این جریان از  داخل منطقه خیزاب ساحلی آغاز  می‌شود و تا خارج از خط شکست موج ادامه می‌یابد. </a:t>
            </a:r>
            <a:endParaRPr kumimoji="0" lang="en-US" altLang="fa-IR" sz="1000" b="0" i="0" u="none" strike="noStrike" cap="none" normalizeH="0" baseline="0" dirty="0" smtClean="0">
              <a:ln>
                <a:noFill/>
              </a:ln>
              <a:solidFill>
                <a:schemeClr val="tx1"/>
              </a:solidFill>
              <a:effectLst/>
              <a:latin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fa-IR"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pic>
        <p:nvPicPr>
          <p:cNvPr id="1025" name="Picture 1" descr="index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6161" y="4723720"/>
            <a:ext cx="3408377" cy="202908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13836068" y="4077389"/>
            <a:ext cx="13404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fa-IR" sz="1800" b="0" i="0" u="none" strike="noStrike" cap="none" normalizeH="0" baseline="0" smtClean="0">
                <a:ln>
                  <a:noFill/>
                </a:ln>
                <a:solidFill>
                  <a:schemeClr val="tx1"/>
                </a:solidFill>
                <a:effectLst/>
                <a:latin typeface="Arial" panose="020B0604020202020204" pitchFamily="34" charset="0"/>
              </a:rPr>
              <a:t/>
            </a:r>
            <a:br>
              <a:rPr kumimoji="0" lang="en-US" altLang="fa-IR" sz="1800" b="0" i="0" u="none" strike="noStrike" cap="none" normalizeH="0" baseline="0" smtClean="0">
                <a:ln>
                  <a:noFill/>
                </a:ln>
                <a:solidFill>
                  <a:schemeClr val="tx1"/>
                </a:solidFill>
                <a:effectLst/>
                <a:latin typeface="Arial" panose="020B0604020202020204" pitchFamily="34" charset="0"/>
              </a:rPr>
            </a:br>
            <a:endParaRPr kumimoji="0" lang="en-US" altLang="fa-IR" sz="1800" b="0" i="0" u="none" strike="noStrike" cap="none" normalizeH="0" baseline="0" smtClean="0">
              <a:ln>
                <a:noFill/>
              </a:ln>
              <a:solidFill>
                <a:schemeClr val="tx1"/>
              </a:solidFill>
              <a:effectLst/>
              <a:latin typeface="Arial" panose="020B0604020202020204" pitchFamily="34" charset="0"/>
            </a:endParaRPr>
          </a:p>
        </p:txBody>
      </p:sp>
      <p:sp>
        <p:nvSpPr>
          <p:cNvPr id="5" name="Rectangle 5"/>
          <p:cNvSpPr>
            <a:spLocks noChangeArrowheads="1"/>
          </p:cNvSpPr>
          <p:nvPr/>
        </p:nvSpPr>
        <p:spPr bwMode="auto">
          <a:xfrm>
            <a:off x="12996161" y="4462529"/>
            <a:ext cx="74348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fa-IR" sz="1000" b="0" i="0" u="none" strike="noStrike" cap="none" normalizeH="0" baseline="30000" smtClean="0">
                <a:ln>
                  <a:noFill/>
                </a:ln>
                <a:solidFill>
                  <a:schemeClr val="tx1"/>
                </a:solidFill>
                <a:effectLst/>
                <a:latin typeface="Arial" panose="020B0604020202020204" pitchFamily="34" charset="0"/>
                <a:ea typeface="Times New Roman" panose="02020603050405020304" pitchFamily="18" charset="0"/>
                <a:cs typeface="Traditional Arabic" panose="02020603050405020304" pitchFamily="18" charset="-78"/>
                <a:hlinkClick r:id="rId3"/>
              </a:rPr>
              <a:t>[</a:t>
            </a:r>
            <a:r>
              <a:rPr kumimoji="0" lang="en-US" altLang="fa-IR" sz="1000" b="0" i="0" u="none" strike="noStrike" cap="none" normalizeH="0" baseline="30000" smtClean="0" bmk="">
                <a:ln>
                  <a:noFill/>
                </a:ln>
                <a:solidFill>
                  <a:schemeClr val="tx1"/>
                </a:solidFill>
                <a:effectLst/>
                <a:latin typeface="Arial" panose="020B0604020202020204" pitchFamily="34" charset="0"/>
                <a:ea typeface="Times New Roman" panose="02020603050405020304" pitchFamily="18" charset="0"/>
                <a:cs typeface="Traditional Arabic" panose="02020603050405020304" pitchFamily="18" charset="-78"/>
                <a:hlinkClick r:id="rId3"/>
              </a:rPr>
              <a:t>1]</a:t>
            </a:r>
            <a:r>
              <a:rPr kumimoji="0" lang="en-US" altLang="fa-IR" sz="10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raditional Arabic" panose="02020603050405020304" pitchFamily="18" charset="-78"/>
              </a:rPr>
              <a:t> </a:t>
            </a:r>
            <a:r>
              <a:rPr kumimoji="0" lang="en-US" altLang="fa-IR" sz="1000" b="0" i="0" u="none" strike="noStrike" cap="none" normalizeH="0" baseline="0" smtClean="0">
                <a:ln>
                  <a:noFill/>
                </a:ln>
                <a:solidFill>
                  <a:schemeClr val="tx1"/>
                </a:solidFill>
                <a:effectLst/>
                <a:ea typeface="Times New Roman" panose="02020603050405020304" pitchFamily="18" charset="0"/>
                <a:cs typeface="B Zar" panose="00000400000000000000" pitchFamily="2" charset="-78"/>
              </a:rPr>
              <a:t>Rip Currents</a:t>
            </a:r>
            <a:endParaRPr kumimoji="0" lang="en-US" altLang="fa-IR"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973286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9200" y="1295400"/>
            <a:ext cx="7239000" cy="2003625"/>
          </a:xfrm>
          <a:prstGeom prst="rect">
            <a:avLst/>
          </a:prstGeom>
        </p:spPr>
        <p:txBody>
          <a:bodyPr wrap="square">
            <a:spAutoFit/>
          </a:bodyPr>
          <a:lstStyle/>
          <a:p>
            <a:pPr marL="362585" algn="just" rtl="1">
              <a:lnSpc>
                <a:spcPct val="115000"/>
              </a:lnSpc>
              <a:spcAft>
                <a:spcPts val="0"/>
              </a:spcAft>
            </a:pPr>
            <a:r>
              <a:rPr lang="ar-SA" sz="1200" b="1" dirty="0">
                <a:latin typeface="Times New Roman" panose="02020603050405020304" pitchFamily="18" charset="0"/>
                <a:ea typeface="Times New Roman" panose="02020603050405020304" pitchFamily="18" charset="0"/>
                <a:cs typeface="B Lotus" panose="00000400000000000000" pitchFamily="2" charset="-78"/>
              </a:rPr>
              <a:t>این جریان‌ها، آبی که موج‌ها به سوی ساحل آورده‌اند را به دریا باز می‌گردانند. جریان‌های شکافنده بسته به شیب ساحل و کنش موج، عامل اصلی کشش آب به سوی دریا و مرگ انسان‌ هستند. امکان اتفاق جریان های شکافنده در تمامی دریاها، دریاچه‌ها و اقیانوس‌ها وجود دارد.</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362585" algn="just" rtl="1">
              <a:lnSpc>
                <a:spcPct val="115000"/>
              </a:lnSpc>
              <a:spcAft>
                <a:spcPts val="0"/>
              </a:spcAft>
            </a:pPr>
            <a:r>
              <a:rPr lang="ar-SA" sz="1200" b="1" dirty="0">
                <a:latin typeface="Times New Roman" panose="02020603050405020304" pitchFamily="18" charset="0"/>
                <a:ea typeface="Times New Roman" panose="02020603050405020304" pitchFamily="18" charset="0"/>
                <a:cs typeface="B Lotus" panose="00000400000000000000" pitchFamily="2" charset="-78"/>
              </a:rPr>
              <a:t> جریان شکافنده از بالا  شبیه یک بادبزن دستی است که دسته آن به‌ سمت ساحل و دهانه آن به‌ سمت دریا است. دسته این بادبزن بیشترین قدرت را دارد و صرف‌نظر از این که شناگر چقدر ماهر باشد یا تا چه حد توانایی جسمی دارد، عملاً برگشت او به ‌سمت ساحل را غیرممکن می سازد و او را به شدت و سرعت با خود به ‌داخل دریا می‌کشاند. برای درک بهتری از قدرت این جریان باید گفت که سرعت این جریان معمولاً از رکورد سرعت شنای المپیک نیز بالاتر است؛ بدین معنی که حتی بهترین قهرمان شنای المپیک نیز نمی‌تواند بر خلاف آن شنا کرده و به طرف ساحل برگردد. عرض جریان شکافنده بین </a:t>
            </a:r>
            <a:r>
              <a:rPr lang="fa-IR" sz="1200" b="1" dirty="0">
                <a:latin typeface="Times New Roman" panose="02020603050405020304" pitchFamily="18" charset="0"/>
                <a:ea typeface="Times New Roman" panose="02020603050405020304" pitchFamily="18" charset="0"/>
                <a:cs typeface="B Lotus" panose="00000400000000000000" pitchFamily="2" charset="-78"/>
              </a:rPr>
              <a:t>۳</a:t>
            </a:r>
            <a:r>
              <a:rPr lang="ar-SA" sz="1200" b="1" dirty="0">
                <a:latin typeface="Times New Roman" panose="02020603050405020304" pitchFamily="18" charset="0"/>
                <a:ea typeface="Times New Roman" panose="02020603050405020304" pitchFamily="18" charset="0"/>
                <a:cs typeface="B Lotus" panose="00000400000000000000" pitchFamily="2" charset="-78"/>
              </a:rPr>
              <a:t> تا بیش از </a:t>
            </a:r>
            <a:r>
              <a:rPr lang="fa-IR" sz="1200" b="1" dirty="0">
                <a:latin typeface="Times New Roman" panose="02020603050405020304" pitchFamily="18" charset="0"/>
                <a:ea typeface="Times New Roman" panose="02020603050405020304" pitchFamily="18" charset="0"/>
                <a:cs typeface="B Lotus" panose="00000400000000000000" pitchFamily="2" charset="-78"/>
              </a:rPr>
              <a:t>۶۰</a:t>
            </a:r>
            <a:r>
              <a:rPr lang="ar-SA" sz="1200" b="1" dirty="0">
                <a:latin typeface="Times New Roman" panose="02020603050405020304" pitchFamily="18" charset="0"/>
                <a:ea typeface="Times New Roman" panose="02020603050405020304" pitchFamily="18" charset="0"/>
                <a:cs typeface="B Lotus" panose="00000400000000000000" pitchFamily="2" charset="-78"/>
              </a:rPr>
              <a:t> متر، و طول آن به ‌داخل دریا بسیار متفاوت است و گاهی تا ده‌ ها متر به‌ داخل دریا کشیده می‌شود</a:t>
            </a:r>
            <a:r>
              <a:rPr lang="en-US" sz="1200" b="1" dirty="0">
                <a:latin typeface="Times New Roman" panose="02020603050405020304" pitchFamily="18" charset="0"/>
                <a:ea typeface="Times New Roman" panose="02020603050405020304" pitchFamily="18" charset="0"/>
                <a:cs typeface="B Lotus" panose="00000400000000000000" pitchFamily="2" charset="-78"/>
              </a:rPr>
              <a:t>.</a:t>
            </a:r>
            <a:endParaRPr lang="en-US" sz="1000" dirty="0">
              <a:effectLst/>
              <a:latin typeface="Times New Roman" panose="02020603050405020304" pitchFamily="18" charset="0"/>
              <a:ea typeface="Times New Roman" panose="02020603050405020304" pitchFamily="18" charset="0"/>
              <a:cs typeface="Traditional Arabic" panose="02020603050405020304" pitchFamily="18" charset="-78"/>
            </a:endParaRPr>
          </a:p>
        </p:txBody>
      </p:sp>
      <p:pic>
        <p:nvPicPr>
          <p:cNvPr id="2052" name="Picture 4" descr="ص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52600" y="3581400"/>
            <a:ext cx="5915025" cy="271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45986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1066800"/>
            <a:ext cx="7848600" cy="1797415"/>
          </a:xfrm>
          <a:prstGeom prst="rect">
            <a:avLst/>
          </a:prstGeom>
        </p:spPr>
        <p:txBody>
          <a:bodyPr wrap="square">
            <a:spAutoFit/>
          </a:bodyPr>
          <a:lstStyle/>
          <a:p>
            <a:pPr algn="just" rtl="1">
              <a:lnSpc>
                <a:spcPct val="115000"/>
              </a:lnSpc>
              <a:spcAft>
                <a:spcPts val="600"/>
              </a:spcAft>
            </a:pPr>
            <a:r>
              <a:rPr lang="ar-SA" sz="2000" b="1" dirty="0">
                <a:latin typeface="Times New Roman" panose="02020603050405020304" pitchFamily="18" charset="0"/>
                <a:ea typeface="Times New Roman" panose="02020603050405020304" pitchFamily="18" charset="0"/>
                <a:cs typeface="B Titr" panose="00000700000000000000" pitchFamily="2" charset="-78"/>
              </a:rPr>
              <a:t>ویژگی های امواج شکافنده </a:t>
            </a:r>
            <a:endParaRPr lang="en-US" sz="1200" dirty="0">
              <a:latin typeface="Times New Roman" panose="02020603050405020304" pitchFamily="18" charset="0"/>
              <a:ea typeface="Times New Roman" panose="02020603050405020304" pitchFamily="18" charset="0"/>
              <a:cs typeface="Traditional Arabic" panose="02020603050405020304" pitchFamily="18" charset="-78"/>
            </a:endParaRPr>
          </a:p>
          <a:p>
            <a:pPr marL="272415" algn="just" rtl="1">
              <a:lnSpc>
                <a:spcPct val="115000"/>
              </a:lnSpc>
              <a:spcAft>
                <a:spcPts val="0"/>
              </a:spcAft>
            </a:pPr>
            <a:r>
              <a:rPr lang="en-US" b="1" dirty="0">
                <a:latin typeface="Times New Roman" panose="02020603050405020304" pitchFamily="18" charset="0"/>
                <a:ea typeface="Times New Roman" panose="02020603050405020304" pitchFamily="18" charset="0"/>
                <a:cs typeface="B Lotus" panose="00000400000000000000" pitchFamily="2" charset="-78"/>
                <a:sym typeface="Wingdings" panose="05000000000000000000" pitchFamily="2" charset="2"/>
              </a:rPr>
              <a:t></a:t>
            </a:r>
            <a:r>
              <a:rPr lang="ar-SA" b="1" dirty="0">
                <a:latin typeface="Times New Roman" panose="02020603050405020304" pitchFamily="18" charset="0"/>
                <a:ea typeface="Times New Roman" panose="02020603050405020304" pitchFamily="18" charset="0"/>
                <a:cs typeface="B Lotus" panose="00000400000000000000" pitchFamily="2" charset="-78"/>
              </a:rPr>
              <a:t> آب در محل جریان شکافنده آرام و بدون موج است</a:t>
            </a:r>
            <a:r>
              <a:rPr lang="en-US" b="1" dirty="0">
                <a:latin typeface="Times New Roman" panose="02020603050405020304" pitchFamily="18" charset="0"/>
                <a:ea typeface="Times New Roman" panose="02020603050405020304" pitchFamily="18" charset="0"/>
                <a:cs typeface="B Lotus" panose="00000400000000000000" pitchFamily="2" charset="-78"/>
              </a:rPr>
              <a:t>.</a:t>
            </a:r>
            <a:endParaRPr lang="en-US" sz="1200" dirty="0">
              <a:latin typeface="Times New Roman" panose="02020603050405020304" pitchFamily="18" charset="0"/>
              <a:ea typeface="Times New Roman" panose="02020603050405020304" pitchFamily="18" charset="0"/>
              <a:cs typeface="Traditional Arabic" panose="02020603050405020304" pitchFamily="18" charset="-78"/>
            </a:endParaRPr>
          </a:p>
          <a:p>
            <a:pPr marL="272415" algn="just" rtl="1">
              <a:lnSpc>
                <a:spcPct val="115000"/>
              </a:lnSpc>
              <a:spcAft>
                <a:spcPts val="0"/>
              </a:spcAft>
            </a:pPr>
            <a:r>
              <a:rPr lang="en-US" b="1" dirty="0">
                <a:latin typeface="Times New Roman" panose="02020603050405020304" pitchFamily="18" charset="0"/>
                <a:ea typeface="Times New Roman" panose="02020603050405020304" pitchFamily="18" charset="0"/>
                <a:cs typeface="B Lotus" panose="00000400000000000000" pitchFamily="2" charset="-78"/>
                <a:sym typeface="Wingdings" panose="05000000000000000000" pitchFamily="2" charset="2"/>
              </a:rPr>
              <a:t></a:t>
            </a:r>
            <a:r>
              <a:rPr lang="en-US" b="1" dirty="0">
                <a:latin typeface="B Lotus" panose="00000400000000000000" pitchFamily="2" charset="-78"/>
                <a:ea typeface="Times New Roman" panose="02020603050405020304" pitchFamily="18" charset="0"/>
                <a:cs typeface="Traditional Arabic" panose="02020603050405020304" pitchFamily="18" charset="-78"/>
              </a:rPr>
              <a:t> </a:t>
            </a:r>
            <a:r>
              <a:rPr lang="ar-SA" b="1" dirty="0">
                <a:latin typeface="B Lotus" panose="00000400000000000000" pitchFamily="2" charset="-78"/>
                <a:ea typeface="Times New Roman" panose="02020603050405020304" pitchFamily="18" charset="0"/>
                <a:cs typeface="Traditional Arabic" panose="02020603050405020304" pitchFamily="18" charset="-78"/>
              </a:rPr>
              <a:t>آب دریا در محل جریان شکافنده هم رنگ دیگر جا های دریا نیست</a:t>
            </a:r>
            <a:r>
              <a:rPr lang="en-US" b="1" dirty="0">
                <a:latin typeface="Times New Roman" panose="02020603050405020304" pitchFamily="18" charset="0"/>
                <a:ea typeface="Times New Roman" panose="02020603050405020304" pitchFamily="18" charset="0"/>
                <a:cs typeface="B Lotus" panose="00000400000000000000" pitchFamily="2" charset="-78"/>
              </a:rPr>
              <a:t>.</a:t>
            </a:r>
            <a:endParaRPr lang="en-US" sz="1200" dirty="0">
              <a:latin typeface="Times New Roman" panose="02020603050405020304" pitchFamily="18" charset="0"/>
              <a:ea typeface="Times New Roman" panose="02020603050405020304" pitchFamily="18" charset="0"/>
              <a:cs typeface="Traditional Arabic" panose="02020603050405020304" pitchFamily="18" charset="-78"/>
            </a:endParaRPr>
          </a:p>
          <a:p>
            <a:pPr marL="272415" algn="just" rtl="1">
              <a:lnSpc>
                <a:spcPct val="115000"/>
              </a:lnSpc>
              <a:spcAft>
                <a:spcPts val="0"/>
              </a:spcAft>
            </a:pPr>
            <a:r>
              <a:rPr lang="en-US" b="1" dirty="0">
                <a:latin typeface="Times New Roman" panose="02020603050405020304" pitchFamily="18" charset="0"/>
                <a:ea typeface="Times New Roman" panose="02020603050405020304" pitchFamily="18" charset="0"/>
                <a:cs typeface="B Lotus" panose="00000400000000000000" pitchFamily="2" charset="-78"/>
                <a:sym typeface="Wingdings" panose="05000000000000000000" pitchFamily="2" charset="2"/>
              </a:rPr>
              <a:t></a:t>
            </a:r>
            <a:r>
              <a:rPr lang="en-US" b="1" dirty="0">
                <a:latin typeface="B Lotus" panose="00000400000000000000" pitchFamily="2" charset="-78"/>
                <a:ea typeface="Times New Roman" panose="02020603050405020304" pitchFamily="18" charset="0"/>
                <a:cs typeface="Traditional Arabic" panose="02020603050405020304" pitchFamily="18" charset="-78"/>
              </a:rPr>
              <a:t> </a:t>
            </a:r>
            <a:r>
              <a:rPr lang="ar-SA" b="1" dirty="0">
                <a:latin typeface="B Lotus" panose="00000400000000000000" pitchFamily="2" charset="-78"/>
                <a:ea typeface="Times New Roman" panose="02020603050405020304" pitchFamily="18" charset="0"/>
                <a:cs typeface="Traditional Arabic" panose="02020603050405020304" pitchFamily="18" charset="-78"/>
              </a:rPr>
              <a:t>خطی از آب کف ‌آلود، همراه خزه یا زباله در محل جریان شکافنده به سوی دریا حرکت می‌کنند</a:t>
            </a:r>
            <a:r>
              <a:rPr lang="en-US" b="1" dirty="0">
                <a:latin typeface="Times New Roman" panose="02020603050405020304" pitchFamily="18" charset="0"/>
                <a:ea typeface="Times New Roman" panose="02020603050405020304" pitchFamily="18" charset="0"/>
                <a:cs typeface="B Lotus" panose="00000400000000000000" pitchFamily="2" charset="-78"/>
              </a:rPr>
              <a:t>.</a:t>
            </a:r>
            <a:endParaRPr lang="en-US" sz="1200" dirty="0">
              <a:latin typeface="Times New Roman" panose="02020603050405020304" pitchFamily="18" charset="0"/>
              <a:ea typeface="Times New Roman" panose="02020603050405020304" pitchFamily="18" charset="0"/>
              <a:cs typeface="Traditional Arabic" panose="02020603050405020304" pitchFamily="18" charset="-78"/>
            </a:endParaRPr>
          </a:p>
          <a:p>
            <a:pPr marL="272415" algn="just" rtl="1">
              <a:lnSpc>
                <a:spcPct val="115000"/>
              </a:lnSpc>
              <a:spcAft>
                <a:spcPts val="0"/>
              </a:spcAft>
            </a:pPr>
            <a:r>
              <a:rPr lang="en-US" b="1" dirty="0">
                <a:latin typeface="Times New Roman" panose="02020603050405020304" pitchFamily="18" charset="0"/>
                <a:ea typeface="Times New Roman" panose="02020603050405020304" pitchFamily="18" charset="0"/>
                <a:cs typeface="B Lotus" panose="00000400000000000000" pitchFamily="2" charset="-78"/>
                <a:sym typeface="Wingdings" panose="05000000000000000000" pitchFamily="2" charset="2"/>
              </a:rPr>
              <a:t></a:t>
            </a:r>
            <a:r>
              <a:rPr lang="en-US" b="1" dirty="0">
                <a:latin typeface="B Lotus" panose="00000400000000000000" pitchFamily="2" charset="-78"/>
                <a:ea typeface="Times New Roman" panose="02020603050405020304" pitchFamily="18" charset="0"/>
                <a:cs typeface="Traditional Arabic" panose="02020603050405020304" pitchFamily="18" charset="-78"/>
              </a:rPr>
              <a:t> </a:t>
            </a:r>
            <a:r>
              <a:rPr lang="ar-SA" b="1" dirty="0">
                <a:latin typeface="B Lotus" panose="00000400000000000000" pitchFamily="2" charset="-78"/>
                <a:ea typeface="Times New Roman" panose="02020603050405020304" pitchFamily="18" charset="0"/>
                <a:cs typeface="Traditional Arabic" panose="02020603050405020304" pitchFamily="18" charset="-78"/>
              </a:rPr>
              <a:t>امواجی که به سوی کرانه و ساحل می‌آیند در محل جریان شکافنده دچار شکست می‌شوند</a:t>
            </a:r>
            <a:r>
              <a:rPr lang="en-US" b="1" dirty="0">
                <a:latin typeface="Times New Roman" panose="02020603050405020304" pitchFamily="18" charset="0"/>
                <a:ea typeface="Times New Roman" panose="02020603050405020304" pitchFamily="18" charset="0"/>
                <a:cs typeface="B Lotus" panose="00000400000000000000" pitchFamily="2" charset="-78"/>
              </a:rPr>
              <a:t>.</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p:txBody>
      </p:sp>
      <p:pic>
        <p:nvPicPr>
          <p:cNvPr id="3074" name="Picture 2" descr="ص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3429000"/>
            <a:ext cx="5286375" cy="258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55344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5400" y="1295400"/>
            <a:ext cx="6858000" cy="2328330"/>
          </a:xfrm>
          <a:prstGeom prst="rect">
            <a:avLst/>
          </a:prstGeom>
        </p:spPr>
        <p:txBody>
          <a:bodyPr wrap="square">
            <a:spAutoFit/>
          </a:bodyPr>
          <a:lstStyle/>
          <a:p>
            <a:pPr algn="just" rtl="1">
              <a:lnSpc>
                <a:spcPct val="115000"/>
              </a:lnSpc>
              <a:spcAft>
                <a:spcPts val="600"/>
              </a:spcAft>
            </a:pPr>
            <a:r>
              <a:rPr lang="ar-SA" sz="1400" b="1" dirty="0">
                <a:latin typeface="Times New Roman" panose="02020603050405020304" pitchFamily="18" charset="0"/>
                <a:ea typeface="Times New Roman" panose="02020603050405020304" pitchFamily="18" charset="0"/>
                <a:cs typeface="B Titr" panose="00000700000000000000" pitchFamily="2" charset="-78"/>
              </a:rPr>
              <a:t>نحوه برخورد با امواج شکافنده</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algn="just" rtl="1">
              <a:lnSpc>
                <a:spcPct val="115000"/>
              </a:lnSpc>
              <a:spcAft>
                <a:spcPts val="0"/>
              </a:spcAft>
            </a:pPr>
            <a:r>
              <a:rPr lang="en-US" sz="1200" b="1" dirty="0">
                <a:latin typeface="Times New Roman" panose="02020603050405020304" pitchFamily="18" charset="0"/>
                <a:ea typeface="Times New Roman" panose="02020603050405020304" pitchFamily="18" charset="0"/>
                <a:cs typeface="B Lotus" panose="00000400000000000000" pitchFamily="2" charset="-78"/>
                <a:sym typeface="Wingdings" panose="05000000000000000000" pitchFamily="2" charset="2"/>
              </a:rPr>
              <a:t></a:t>
            </a:r>
            <a:r>
              <a:rPr lang="en-US" sz="1200" b="1" dirty="0">
                <a:latin typeface="B Lotus" panose="00000400000000000000" pitchFamily="2" charset="-78"/>
                <a:ea typeface="Times New Roman" panose="02020603050405020304" pitchFamily="18" charset="0"/>
                <a:cs typeface="Traditional Arabic" panose="02020603050405020304" pitchFamily="18" charset="-78"/>
              </a:rPr>
              <a:t> </a:t>
            </a:r>
            <a:r>
              <a:rPr lang="ar-SA" sz="1200" b="1" dirty="0">
                <a:latin typeface="B Lotus" panose="00000400000000000000" pitchFamily="2" charset="-78"/>
                <a:ea typeface="Times New Roman" panose="02020603050405020304" pitchFamily="18" charset="0"/>
                <a:cs typeface="Traditional Arabic" panose="02020603050405020304" pitchFamily="18" charset="-78"/>
              </a:rPr>
              <a:t>آرامش خود را حفظ کنید و با جریان آب مقابله نکنید.</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algn="just" rtl="1">
              <a:lnSpc>
                <a:spcPct val="115000"/>
              </a:lnSpc>
              <a:spcAft>
                <a:spcPts val="0"/>
              </a:spcAft>
            </a:pPr>
            <a:r>
              <a:rPr lang="en-US" sz="1200" b="1" dirty="0">
                <a:latin typeface="Times New Roman" panose="02020603050405020304" pitchFamily="18" charset="0"/>
                <a:ea typeface="Times New Roman" panose="02020603050405020304" pitchFamily="18" charset="0"/>
                <a:cs typeface="B Lotus" panose="00000400000000000000" pitchFamily="2" charset="-78"/>
                <a:sym typeface="Wingdings" panose="05000000000000000000" pitchFamily="2" charset="2"/>
              </a:rPr>
              <a:t></a:t>
            </a:r>
            <a:r>
              <a:rPr lang="en-US" sz="1200" b="1" dirty="0">
                <a:latin typeface="B Lotus" panose="00000400000000000000" pitchFamily="2" charset="-78"/>
                <a:ea typeface="Times New Roman" panose="02020603050405020304" pitchFamily="18" charset="0"/>
                <a:cs typeface="Traditional Arabic" panose="02020603050405020304" pitchFamily="18" charset="-78"/>
              </a:rPr>
              <a:t> </a:t>
            </a:r>
            <a:r>
              <a:rPr lang="ar-SA" sz="1200" b="1" dirty="0">
                <a:latin typeface="B Lotus" panose="00000400000000000000" pitchFamily="2" charset="-78"/>
                <a:ea typeface="Times New Roman" panose="02020603050405020304" pitchFamily="18" charset="0"/>
                <a:cs typeface="Traditional Arabic" panose="02020603050405020304" pitchFamily="18" charset="-78"/>
              </a:rPr>
              <a:t>هرگز بر خلاف جریان شکافنده و به سمت ساحل شنا نکنید. این اقدام مرگ بار منجر به خسته شدن کامل شناگر شده و شناگر از رمق افتاده به راحتی غرق خواهد شد. خود را بر روی آب نگاه دارید یعنی روی آب شناور شوید</a:t>
            </a:r>
            <a:r>
              <a:rPr lang="en-US" sz="1200" b="1" dirty="0">
                <a:latin typeface="Times New Roman" panose="02020603050405020304" pitchFamily="18" charset="0"/>
                <a:ea typeface="Times New Roman" panose="02020603050405020304" pitchFamily="18" charset="0"/>
                <a:cs typeface="B Lotus" panose="00000400000000000000" pitchFamily="2" charset="-78"/>
              </a:rPr>
              <a:t>.</a:t>
            </a:r>
            <a:r>
              <a:rPr lang="ar-SA" sz="1200" b="1" dirty="0">
                <a:latin typeface="Times New Roman" panose="02020603050405020304" pitchFamily="18" charset="0"/>
                <a:ea typeface="Times New Roman" panose="02020603050405020304" pitchFamily="18" charset="0"/>
                <a:cs typeface="B Lotus" panose="00000400000000000000" pitchFamily="2" charset="-78"/>
              </a:rPr>
              <a:t>	</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algn="just" rtl="1">
              <a:lnSpc>
                <a:spcPct val="115000"/>
              </a:lnSpc>
              <a:spcAft>
                <a:spcPts val="0"/>
              </a:spcAft>
            </a:pPr>
            <a:r>
              <a:rPr lang="ar-SA" sz="1200" b="1" dirty="0">
                <a:latin typeface="Times New Roman" panose="02020603050405020304" pitchFamily="18" charset="0"/>
                <a:ea typeface="Times New Roman" panose="02020603050405020304" pitchFamily="18" charset="0"/>
                <a:cs typeface="B Lotus" panose="00000400000000000000" pitchFamily="2" charset="-78"/>
              </a:rPr>
              <a:t>اکنون برای رهایی از جریان شکافنده دو گزینه پیش روی شماست: </a:t>
            </a:r>
            <a:endParaRPr lang="en-US" sz="10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just" rtl="1">
              <a:lnSpc>
                <a:spcPct val="115000"/>
              </a:lnSpc>
              <a:spcAft>
                <a:spcPts val="0"/>
              </a:spcAft>
              <a:buFont typeface="Symbol" panose="05050102010706020507" pitchFamily="18" charset="2"/>
              <a:buChar char=""/>
            </a:pPr>
            <a:r>
              <a:rPr lang="ar-SA" sz="1200" b="1" dirty="0">
                <a:latin typeface="Times New Roman" panose="02020603050405020304" pitchFamily="18" charset="0"/>
                <a:ea typeface="Times New Roman" panose="02020603050405020304" pitchFamily="18" charset="0"/>
                <a:cs typeface="B Lotus" panose="00000400000000000000" pitchFamily="2" charset="-78"/>
              </a:rPr>
              <a:t>اگر توان جسمانی بالایی برای شنا دارید؛ به صورت موازی با ساحل حرکت کنید و از مسیر جریان کاملاً خارج شوید و سپس به صورت مورب به سمت ساحل برگردید. همچنین برای خروج از جریان شکافنده، موازی با ساحل در عمق آب شنا کنید. در اعماق زیرین آب، جریان شکافنده قدرت کمتری دارد. لذا می توانید به این طریق از مسیر جریان فرار کنید آنگاه از آب عمیق به آرامی و به صورت مورب به سطح بازگشته و به صورت مورب به ساحل بروید. دقت کنید که این روش نیازمند توانایی حبس طولانی تنفس است.</a:t>
            </a:r>
            <a:endParaRPr lang="en-US" sz="1000" dirty="0">
              <a:effectLst/>
              <a:latin typeface="Times New Roman" panose="02020603050405020304" pitchFamily="18" charset="0"/>
              <a:ea typeface="Times New Roman" panose="02020603050405020304" pitchFamily="18" charset="0"/>
              <a:cs typeface="Traditional Arabic" panose="02020603050405020304" pitchFamily="18" charset="-78"/>
            </a:endParaRPr>
          </a:p>
        </p:txBody>
      </p:sp>
      <p:pic>
        <p:nvPicPr>
          <p:cNvPr id="4098" name="Picture 2" descr="ty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38400" y="4038600"/>
            <a:ext cx="4479925" cy="229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5310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0"/>
            <a:ext cx="8610600" cy="2640723"/>
          </a:xfrm>
          <a:prstGeom prst="rect">
            <a:avLst/>
          </a:prstGeom>
        </p:spPr>
        <p:txBody>
          <a:bodyPr wrap="square">
            <a:spAutoFit/>
          </a:bodyPr>
          <a:lstStyle/>
          <a:p>
            <a:pPr marL="342900" lvl="0" indent="-342900" algn="r" rtl="1">
              <a:lnSpc>
                <a:spcPct val="115000"/>
              </a:lnSpc>
              <a:spcAft>
                <a:spcPts val="0"/>
              </a:spcAft>
              <a:buFont typeface="Symbol" panose="05050102010706020507" pitchFamily="18" charset="2"/>
              <a:buChar char=""/>
            </a:pPr>
            <a:r>
              <a:rPr lang="ar-SA" b="1" dirty="0">
                <a:latin typeface="Times New Roman" panose="02020603050405020304" pitchFamily="18" charset="0"/>
                <a:ea typeface="Times New Roman" panose="02020603050405020304" pitchFamily="18" charset="0"/>
                <a:cs typeface="B Lotus" panose="00000400000000000000" pitchFamily="2" charset="-78"/>
              </a:rPr>
              <a:t>اگر توان بدنی معمولی دارید؛ هم جهت با جریان به سمت دریا حرکت کنید. معمولاً جریان پس از طی چندین متر تا چند ده متر، قدرت خود را از دست می دهد. در اینجا می توانید به صورت موازی با ساحل، از جریان فرار کرده و پس از طی چندین متر و دور شدن از جریان، ابتدا نفس بگیرید، سپس تقاضای کمک کنید و بعد به صورت مورب به سمت ساحل برگردید. لازم به ذکر است که معمولاً دریا در خارج ناحیه شکست امواج آرامتر است. ناحیه شکست امواج، ناحیه ای است که موج در آنجا فرو ریخته و به رنگ کف سفید دیده می شود و این ناحیه برای شنا کردن مناسب نیست. بنابراین شناگری که بتواند خود را در خارج از ناحیه شکست امواج روی سطح آب نگاه دارد، از جریان شکافنده در امان خواهد بود. </a:t>
            </a:r>
            <a:endParaRPr lang="en-US" sz="1200" dirty="0">
              <a:latin typeface="Times New Roman" panose="02020603050405020304" pitchFamily="18" charset="0"/>
              <a:ea typeface="Times New Roman" panose="02020603050405020304" pitchFamily="18" charset="0"/>
              <a:cs typeface="Traditional Arabic" panose="02020603050405020304" pitchFamily="18" charset="-78"/>
            </a:endParaRPr>
          </a:p>
          <a:p>
            <a:pPr marL="342900" lvl="0" indent="-342900" algn="r" rtl="1">
              <a:lnSpc>
                <a:spcPct val="115000"/>
              </a:lnSpc>
              <a:spcAft>
                <a:spcPts val="0"/>
              </a:spcAft>
              <a:buFont typeface="Symbol" panose="05050102010706020507" pitchFamily="18" charset="2"/>
              <a:buChar char=""/>
            </a:pPr>
            <a:r>
              <a:rPr lang="ar-SA" b="1" dirty="0">
                <a:latin typeface="Times New Roman" panose="02020603050405020304" pitchFamily="18" charset="0"/>
                <a:ea typeface="Times New Roman" panose="02020603050405020304" pitchFamily="18" charset="0"/>
                <a:cs typeface="B Lotus" panose="00000400000000000000" pitchFamily="2" charset="-78"/>
              </a:rPr>
              <a:t>اگر توانایی فرار ندارید، بر روی آب شناور بمانید تا با جریان آب به دریا برده شوید.</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p:txBody>
      </p:sp>
    </p:spTree>
    <p:extLst>
      <p:ext uri="{BB962C8B-B14F-4D97-AF65-F5344CB8AC3E}">
        <p14:creationId xmlns:p14="http://schemas.microsoft.com/office/powerpoint/2010/main" val="25289413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914400"/>
            <a:ext cx="8229600" cy="1143000"/>
          </a:xfrm>
        </p:spPr>
        <p:txBody>
          <a:bodyPr>
            <a:normAutofit fontScale="90000"/>
          </a:bodyPr>
          <a:lstStyle/>
          <a:p>
            <a:pPr algn="r" rtl="1"/>
            <a:r>
              <a:rPr lang="fa-IR" sz="4400" b="1" dirty="0" smtClean="0">
                <a:cs typeface="B Nazanin" panose="00000400000000000000" pitchFamily="2" charset="-78"/>
              </a:rPr>
              <a:t>سقوط و روشهای جلوگیری از آن</a:t>
            </a:r>
            <a:r>
              <a:rPr lang="en-US" sz="4400" dirty="0" smtClean="0"/>
              <a:t/>
            </a:r>
            <a:br>
              <a:rPr lang="en-US" sz="4400" dirty="0" smtClean="0"/>
            </a:br>
            <a:endParaRPr lang="fa-IR" sz="4400" dirty="0"/>
          </a:p>
        </p:txBody>
      </p:sp>
      <p:sp>
        <p:nvSpPr>
          <p:cNvPr id="3" name="Content Placeholder 2"/>
          <p:cNvSpPr>
            <a:spLocks noGrp="1"/>
          </p:cNvSpPr>
          <p:nvPr>
            <p:ph idx="1"/>
          </p:nvPr>
        </p:nvSpPr>
        <p:spPr>
          <a:xfrm>
            <a:off x="228600" y="1676400"/>
            <a:ext cx="8229600" cy="4800600"/>
          </a:xfrm>
        </p:spPr>
        <p:txBody>
          <a:bodyPr>
            <a:normAutofit/>
          </a:bodyPr>
          <a:lstStyle/>
          <a:p>
            <a:pPr algn="r" rtl="1"/>
            <a:r>
              <a:rPr lang="fa-IR" sz="2000" dirty="0">
                <a:cs typeface="B Titr" panose="00000700000000000000" pitchFamily="2" charset="-78"/>
              </a:rPr>
              <a:t>در مکا </a:t>
            </a:r>
            <a:r>
              <a:rPr lang="fa-IR" sz="2000" dirty="0" smtClean="0">
                <a:cs typeface="B Titr" panose="00000700000000000000" pitchFamily="2" charset="-78"/>
              </a:rPr>
              <a:t>نهای </a:t>
            </a:r>
            <a:r>
              <a:rPr lang="fa-IR" sz="2000" dirty="0">
                <a:cs typeface="B Titr" panose="00000700000000000000" pitchFamily="2" charset="-78"/>
              </a:rPr>
              <a:t>مرتفع دست به کارهای خطرناک </a:t>
            </a:r>
            <a:r>
              <a:rPr lang="fa-IR" sz="2000" dirty="0" smtClean="0">
                <a:cs typeface="B Titr" panose="00000700000000000000" pitchFamily="2" charset="-78"/>
              </a:rPr>
              <a:t>نزنید</a:t>
            </a:r>
            <a:endParaRPr lang="en-US" sz="2000" dirty="0" smtClean="0">
              <a:cs typeface="B Titr" panose="00000700000000000000" pitchFamily="2" charset="-78"/>
            </a:endParaRPr>
          </a:p>
          <a:p>
            <a:pPr algn="r" rtl="1"/>
            <a:r>
              <a:rPr lang="fa-IR" sz="2000" dirty="0" smtClean="0">
                <a:cs typeface="B Titr" panose="00000700000000000000" pitchFamily="2" charset="-78"/>
              </a:rPr>
              <a:t>اگر </a:t>
            </a:r>
            <a:r>
              <a:rPr lang="fa-IR" sz="2000" dirty="0">
                <a:cs typeface="B Titr" panose="00000700000000000000" pitchFamily="2" charset="-78"/>
              </a:rPr>
              <a:t>نوزاد در منزل جلوی دیدتان نیست، او را در گهواره یا</a:t>
            </a:r>
          </a:p>
          <a:p>
            <a:pPr algn="r" rtl="1"/>
            <a:r>
              <a:rPr lang="fa-IR" sz="2000" dirty="0">
                <a:cs typeface="B Titr" panose="00000700000000000000" pitchFamily="2" charset="-78"/>
              </a:rPr>
              <a:t>تختخواب یا بر روی یک صندلی ایمن بگذارید؛</a:t>
            </a:r>
          </a:p>
          <a:p>
            <a:pPr algn="r" rtl="1"/>
            <a:r>
              <a:rPr lang="fa-IR" sz="2000" dirty="0" smtClean="0">
                <a:cs typeface="B Titr" panose="00000700000000000000" pitchFamily="2" charset="-78"/>
              </a:rPr>
              <a:t>از </a:t>
            </a:r>
            <a:r>
              <a:rPr lang="fa-IR" sz="2000" dirty="0">
                <a:cs typeface="B Titr" panose="00000700000000000000" pitchFamily="2" charset="-78"/>
              </a:rPr>
              <a:t>وسایل ایمنی مناسب برای حفاظت از کودکان استفاده</a:t>
            </a:r>
          </a:p>
          <a:p>
            <a:pPr algn="r" rtl="1"/>
            <a:r>
              <a:rPr lang="fa-IR" sz="2000" dirty="0">
                <a:cs typeface="B Titr" panose="00000700000000000000" pitchFamily="2" charset="-78"/>
              </a:rPr>
              <a:t>کنید؛</a:t>
            </a:r>
          </a:p>
          <a:p>
            <a:pPr algn="r" rtl="1"/>
            <a:r>
              <a:rPr lang="fa-IR" sz="2000" dirty="0" smtClean="0">
                <a:cs typeface="B Titr" panose="00000700000000000000" pitchFamily="2" charset="-78"/>
              </a:rPr>
              <a:t>در </a:t>
            </a:r>
            <a:r>
              <a:rPr lang="fa-IR" sz="2000" dirty="0">
                <a:cs typeface="B Titr" panose="00000700000000000000" pitchFamily="2" charset="-78"/>
              </a:rPr>
              <a:t>خانه </a:t>
            </a:r>
            <a:r>
              <a:rPr lang="fa-IR" sz="2000" dirty="0" smtClean="0">
                <a:cs typeface="B Titr" panose="00000700000000000000" pitchFamily="2" charset="-78"/>
              </a:rPr>
              <a:t>ندوید</a:t>
            </a:r>
            <a:endParaRPr lang="en-US" sz="2000" dirty="0" smtClean="0">
              <a:cs typeface="B Titr" panose="00000700000000000000" pitchFamily="2" charset="-78"/>
            </a:endParaRPr>
          </a:p>
          <a:p>
            <a:pPr algn="r" rtl="1"/>
            <a:r>
              <a:rPr lang="fa-IR" sz="2000" b="1" dirty="0" smtClean="0">
                <a:cs typeface="B Titr" panose="00000700000000000000" pitchFamily="2" charset="-78"/>
              </a:rPr>
              <a:t> </a:t>
            </a:r>
            <a:r>
              <a:rPr lang="fa-IR" sz="2000" dirty="0">
                <a:cs typeface="B Titr" panose="00000700000000000000" pitchFamily="2" charset="-78"/>
              </a:rPr>
              <a:t>اگر </a:t>
            </a:r>
            <a:r>
              <a:rPr lang="fa-IR" sz="2000" dirty="0" smtClean="0">
                <a:cs typeface="B Titr" panose="00000700000000000000" pitchFamily="2" charset="-78"/>
              </a:rPr>
              <a:t>کفش پاشنه</a:t>
            </a:r>
            <a:r>
              <a:rPr lang="en-US" sz="2000" dirty="0" smtClean="0">
                <a:cs typeface="B Titr" panose="00000700000000000000" pitchFamily="2" charset="-78"/>
              </a:rPr>
              <a:t> </a:t>
            </a:r>
            <a:r>
              <a:rPr lang="fa-IR" sz="2000" dirty="0" smtClean="0">
                <a:cs typeface="B Titr" panose="00000700000000000000" pitchFamily="2" charset="-78"/>
              </a:rPr>
              <a:t>بلند </a:t>
            </a:r>
            <a:r>
              <a:rPr lang="fa-IR" sz="2000" dirty="0">
                <a:cs typeface="B Titr" panose="00000700000000000000" pitchFamily="2" charset="-78"/>
              </a:rPr>
              <a:t>یا دمپایی لغزنده پوشید </a:t>
            </a:r>
            <a:r>
              <a:rPr lang="fa-IR" sz="2000" dirty="0" smtClean="0">
                <a:cs typeface="B Titr" panose="00000700000000000000" pitchFamily="2" charset="-78"/>
              </a:rPr>
              <a:t>ه</a:t>
            </a:r>
            <a:r>
              <a:rPr lang="en-US" sz="2000" dirty="0" smtClean="0">
                <a:cs typeface="B Titr" panose="00000700000000000000" pitchFamily="2" charset="-78"/>
              </a:rPr>
              <a:t> </a:t>
            </a:r>
            <a:r>
              <a:rPr lang="fa-IR" sz="2000" dirty="0" smtClean="0">
                <a:cs typeface="B Titr" panose="00000700000000000000" pitchFamily="2" charset="-78"/>
              </a:rPr>
              <a:t>اید</a:t>
            </a:r>
            <a:r>
              <a:rPr lang="fa-IR" sz="2000" dirty="0">
                <a:cs typeface="B Titr" panose="00000700000000000000" pitchFamily="2" charset="-78"/>
              </a:rPr>
              <a:t>، بیشتر</a:t>
            </a:r>
          </a:p>
          <a:p>
            <a:pPr algn="r" rtl="1"/>
            <a:r>
              <a:rPr lang="fa-IR" sz="2000" dirty="0">
                <a:cs typeface="B Titr" panose="00000700000000000000" pitchFamily="2" charset="-78"/>
              </a:rPr>
              <a:t>مواظب راه </a:t>
            </a:r>
            <a:r>
              <a:rPr lang="fa-IR" sz="2000" dirty="0" smtClean="0">
                <a:cs typeface="B Titr" panose="00000700000000000000" pitchFamily="2" charset="-78"/>
              </a:rPr>
              <a:t>رفتنتان </a:t>
            </a:r>
            <a:r>
              <a:rPr lang="fa-IR" sz="2000" dirty="0">
                <a:cs typeface="B Titr" panose="00000700000000000000" pitchFamily="2" charset="-78"/>
              </a:rPr>
              <a:t>باشید.</a:t>
            </a:r>
          </a:p>
          <a:p>
            <a:pPr algn="r" rtl="1"/>
            <a:r>
              <a:rPr lang="fa-IR" sz="2000" dirty="0" smtClean="0">
                <a:cs typeface="B Titr" panose="00000700000000000000" pitchFamily="2" charset="-78"/>
              </a:rPr>
              <a:t>پنجر ه</a:t>
            </a:r>
            <a:r>
              <a:rPr lang="en-US" sz="2000" dirty="0" smtClean="0">
                <a:cs typeface="B Titr" panose="00000700000000000000" pitchFamily="2" charset="-78"/>
              </a:rPr>
              <a:t> </a:t>
            </a:r>
            <a:r>
              <a:rPr lang="fa-IR" sz="2000" dirty="0" smtClean="0">
                <a:cs typeface="B Titr" panose="00000700000000000000" pitchFamily="2" charset="-78"/>
              </a:rPr>
              <a:t>ها </a:t>
            </a:r>
            <a:r>
              <a:rPr lang="en-US" sz="2000" dirty="0" smtClean="0">
                <a:cs typeface="B Titr" panose="00000700000000000000" pitchFamily="2" charset="-78"/>
              </a:rPr>
              <a:t>,</a:t>
            </a:r>
            <a:r>
              <a:rPr lang="fa-IR" sz="2000" dirty="0" smtClean="0">
                <a:cs typeface="B Titr" panose="00000700000000000000" pitchFamily="2" charset="-78"/>
              </a:rPr>
              <a:t>و پله ها باید </a:t>
            </a:r>
            <a:r>
              <a:rPr lang="fa-IR" sz="2000" dirty="0">
                <a:cs typeface="B Titr" panose="00000700000000000000" pitchFamily="2" charset="-78"/>
              </a:rPr>
              <a:t>حفاظ ایمنی داشته باشند.</a:t>
            </a:r>
          </a:p>
          <a:p>
            <a:pPr algn="r" rtl="1"/>
            <a:r>
              <a:rPr lang="fa-IR" sz="2000" dirty="0" smtClean="0">
                <a:cs typeface="B Titr" panose="00000700000000000000" pitchFamily="2" charset="-78"/>
              </a:rPr>
              <a:t>باید </a:t>
            </a:r>
            <a:r>
              <a:rPr lang="fa-IR" sz="2000" dirty="0">
                <a:cs typeface="B Titr" panose="00000700000000000000" pitchFamily="2" charset="-78"/>
              </a:rPr>
              <a:t>در حمام دستگیره در دیوار نصب شود.</a:t>
            </a:r>
          </a:p>
          <a:p>
            <a:pPr algn="r" rtl="1"/>
            <a:r>
              <a:rPr lang="fa-IR" sz="2000" dirty="0" smtClean="0">
                <a:cs typeface="B Titr" panose="00000700000000000000" pitchFamily="2" charset="-78"/>
              </a:rPr>
              <a:t>پنجره ها یک و نیم متر از </a:t>
            </a:r>
            <a:r>
              <a:rPr lang="fa-IR" sz="2000" dirty="0">
                <a:cs typeface="B Titr" panose="00000700000000000000" pitchFamily="2" charset="-78"/>
              </a:rPr>
              <a:t>سطح زمین بالاتر باشند. </a:t>
            </a:r>
          </a:p>
        </p:txBody>
      </p:sp>
    </p:spTree>
    <p:extLst>
      <p:ext uri="{BB962C8B-B14F-4D97-AF65-F5344CB8AC3E}">
        <p14:creationId xmlns:p14="http://schemas.microsoft.com/office/powerpoint/2010/main" val="2911472672"/>
      </p:ext>
    </p:extLst>
  </p:cSld>
  <p:clrMapOvr>
    <a:masterClrMapping/>
  </p:clrMapOvr>
  <p:transition>
    <p:wedg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143000"/>
            <a:ext cx="8229600" cy="5364163"/>
          </a:xfrm>
        </p:spPr>
        <p:txBody>
          <a:bodyPr>
            <a:normAutofit fontScale="92500" lnSpcReduction="10000"/>
          </a:bodyPr>
          <a:lstStyle/>
          <a:p>
            <a:pPr algn="r" rtl="1">
              <a:buFont typeface="Wingdings" panose="05000000000000000000" pitchFamily="2" charset="2"/>
              <a:buChar char="ü"/>
            </a:pPr>
            <a:r>
              <a:rPr lang="fa-IR" sz="2200" b="1" dirty="0" smtClean="0">
                <a:cs typeface="B Nazanin" panose="00000400000000000000" pitchFamily="2" charset="-78"/>
              </a:rPr>
              <a:t>استفاده از چهارپایه ها و نردبانهای فاقد لقی و عیوب دیگر تا حد امکان از بالا بردن اجسام سنگین از نردبان خودداری کنیم و اینگونه اجسام را با طناب بالا بکشیم.</a:t>
            </a:r>
          </a:p>
          <a:p>
            <a:pPr algn="r" rtl="1">
              <a:buFont typeface="Wingdings" panose="05000000000000000000" pitchFamily="2" charset="2"/>
              <a:buChar char="ü"/>
            </a:pPr>
            <a:r>
              <a:rPr lang="fa-IR" sz="2200" b="1" dirty="0" smtClean="0">
                <a:cs typeface="B Nazanin" panose="00000400000000000000" pitchFamily="2" charset="-78"/>
              </a:rPr>
              <a:t>نصب دیواره یا نرده در لبه بام، راه پله ها و سایر مکانهای مرتفع ، در رابطه با ورودی زیرزمینها، نصب نرده و درب مستحکم توصیه می شود.</a:t>
            </a:r>
          </a:p>
          <a:p>
            <a:pPr algn="r" rtl="1">
              <a:buFont typeface="Wingdings" panose="05000000000000000000" pitchFamily="2" charset="2"/>
              <a:buChar char="ü"/>
            </a:pPr>
            <a:r>
              <a:rPr lang="fa-IR" sz="2200" b="1" dirty="0" smtClean="0">
                <a:cs typeface="B Nazanin" panose="00000400000000000000" pitchFamily="2" charset="-78"/>
              </a:rPr>
              <a:t>برای جلوگیری از زمین خوردن، راه پله ها و راهروها را با نور مناسب روشن نگه دارید.</a:t>
            </a:r>
          </a:p>
          <a:p>
            <a:pPr algn="r" rtl="1">
              <a:buFont typeface="Wingdings" panose="05000000000000000000" pitchFamily="2" charset="2"/>
              <a:buChar char="ü"/>
            </a:pPr>
            <a:r>
              <a:rPr lang="fa-IR" sz="2200" b="1" dirty="0" smtClean="0">
                <a:cs typeface="B Nazanin" panose="00000400000000000000" pitchFamily="2" charset="-78"/>
              </a:rPr>
              <a:t>یکی </a:t>
            </a:r>
            <a:r>
              <a:rPr lang="fa-IR" sz="2200" b="1" dirty="0">
                <a:cs typeface="B Nazanin" panose="00000400000000000000" pitchFamily="2" charset="-78"/>
              </a:rPr>
              <a:t>دیگر از انواع سقوط،لیزخوردن و سقوط در سطح است. در این مورد کفپوش منازل اهمیت زیادی دارد</a:t>
            </a:r>
            <a:r>
              <a:rPr lang="fa-IR" sz="2200" b="1" dirty="0" smtClean="0">
                <a:cs typeface="B Nazanin" panose="00000400000000000000" pitchFamily="2" charset="-78"/>
              </a:rPr>
              <a:t>.</a:t>
            </a:r>
          </a:p>
          <a:p>
            <a:pPr algn="r" rtl="1">
              <a:buFont typeface="Wingdings" panose="05000000000000000000" pitchFamily="2" charset="2"/>
              <a:buChar char="ü"/>
            </a:pPr>
            <a:r>
              <a:rPr lang="fa-IR" sz="2200" b="1" dirty="0" smtClean="0">
                <a:cs typeface="B Nazanin" panose="00000400000000000000" pitchFamily="2" charset="-78"/>
              </a:rPr>
              <a:t>در </a:t>
            </a:r>
            <a:r>
              <a:rPr lang="fa-IR" sz="2200" b="1" dirty="0">
                <a:cs typeface="B Nazanin" panose="00000400000000000000" pitchFamily="2" charset="-78"/>
              </a:rPr>
              <a:t>سالهای اخیر استفاده از پوشش سرامیک در منازل رواج یافته که معمولاً لغزندگی زیادی دارد و حوادث متعددی را به دنبال داشته توصیه می شود جهت پوشش کف منازل در صورت استفاده از سرامیک از سرامیکهای با اصطکاک بیشتر و لغزندگی کمتر استفاده شود. </a:t>
            </a:r>
            <a:endParaRPr lang="fa-IR" sz="2200" b="1" dirty="0" smtClean="0">
              <a:cs typeface="B Nazanin" panose="00000400000000000000" pitchFamily="2" charset="-78"/>
            </a:endParaRPr>
          </a:p>
          <a:p>
            <a:pPr algn="r" rtl="1">
              <a:buFont typeface="Wingdings" panose="05000000000000000000" pitchFamily="2" charset="2"/>
              <a:buChar char="ü"/>
            </a:pPr>
            <a:r>
              <a:rPr lang="fa-IR" sz="2200" b="1" dirty="0" smtClean="0">
                <a:cs typeface="B Nazanin" panose="00000400000000000000" pitchFamily="2" charset="-78"/>
              </a:rPr>
              <a:t>همچنین </a:t>
            </a:r>
            <a:r>
              <a:rPr lang="fa-IR" sz="2200" b="1" dirty="0">
                <a:cs typeface="B Nazanin" panose="00000400000000000000" pitchFamily="2" charset="-78"/>
              </a:rPr>
              <a:t>در صورتی که قالی یا قالیچه ها مستقیماً بر روی سرامیک قرار می گیرند حتماً چسبانده شده یا از ترمز فرش استفاده گردد</a:t>
            </a:r>
            <a:r>
              <a:rPr lang="fa-IR" sz="2200" b="1" dirty="0" smtClean="0">
                <a:cs typeface="B Nazanin" panose="00000400000000000000" pitchFamily="2" charset="-78"/>
              </a:rPr>
              <a:t>.</a:t>
            </a:r>
          </a:p>
          <a:p>
            <a:pPr algn="r" rtl="1">
              <a:buFont typeface="Wingdings" panose="05000000000000000000" pitchFamily="2" charset="2"/>
              <a:buChar char="ü"/>
            </a:pPr>
            <a:r>
              <a:rPr lang="fa-IR" sz="2200" b="1" dirty="0" smtClean="0">
                <a:cs typeface="B Nazanin" panose="00000400000000000000" pitchFamily="2" charset="-78"/>
              </a:rPr>
              <a:t>هرچند </a:t>
            </a:r>
            <a:r>
              <a:rPr lang="fa-IR" sz="2200" b="1" dirty="0">
                <a:cs typeface="B Nazanin" panose="00000400000000000000" pitchFamily="2" charset="-78"/>
              </a:rPr>
              <a:t>امروزه در خانه هایی با مساحت کم زندگی می کنیم اماباید همواره سعی در حفظ نظم و ترتیب خانه خود داشته باشیم. در دست و پا بودن ابزار و وسایل همواره حادثه ساز است. راه پله ها مکانهایی هستند که تردد در آنها همیشه خطر ساز است و نباید در آنها وسیله جا داد. برای اینکه خانه ای منظم تر داشته باشیم پیشنهاد می شود وسایلی را که معلوم نیست در آینده برایمان کارآیی داشته باشند نگهداری نکنیم</a:t>
            </a:r>
          </a:p>
          <a:p>
            <a:pPr algn="r" rtl="1">
              <a:buFont typeface="Wingdings" panose="05000000000000000000" pitchFamily="2" charset="2"/>
              <a:buChar char="ü"/>
            </a:pPr>
            <a:endParaRPr lang="en-US" dirty="0" smtClean="0">
              <a:cs typeface="B Nazanin" panose="00000400000000000000" pitchFamily="2" charset="-78"/>
            </a:endParaRPr>
          </a:p>
        </p:txBody>
      </p:sp>
    </p:spTree>
    <p:extLst>
      <p:ext uri="{BB962C8B-B14F-4D97-AF65-F5344CB8AC3E}">
        <p14:creationId xmlns:p14="http://schemas.microsoft.com/office/powerpoint/2010/main" val="2873795569"/>
      </p:ext>
    </p:extLst>
  </p:cSld>
  <p:clrMapOvr>
    <a:masterClrMapping/>
  </p:clrMapOvr>
  <p:transition>
    <p:wedg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143000"/>
          </a:xfrm>
        </p:spPr>
        <p:txBody>
          <a:bodyPr>
            <a:normAutofit/>
          </a:bodyPr>
          <a:lstStyle/>
          <a:p>
            <a:pPr algn="r"/>
            <a:r>
              <a:rPr lang="fa-IR" sz="4000" b="1" dirty="0">
                <a:cs typeface="B Nazanin" panose="00000400000000000000" pitchFamily="2" charset="-78"/>
              </a:rPr>
              <a:t>پیشگیری از </a:t>
            </a:r>
            <a:r>
              <a:rPr lang="fa-IR" sz="4000" b="1" dirty="0" smtClean="0">
                <a:cs typeface="B Nazanin" panose="00000400000000000000" pitchFamily="2" charset="-78"/>
              </a:rPr>
              <a:t>مسمومیتهای </a:t>
            </a:r>
            <a:r>
              <a:rPr lang="fa-IR" sz="4000" b="1" dirty="0">
                <a:cs typeface="B Nazanin" panose="00000400000000000000" pitchFamily="2" charset="-78"/>
              </a:rPr>
              <a:t>خانگی</a:t>
            </a:r>
            <a:r>
              <a:rPr lang="fa-IR" sz="4400" dirty="0">
                <a:cs typeface="B Nazanin" panose="00000400000000000000" pitchFamily="2" charset="-78"/>
              </a:rPr>
              <a:t>:</a:t>
            </a:r>
            <a:endParaRPr lang="en-US" sz="4400" dirty="0">
              <a:cs typeface="B Nazanin" panose="00000400000000000000" pitchFamily="2" charset="-78"/>
            </a:endParaRPr>
          </a:p>
        </p:txBody>
      </p:sp>
      <p:sp>
        <p:nvSpPr>
          <p:cNvPr id="3" name="Content Placeholder 2"/>
          <p:cNvSpPr>
            <a:spLocks noGrp="1"/>
          </p:cNvSpPr>
          <p:nvPr>
            <p:ph idx="1"/>
          </p:nvPr>
        </p:nvSpPr>
        <p:spPr>
          <a:xfrm>
            <a:off x="228600" y="2057400"/>
            <a:ext cx="8229600" cy="4389120"/>
          </a:xfrm>
        </p:spPr>
        <p:txBody>
          <a:bodyPr>
            <a:noAutofit/>
          </a:bodyPr>
          <a:lstStyle/>
          <a:p>
            <a:pPr algn="r" rtl="1"/>
            <a:r>
              <a:rPr lang="fa-IR" sz="1800" b="1" dirty="0">
                <a:cs typeface="B Nazanin" panose="00000400000000000000" pitchFamily="2" charset="-78"/>
              </a:rPr>
              <a:t>خودمراقبتی برای پیشگیری از </a:t>
            </a:r>
            <a:r>
              <a:rPr lang="fa-IR" sz="1800" b="1" dirty="0" smtClean="0">
                <a:cs typeface="B Nazanin" panose="00000400000000000000" pitchFamily="2" charset="-78"/>
              </a:rPr>
              <a:t>مسمومیتهای خانگی:</a:t>
            </a:r>
          </a:p>
          <a:p>
            <a:pPr algn="r" rtl="1"/>
            <a:r>
              <a:rPr lang="fa-IR" sz="1800" b="1" dirty="0" smtClean="0">
                <a:cs typeface="B Nazanin" panose="00000400000000000000" pitchFamily="2" charset="-78"/>
              </a:rPr>
              <a:t>باید </a:t>
            </a:r>
            <a:r>
              <a:rPr lang="fa-IR" sz="1800" b="1" dirty="0">
                <a:cs typeface="B Nazanin" panose="00000400000000000000" pitchFamily="2" charset="-78"/>
              </a:rPr>
              <a:t>از هشدارها ی محافظتی کودک بر روی </a:t>
            </a:r>
            <a:r>
              <a:rPr lang="fa-IR" sz="1800" b="1" dirty="0" smtClean="0">
                <a:cs typeface="B Nazanin" panose="00000400000000000000" pitchFamily="2" charset="-78"/>
              </a:rPr>
              <a:t>بسته ها </a:t>
            </a:r>
            <a:r>
              <a:rPr lang="fa-IR" sz="1800" b="1" dirty="0">
                <a:cs typeface="B Nazanin" panose="00000400000000000000" pitchFamily="2" charset="-78"/>
              </a:rPr>
              <a:t>ی</a:t>
            </a:r>
          </a:p>
          <a:p>
            <a:pPr algn="r" rtl="1"/>
            <a:r>
              <a:rPr lang="fa-IR" sz="1800" b="1" dirty="0" smtClean="0">
                <a:cs typeface="B Nazanin" panose="00000400000000000000" pitchFamily="2" charset="-78"/>
              </a:rPr>
              <a:t> </a:t>
            </a:r>
            <a:r>
              <a:rPr lang="fa-IR" sz="1800" b="1" dirty="0">
                <a:cs typeface="B Nazanin" panose="00000400000000000000" pitchFamily="2" charset="-78"/>
              </a:rPr>
              <a:t>باید </a:t>
            </a:r>
            <a:r>
              <a:rPr lang="fa-IR" sz="1800" b="1" dirty="0" smtClean="0">
                <a:cs typeface="B Nazanin" panose="00000400000000000000" pitchFamily="2" charset="-78"/>
              </a:rPr>
              <a:t>برچسب </a:t>
            </a:r>
            <a:r>
              <a:rPr lang="fa-IR" sz="1800" b="1" dirty="0">
                <a:cs typeface="B Nazanin" panose="00000400000000000000" pitchFamily="2" charset="-78"/>
              </a:rPr>
              <a:t>هشدار را روی تمام سمو م </a:t>
            </a:r>
            <a:r>
              <a:rPr lang="fa-IR" sz="1800" b="1" dirty="0" smtClean="0">
                <a:cs typeface="B Nazanin" panose="00000400000000000000" pitchFamily="2" charset="-78"/>
              </a:rPr>
              <a:t>بچسبانیم</a:t>
            </a:r>
          </a:p>
          <a:p>
            <a:pPr algn="r" rtl="1"/>
            <a:r>
              <a:rPr lang="fa-IR" sz="1800" b="1" dirty="0" smtClean="0">
                <a:cs typeface="B Nazanin" panose="00000400000000000000" pitchFamily="2" charset="-78"/>
              </a:rPr>
              <a:t>نباید </a:t>
            </a:r>
            <a:r>
              <a:rPr lang="fa-IR" sz="1800" b="1" dirty="0">
                <a:cs typeface="B Nazanin" panose="00000400000000000000" pitchFamily="2" charset="-78"/>
              </a:rPr>
              <a:t>وسیله نقلیه موتوری یا ماشین </a:t>
            </a:r>
            <a:r>
              <a:rPr lang="fa-IR" sz="1800" b="1" dirty="0" smtClean="0">
                <a:cs typeface="B Nazanin" panose="00000400000000000000" pitchFamily="2" charset="-78"/>
              </a:rPr>
              <a:t>چمن زنی </a:t>
            </a:r>
            <a:r>
              <a:rPr lang="fa-IR" sz="1800" b="1" dirty="0">
                <a:cs typeface="B Nazanin" panose="00000400000000000000" pitchFamily="2" charset="-78"/>
              </a:rPr>
              <a:t>را </a:t>
            </a:r>
            <a:r>
              <a:rPr lang="fa-IR" sz="1800" b="1" dirty="0" smtClean="0">
                <a:cs typeface="B Nazanin" panose="00000400000000000000" pitchFamily="2" charset="-78"/>
              </a:rPr>
              <a:t>دراماکن سربسته</a:t>
            </a:r>
            <a:endParaRPr lang="fa-IR" sz="1800" b="1" dirty="0">
              <a:cs typeface="B Nazanin" panose="00000400000000000000" pitchFamily="2" charset="-78"/>
            </a:endParaRPr>
          </a:p>
          <a:p>
            <a:pPr algn="r" rtl="1"/>
            <a:r>
              <a:rPr lang="fa-IR" sz="1800" b="1" dirty="0" smtClean="0">
                <a:cs typeface="B Nazanin" panose="00000400000000000000" pitchFamily="2" charset="-78"/>
              </a:rPr>
              <a:t>از </a:t>
            </a:r>
            <a:r>
              <a:rPr lang="fa-IR" sz="1800" b="1" dirty="0">
                <a:cs typeface="B Nazanin" panose="00000400000000000000" pitchFamily="2" charset="-78"/>
              </a:rPr>
              <a:t>کبا </a:t>
            </a:r>
            <a:r>
              <a:rPr lang="fa-IR" sz="1800" b="1" dirty="0" smtClean="0">
                <a:cs typeface="B Nazanin" panose="00000400000000000000" pitchFamily="2" charset="-78"/>
              </a:rPr>
              <a:t>ب پزهای </a:t>
            </a:r>
            <a:r>
              <a:rPr lang="fa-IR" sz="1800" b="1" dirty="0">
                <a:cs typeface="B Nazanin" panose="00000400000000000000" pitchFamily="2" charset="-78"/>
              </a:rPr>
              <a:t>فضای </a:t>
            </a:r>
            <a:r>
              <a:rPr lang="fa-IR" sz="1800" b="1" dirty="0" smtClean="0">
                <a:cs typeface="B Nazanin" panose="00000400000000000000" pitchFamily="2" charset="-78"/>
              </a:rPr>
              <a:t>باز </a:t>
            </a:r>
          </a:p>
          <a:p>
            <a:pPr algn="r" rtl="1"/>
            <a:r>
              <a:rPr lang="fa-IR" sz="1800" b="1" dirty="0" smtClean="0">
                <a:cs typeface="B Nazanin" panose="00000400000000000000" pitchFamily="2" charset="-78"/>
              </a:rPr>
              <a:t> </a:t>
            </a:r>
            <a:r>
              <a:rPr lang="fa-IR" sz="1800" b="1" dirty="0">
                <a:cs typeface="B Nazanin" panose="00000400000000000000" pitchFamily="2" charset="-78"/>
              </a:rPr>
              <a:t>باید دودک شها را از نظر وجود گرفتگی یا انسداد در</a:t>
            </a:r>
          </a:p>
          <a:p>
            <a:pPr algn="r" rtl="1"/>
            <a:r>
              <a:rPr lang="fa-IR" sz="1800" b="1" dirty="0">
                <a:cs typeface="B Nazanin" panose="00000400000000000000" pitchFamily="2" charset="-78"/>
              </a:rPr>
              <a:t>معبرشان به طور مرتب بررسی و تمیز کنیم؛</a:t>
            </a:r>
          </a:p>
          <a:p>
            <a:pPr algn="r" rtl="1"/>
            <a:r>
              <a:rPr lang="fa-IR" sz="1800" b="1" dirty="0" smtClean="0">
                <a:cs typeface="B Nazanin" panose="00000400000000000000" pitchFamily="2" charset="-78"/>
              </a:rPr>
              <a:t>مواد </a:t>
            </a:r>
            <a:r>
              <a:rPr lang="fa-IR" sz="1800" b="1" dirty="0">
                <a:cs typeface="B Nazanin" panose="00000400000000000000" pitchFamily="2" charset="-78"/>
              </a:rPr>
              <a:t>شیمیایی را نباید در مجاورت مواد خوراکی </a:t>
            </a:r>
            <a:r>
              <a:rPr lang="fa-IR" sz="1800" b="1" dirty="0" smtClean="0">
                <a:cs typeface="B Nazanin" panose="00000400000000000000" pitchFamily="2" charset="-78"/>
              </a:rPr>
              <a:t>درکابینت نگهداری کنیم</a:t>
            </a:r>
          </a:p>
          <a:p>
            <a:pPr algn="r" rtl="1"/>
            <a:r>
              <a:rPr lang="fa-IR" sz="1800" b="1" dirty="0">
                <a:cs typeface="B Nazanin" panose="00000400000000000000" pitchFamily="2" charset="-78"/>
              </a:rPr>
              <a:t>مواد شیمیایی را </a:t>
            </a:r>
            <a:r>
              <a:rPr lang="fa-IR" sz="1800" b="1" dirty="0" smtClean="0">
                <a:cs typeface="B Nazanin" panose="00000400000000000000" pitchFamily="2" charset="-78"/>
              </a:rPr>
              <a:t>نباید در ظروف مواد خوراکی بریزیم</a:t>
            </a:r>
            <a:endParaRPr lang="fa-IR" sz="1800" b="1" dirty="0">
              <a:cs typeface="B Nazanin" panose="00000400000000000000" pitchFamily="2" charset="-78"/>
            </a:endParaRPr>
          </a:p>
          <a:p>
            <a:pPr algn="r" rtl="1"/>
            <a:endParaRPr lang="fa-IR" sz="1800" dirty="0" smtClean="0">
              <a:cs typeface="B Nazanin" panose="00000400000000000000" pitchFamily="2" charset="-78"/>
            </a:endParaRPr>
          </a:p>
        </p:txBody>
      </p:sp>
    </p:spTree>
    <p:extLst>
      <p:ext uri="{BB962C8B-B14F-4D97-AF65-F5344CB8AC3E}">
        <p14:creationId xmlns:p14="http://schemas.microsoft.com/office/powerpoint/2010/main" val="31684109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7128062"/>
              </p:ext>
            </p:extLst>
          </p:nvPr>
        </p:nvGraphicFramePr>
        <p:xfrm>
          <a:off x="76200" y="1066800"/>
          <a:ext cx="8886496" cy="5406530"/>
        </p:xfrm>
        <a:graphic>
          <a:graphicData uri="http://schemas.openxmlformats.org/drawingml/2006/table">
            <a:tbl>
              <a:tblPr rtl="1">
                <a:tableStyleId>{5DA37D80-6434-44D0-A028-1B22A696006F}</a:tableStyleId>
              </a:tblPr>
              <a:tblGrid>
                <a:gridCol w="2370679"/>
                <a:gridCol w="1959004"/>
                <a:gridCol w="4556813"/>
              </a:tblGrid>
              <a:tr h="522010">
                <a:tc gridSpan="3">
                  <a:txBody>
                    <a:bodyPr/>
                    <a:lstStyle/>
                    <a:p>
                      <a:pPr algn="ctr" rtl="1" fontAlgn="ctr"/>
                      <a:r>
                        <a:rPr lang="fa-IR" sz="2400" u="none" strike="noStrike" dirty="0">
                          <a:solidFill>
                            <a:schemeClr val="tx2">
                              <a:lumMod val="50000"/>
                            </a:schemeClr>
                          </a:solidFill>
                          <a:effectLst/>
                          <a:cs typeface="B Titr" panose="00000700000000000000" pitchFamily="2" charset="-78"/>
                        </a:rPr>
                        <a:t>تقویم حوادث</a:t>
                      </a:r>
                      <a:endParaRPr lang="fa-IR" sz="2400" b="1" i="0" u="none" strike="noStrike" dirty="0">
                        <a:solidFill>
                          <a:schemeClr val="tx2">
                            <a:lumMod val="50000"/>
                          </a:schemeClr>
                        </a:solidFill>
                        <a:effectLst/>
                        <a:latin typeface="B Nazanin" panose="00000400000000000000" pitchFamily="2" charset="-78"/>
                        <a:cs typeface="B Titr" panose="00000700000000000000" pitchFamily="2" charset="-78"/>
                      </a:endParaRPr>
                    </a:p>
                  </a:txBody>
                  <a:tcPr marL="6936" marR="6936" marT="6936" marB="0" anchor="ctr"/>
                </a:tc>
                <a:tc hMerge="1">
                  <a:txBody>
                    <a:bodyPr/>
                    <a:lstStyle/>
                    <a:p>
                      <a:pPr rtl="1"/>
                      <a:endParaRPr lang="fa-IR"/>
                    </a:p>
                  </a:txBody>
                  <a:tcPr/>
                </a:tc>
                <a:tc hMerge="1">
                  <a:txBody>
                    <a:bodyPr/>
                    <a:lstStyle/>
                    <a:p>
                      <a:pPr rtl="1"/>
                      <a:endParaRPr lang="fa-IR"/>
                    </a:p>
                  </a:txBody>
                  <a:tcPr/>
                </a:tc>
              </a:tr>
              <a:tr h="522010">
                <a:tc>
                  <a:txBody>
                    <a:bodyPr/>
                    <a:lstStyle/>
                    <a:p>
                      <a:pPr algn="ctr" rtl="1" fontAlgn="ctr"/>
                      <a:r>
                        <a:rPr lang="fa-IR" sz="2000" u="none" strike="noStrike" dirty="0">
                          <a:solidFill>
                            <a:schemeClr val="bg2">
                              <a:lumMod val="10000"/>
                            </a:schemeClr>
                          </a:solidFill>
                          <a:effectLst/>
                          <a:cs typeface="B Titr" panose="00000700000000000000" pitchFamily="2" charset="-78"/>
                        </a:rPr>
                        <a:t>روز</a:t>
                      </a:r>
                      <a:endParaRPr lang="fa-IR" sz="20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2000" u="none" strike="noStrike" dirty="0">
                          <a:solidFill>
                            <a:schemeClr val="bg2">
                              <a:lumMod val="10000"/>
                            </a:schemeClr>
                          </a:solidFill>
                          <a:effectLst/>
                          <a:cs typeface="B Titr" panose="00000700000000000000" pitchFamily="2" charset="-78"/>
                        </a:rPr>
                        <a:t>ماه</a:t>
                      </a:r>
                      <a:endParaRPr lang="fa-IR" sz="20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2000" u="none" strike="noStrike" dirty="0">
                          <a:solidFill>
                            <a:schemeClr val="bg2">
                              <a:lumMod val="10000"/>
                            </a:schemeClr>
                          </a:solidFill>
                          <a:effectLst/>
                          <a:cs typeface="B Titr" panose="00000700000000000000" pitchFamily="2" charset="-78"/>
                        </a:rPr>
                        <a:t>مناسبت</a:t>
                      </a:r>
                      <a:endParaRPr lang="fa-IR" sz="20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r>
              <a:tr h="436251">
                <a:tc>
                  <a:txBody>
                    <a:bodyPr/>
                    <a:lstStyle/>
                    <a:p>
                      <a:pPr algn="ctr" rtl="1" fontAlgn="ctr"/>
                      <a:r>
                        <a:rPr lang="fa-IR" sz="1400" u="none" strike="noStrike">
                          <a:solidFill>
                            <a:schemeClr val="bg2">
                              <a:lumMod val="10000"/>
                            </a:schemeClr>
                          </a:solidFill>
                          <a:effectLst/>
                          <a:cs typeface="B Titr" panose="00000700000000000000" pitchFamily="2" charset="-78"/>
                        </a:rPr>
                        <a:t>2الی 8</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1400" u="none" strike="noStrike" dirty="0">
                          <a:solidFill>
                            <a:schemeClr val="bg2">
                              <a:lumMod val="10000"/>
                            </a:schemeClr>
                          </a:solidFill>
                          <a:effectLst/>
                          <a:cs typeface="B Titr" panose="00000700000000000000" pitchFamily="2" charset="-78"/>
                        </a:rPr>
                        <a:t>فروردین</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1400" u="none" strike="noStrike" dirty="0">
                          <a:solidFill>
                            <a:schemeClr val="bg2">
                              <a:lumMod val="10000"/>
                            </a:schemeClr>
                          </a:solidFill>
                          <a:effectLst/>
                          <a:cs typeface="B Titr" panose="00000700000000000000" pitchFamily="2" charset="-78"/>
                        </a:rPr>
                        <a:t>هفته ایمنی را ها</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r>
              <a:tr h="436251">
                <a:tc>
                  <a:txBody>
                    <a:bodyPr/>
                    <a:lstStyle/>
                    <a:p>
                      <a:pPr algn="ctr" rtl="1" fontAlgn="ctr"/>
                      <a:r>
                        <a:rPr lang="fa-IR" sz="1400" u="none" strike="noStrike">
                          <a:solidFill>
                            <a:schemeClr val="bg2">
                              <a:lumMod val="10000"/>
                            </a:schemeClr>
                          </a:solidFill>
                          <a:effectLst/>
                          <a:cs typeface="B Titr" panose="00000700000000000000" pitchFamily="2" charset="-78"/>
                        </a:rPr>
                        <a:t>27الی2</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1400" u="none" strike="noStrike">
                          <a:solidFill>
                            <a:schemeClr val="bg2">
                              <a:lumMod val="10000"/>
                            </a:schemeClr>
                          </a:solidFill>
                          <a:effectLst/>
                          <a:cs typeface="B Titr" panose="00000700000000000000" pitchFamily="2" charset="-78"/>
                        </a:rPr>
                        <a:t>اردیبهشت و خرداد</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1400" u="none" strike="noStrike" dirty="0">
                          <a:solidFill>
                            <a:schemeClr val="bg2">
                              <a:lumMod val="10000"/>
                            </a:schemeClr>
                          </a:solidFill>
                          <a:effectLst/>
                          <a:cs typeface="B Titr" panose="00000700000000000000" pitchFamily="2" charset="-78"/>
                        </a:rPr>
                        <a:t>هفته جهانی ایمنی را ها</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r>
              <a:tr h="436251">
                <a:tc>
                  <a:txBody>
                    <a:bodyPr/>
                    <a:lstStyle/>
                    <a:p>
                      <a:pPr algn="ctr" rtl="1" fontAlgn="ctr"/>
                      <a:r>
                        <a:rPr lang="fa-IR" sz="1400" u="none" strike="noStrike">
                          <a:solidFill>
                            <a:schemeClr val="bg2">
                              <a:lumMod val="10000"/>
                            </a:schemeClr>
                          </a:solidFill>
                          <a:effectLst/>
                          <a:cs typeface="B Titr" panose="00000700000000000000" pitchFamily="2" charset="-78"/>
                        </a:rPr>
                        <a:t>هفته اول مرداد</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1400" u="none" strike="noStrike">
                          <a:solidFill>
                            <a:schemeClr val="bg2">
                              <a:lumMod val="10000"/>
                            </a:schemeClr>
                          </a:solidFill>
                          <a:effectLst/>
                          <a:cs typeface="B Titr" panose="00000700000000000000" pitchFamily="2" charset="-78"/>
                        </a:rPr>
                        <a:t>مرداد</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1400" u="none" strike="noStrike" dirty="0">
                          <a:solidFill>
                            <a:schemeClr val="bg2">
                              <a:lumMod val="10000"/>
                            </a:schemeClr>
                          </a:solidFill>
                          <a:effectLst/>
                          <a:cs typeface="B Titr" panose="00000700000000000000" pitchFamily="2" charset="-78"/>
                        </a:rPr>
                        <a:t>هفته پیشگیری از غرق شدگی</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r>
              <a:tr h="436251">
                <a:tc>
                  <a:txBody>
                    <a:bodyPr/>
                    <a:lstStyle/>
                    <a:p>
                      <a:pPr algn="ctr" rtl="0" fontAlgn="ctr"/>
                      <a:r>
                        <a:rPr lang="fa-IR" sz="1400" u="none" strike="noStrike">
                          <a:solidFill>
                            <a:schemeClr val="bg2">
                              <a:lumMod val="10000"/>
                            </a:schemeClr>
                          </a:solidFill>
                          <a:effectLst/>
                          <a:cs typeface="B Titr" panose="00000700000000000000" pitchFamily="2" charset="-78"/>
                        </a:rPr>
                        <a:t>3</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1400" u="none" strike="noStrike">
                          <a:solidFill>
                            <a:schemeClr val="bg2">
                              <a:lumMod val="10000"/>
                            </a:schemeClr>
                          </a:solidFill>
                          <a:effectLst/>
                          <a:cs typeface="B Titr" panose="00000700000000000000" pitchFamily="2" charset="-78"/>
                        </a:rPr>
                        <a:t>مرداد</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1400" u="none" strike="noStrike" dirty="0">
                          <a:solidFill>
                            <a:schemeClr val="bg2">
                              <a:lumMod val="10000"/>
                            </a:schemeClr>
                          </a:solidFill>
                          <a:effectLst/>
                          <a:cs typeface="B Titr" panose="00000700000000000000" pitchFamily="2" charset="-78"/>
                        </a:rPr>
                        <a:t>روز جهانی پیشگیری از غرق شدگی </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r>
              <a:tr h="436251">
                <a:tc>
                  <a:txBody>
                    <a:bodyPr/>
                    <a:lstStyle/>
                    <a:p>
                      <a:pPr algn="ctr" rtl="0" fontAlgn="ctr"/>
                      <a:r>
                        <a:rPr lang="fa-IR" sz="1400" u="none" strike="noStrike">
                          <a:solidFill>
                            <a:schemeClr val="bg2">
                              <a:lumMod val="10000"/>
                            </a:schemeClr>
                          </a:solidFill>
                          <a:effectLst/>
                          <a:cs typeface="B Titr" panose="00000700000000000000" pitchFamily="2" charset="-78"/>
                        </a:rPr>
                        <a:t>13</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1400" u="none" strike="noStrike">
                          <a:solidFill>
                            <a:schemeClr val="bg2">
                              <a:lumMod val="10000"/>
                            </a:schemeClr>
                          </a:solidFill>
                          <a:effectLst/>
                          <a:cs typeface="B Titr" panose="00000700000000000000" pitchFamily="2" charset="-78"/>
                        </a:rPr>
                        <a:t>مرداد</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1400" u="none" strike="noStrike" dirty="0">
                          <a:solidFill>
                            <a:schemeClr val="bg2">
                              <a:lumMod val="10000"/>
                            </a:schemeClr>
                          </a:solidFill>
                          <a:effectLst/>
                          <a:cs typeface="B Titr" panose="00000700000000000000" pitchFamily="2" charset="-78"/>
                        </a:rPr>
                        <a:t>هفته اطلاع رسانی و پیشگیری از حوادث</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r>
              <a:tr h="436251">
                <a:tc>
                  <a:txBody>
                    <a:bodyPr/>
                    <a:lstStyle/>
                    <a:p>
                      <a:pPr algn="ctr" rtl="1" fontAlgn="ctr"/>
                      <a:r>
                        <a:rPr lang="fa-IR" sz="1400" u="none" strike="noStrike">
                          <a:solidFill>
                            <a:schemeClr val="bg2">
                              <a:lumMod val="10000"/>
                            </a:schemeClr>
                          </a:solidFill>
                          <a:effectLst/>
                          <a:cs typeface="B Titr" panose="00000700000000000000" pitchFamily="2" charset="-78"/>
                        </a:rPr>
                        <a:t>1تا 7</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1400" u="none" strike="noStrike">
                          <a:solidFill>
                            <a:schemeClr val="bg2">
                              <a:lumMod val="10000"/>
                            </a:schemeClr>
                          </a:solidFill>
                          <a:effectLst/>
                          <a:cs typeface="B Titr" panose="00000700000000000000" pitchFamily="2" charset="-78"/>
                        </a:rPr>
                        <a:t>آبان</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1400" u="none" strike="noStrike" dirty="0">
                          <a:solidFill>
                            <a:schemeClr val="bg2">
                              <a:lumMod val="10000"/>
                            </a:schemeClr>
                          </a:solidFill>
                          <a:effectLst/>
                          <a:cs typeface="B Titr" panose="00000700000000000000" pitchFamily="2" charset="-78"/>
                        </a:rPr>
                        <a:t>هفته پیشگیری از مسمومیت ها</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r>
              <a:tr h="436251">
                <a:tc>
                  <a:txBody>
                    <a:bodyPr/>
                    <a:lstStyle/>
                    <a:p>
                      <a:pPr algn="ctr" rtl="1" fontAlgn="ctr"/>
                      <a:r>
                        <a:rPr lang="fa-IR" sz="1400" u="none" strike="noStrike">
                          <a:solidFill>
                            <a:schemeClr val="bg2">
                              <a:lumMod val="10000"/>
                            </a:schemeClr>
                          </a:solidFill>
                          <a:effectLst/>
                          <a:cs typeface="B Titr" panose="00000700000000000000" pitchFamily="2" charset="-78"/>
                        </a:rPr>
                        <a:t>آخرین یکشنبه آبان </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1400" u="none" strike="noStrike">
                          <a:solidFill>
                            <a:schemeClr val="bg2">
                              <a:lumMod val="10000"/>
                            </a:schemeClr>
                          </a:solidFill>
                          <a:effectLst/>
                          <a:cs typeface="B Titr" panose="00000700000000000000" pitchFamily="2" charset="-78"/>
                        </a:rPr>
                        <a:t>آبان </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1400" u="none" strike="noStrike" dirty="0">
                          <a:solidFill>
                            <a:schemeClr val="bg2">
                              <a:lumMod val="10000"/>
                            </a:schemeClr>
                          </a:solidFill>
                          <a:effectLst/>
                          <a:cs typeface="B Titr" panose="00000700000000000000" pitchFamily="2" charset="-78"/>
                        </a:rPr>
                        <a:t>روز جهانی یادبود قربانیان حوادث ترافیکی</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r>
              <a:tr h="436251">
                <a:tc>
                  <a:txBody>
                    <a:bodyPr/>
                    <a:lstStyle/>
                    <a:p>
                      <a:pPr algn="ctr" rtl="1" fontAlgn="ctr"/>
                      <a:r>
                        <a:rPr lang="fa-IR" sz="1400" u="none" strike="noStrike">
                          <a:solidFill>
                            <a:schemeClr val="bg2">
                              <a:lumMod val="10000"/>
                            </a:schemeClr>
                          </a:solidFill>
                          <a:effectLst/>
                          <a:cs typeface="B Titr" panose="00000700000000000000" pitchFamily="2" charset="-78"/>
                        </a:rPr>
                        <a:t>20آذر تا 20اسفند</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1400" u="none" strike="noStrike">
                          <a:solidFill>
                            <a:schemeClr val="bg2">
                              <a:lumMod val="10000"/>
                            </a:schemeClr>
                          </a:solidFill>
                          <a:effectLst/>
                          <a:cs typeface="B Titr" panose="00000700000000000000" pitchFamily="2" charset="-78"/>
                        </a:rPr>
                        <a:t>آذر تا اسفند</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1400" u="none" strike="noStrike" dirty="0">
                          <a:solidFill>
                            <a:schemeClr val="bg2">
                              <a:lumMod val="10000"/>
                            </a:schemeClr>
                          </a:solidFill>
                          <a:effectLst/>
                          <a:cs typeface="B Titr" panose="00000700000000000000" pitchFamily="2" charset="-78"/>
                        </a:rPr>
                        <a:t>طرح ظربتی حوادث ترافیکی</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r>
              <a:tr h="436251">
                <a:tc>
                  <a:txBody>
                    <a:bodyPr/>
                    <a:lstStyle/>
                    <a:p>
                      <a:pPr algn="ctr" rtl="1" fontAlgn="ctr"/>
                      <a:r>
                        <a:rPr lang="fa-IR" sz="1400" u="none" strike="noStrike">
                          <a:solidFill>
                            <a:schemeClr val="bg2">
                              <a:lumMod val="10000"/>
                            </a:schemeClr>
                          </a:solidFill>
                          <a:effectLst/>
                          <a:cs typeface="B Titr" panose="00000700000000000000" pitchFamily="2" charset="-78"/>
                        </a:rPr>
                        <a:t>آخرین چهار شنبه سال</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1400" u="none" strike="noStrike">
                          <a:solidFill>
                            <a:schemeClr val="bg2">
                              <a:lumMod val="10000"/>
                            </a:schemeClr>
                          </a:solidFill>
                          <a:effectLst/>
                          <a:cs typeface="B Titr" panose="00000700000000000000" pitchFamily="2" charset="-78"/>
                        </a:rPr>
                        <a:t>اسفند</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1400" u="none" strike="noStrike" dirty="0">
                          <a:solidFill>
                            <a:schemeClr val="bg2">
                              <a:lumMod val="10000"/>
                            </a:schemeClr>
                          </a:solidFill>
                          <a:effectLst/>
                          <a:cs typeface="B Titr" panose="00000700000000000000" pitchFamily="2" charset="-78"/>
                        </a:rPr>
                        <a:t>پیشگیری از حوادث  آخرین چهارشنبه سال</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r>
              <a:tr h="436251">
                <a:tc>
                  <a:txBody>
                    <a:bodyPr/>
                    <a:lstStyle/>
                    <a:p>
                      <a:pPr algn="ctr" rtl="1" fontAlgn="ctr"/>
                      <a:r>
                        <a:rPr lang="fa-IR" sz="1400" u="none" strike="noStrike">
                          <a:solidFill>
                            <a:schemeClr val="bg2">
                              <a:lumMod val="10000"/>
                            </a:schemeClr>
                          </a:solidFill>
                          <a:effectLst/>
                          <a:cs typeface="B Titr" panose="00000700000000000000" pitchFamily="2" charset="-78"/>
                        </a:rPr>
                        <a:t>اواخر اسفند </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1400" u="none" strike="noStrike">
                          <a:solidFill>
                            <a:schemeClr val="bg2">
                              <a:lumMod val="10000"/>
                            </a:schemeClr>
                          </a:solidFill>
                          <a:effectLst/>
                          <a:cs typeface="B Titr" panose="00000700000000000000" pitchFamily="2" charset="-78"/>
                        </a:rPr>
                        <a:t>اسفند</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c>
                  <a:txBody>
                    <a:bodyPr/>
                    <a:lstStyle/>
                    <a:p>
                      <a:pPr algn="ctr" rtl="1" fontAlgn="ctr"/>
                      <a:r>
                        <a:rPr lang="fa-IR" sz="1400" u="none" strike="noStrike" dirty="0">
                          <a:solidFill>
                            <a:schemeClr val="bg2">
                              <a:lumMod val="10000"/>
                            </a:schemeClr>
                          </a:solidFill>
                          <a:effectLst/>
                          <a:cs typeface="B Titr" panose="00000700000000000000" pitchFamily="2" charset="-78"/>
                        </a:rPr>
                        <a:t>حوادث ترافیکی نوروزی</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936" marR="6936" marT="6936" marB="0" anchor="ctr"/>
                </a:tc>
              </a:tr>
            </a:tbl>
          </a:graphicData>
        </a:graphic>
      </p:graphicFrame>
    </p:spTree>
    <p:extLst>
      <p:ext uri="{BB962C8B-B14F-4D97-AF65-F5344CB8AC3E}">
        <p14:creationId xmlns:p14="http://schemas.microsoft.com/office/powerpoint/2010/main" val="20900265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770" y="1219200"/>
            <a:ext cx="8229600" cy="1143000"/>
          </a:xfrm>
        </p:spPr>
        <p:txBody>
          <a:bodyPr>
            <a:normAutofit fontScale="90000"/>
          </a:bodyPr>
          <a:lstStyle/>
          <a:p>
            <a:pPr algn="r" rtl="1"/>
            <a:r>
              <a:rPr lang="fa-IR" b="1" dirty="0">
                <a:cs typeface="B Nazanin" panose="00000400000000000000" pitchFamily="2" charset="-78"/>
              </a:rPr>
              <a:t>خودمراقبتی برای پیشگیری از خفگی:</a:t>
            </a:r>
            <a:r>
              <a:rPr lang="fa-IR" dirty="0">
                <a:cs typeface="B Nazanin" panose="00000400000000000000" pitchFamily="2" charset="-78"/>
              </a:rPr>
              <a:t/>
            </a:r>
            <a:br>
              <a:rPr lang="fa-IR" dirty="0">
                <a:cs typeface="B Nazanin" panose="00000400000000000000" pitchFamily="2" charset="-78"/>
              </a:rPr>
            </a:br>
            <a:endParaRPr lang="en-US" dirty="0"/>
          </a:p>
        </p:txBody>
      </p:sp>
      <p:sp>
        <p:nvSpPr>
          <p:cNvPr id="3" name="Content Placeholder 2"/>
          <p:cNvSpPr>
            <a:spLocks noGrp="1"/>
          </p:cNvSpPr>
          <p:nvPr>
            <p:ph idx="1"/>
          </p:nvPr>
        </p:nvSpPr>
        <p:spPr>
          <a:xfrm>
            <a:off x="304800" y="2133600"/>
            <a:ext cx="8229600" cy="4389120"/>
          </a:xfrm>
        </p:spPr>
        <p:txBody>
          <a:bodyPr>
            <a:normAutofit/>
          </a:bodyPr>
          <a:lstStyle/>
          <a:p>
            <a:pPr algn="r" rtl="1"/>
            <a:r>
              <a:rPr lang="fa-IR" sz="2400" b="1" dirty="0" smtClean="0">
                <a:cs typeface="B Nazanin" panose="00000400000000000000" pitchFamily="2" charset="-78"/>
              </a:rPr>
              <a:t>اشیای </a:t>
            </a:r>
            <a:r>
              <a:rPr lang="fa-IR" sz="2400" b="1" dirty="0">
                <a:cs typeface="B Nazanin" panose="00000400000000000000" pitchFamily="2" charset="-78"/>
              </a:rPr>
              <a:t>کوچک را دور از دسترس </a:t>
            </a:r>
            <a:r>
              <a:rPr lang="fa-IR" sz="2400" b="1" dirty="0" smtClean="0">
                <a:cs typeface="B Nazanin" panose="00000400000000000000" pitchFamily="2" charset="-78"/>
              </a:rPr>
              <a:t>کودکان قرار دهیم</a:t>
            </a:r>
          </a:p>
          <a:p>
            <a:pPr algn="r" rtl="1"/>
            <a:r>
              <a:rPr lang="fa-IR" sz="2400" b="1" dirty="0" smtClean="0">
                <a:cs typeface="B Nazanin" panose="00000400000000000000" pitchFamily="2" charset="-78"/>
              </a:rPr>
              <a:t>کیسه های پلاستیکی بازی ممنوع</a:t>
            </a:r>
            <a:endParaRPr lang="fa-IR" sz="2400" b="1" dirty="0">
              <a:cs typeface="B Nazanin" panose="00000400000000000000" pitchFamily="2" charset="-78"/>
            </a:endParaRPr>
          </a:p>
          <a:p>
            <a:pPr algn="r" rtl="1"/>
            <a:r>
              <a:rPr lang="fa-IR" sz="2400" b="1" dirty="0" smtClean="0">
                <a:cs typeface="B Nazanin" panose="00000400000000000000" pitchFamily="2" charset="-78"/>
              </a:rPr>
              <a:t> </a:t>
            </a:r>
            <a:r>
              <a:rPr lang="fa-IR" sz="2400" b="1" dirty="0">
                <a:cs typeface="B Nazanin" panose="00000400000000000000" pitchFamily="2" charset="-78"/>
              </a:rPr>
              <a:t>نوزادان و کودکان را هنگام خواب، </a:t>
            </a:r>
            <a:r>
              <a:rPr lang="fa-IR" sz="2400" b="1" dirty="0" smtClean="0">
                <a:cs typeface="B Nazanin" panose="00000400000000000000" pitchFamily="2" charset="-78"/>
              </a:rPr>
              <a:t>کنترل کنیم </a:t>
            </a:r>
            <a:r>
              <a:rPr lang="fa-IR" sz="2400" b="1" dirty="0">
                <a:cs typeface="B Nazanin" panose="00000400000000000000" pitchFamily="2" charset="-78"/>
              </a:rPr>
              <a:t>تا احیاناً بالش یا پتو مسیر </a:t>
            </a:r>
            <a:r>
              <a:rPr lang="fa-IR" sz="2400" b="1" dirty="0" smtClean="0">
                <a:cs typeface="B Nazanin" panose="00000400000000000000" pitchFamily="2" charset="-78"/>
              </a:rPr>
              <a:t>تنفسشان را مسدود نکند</a:t>
            </a:r>
          </a:p>
          <a:p>
            <a:pPr algn="r" rtl="1"/>
            <a:r>
              <a:rPr lang="fa-IR" sz="2400" b="1" dirty="0" smtClean="0">
                <a:cs typeface="B Nazanin" panose="00000400000000000000" pitchFamily="2" charset="-78"/>
              </a:rPr>
              <a:t>غذا </a:t>
            </a:r>
            <a:r>
              <a:rPr lang="fa-IR" sz="2400" b="1" dirty="0">
                <a:cs typeface="B Nazanin" panose="00000400000000000000" pitchFamily="2" charset="-78"/>
              </a:rPr>
              <a:t>را به </a:t>
            </a:r>
            <a:r>
              <a:rPr lang="fa-IR" sz="2400" b="1" dirty="0" smtClean="0">
                <a:cs typeface="B Nazanin" panose="00000400000000000000" pitchFamily="2" charset="-78"/>
              </a:rPr>
              <a:t>تکه ها </a:t>
            </a:r>
            <a:r>
              <a:rPr lang="fa-IR" sz="2400" b="1" dirty="0">
                <a:cs typeface="B Nazanin" panose="00000400000000000000" pitchFamily="2" charset="-78"/>
              </a:rPr>
              <a:t>ی کوچک تقسیم کنیم </a:t>
            </a:r>
            <a:r>
              <a:rPr lang="fa-IR" sz="2400" b="1" dirty="0" smtClean="0">
                <a:cs typeface="B Nazanin" panose="00000400000000000000" pitchFamily="2" charset="-78"/>
              </a:rPr>
              <a:t>تا جویدنش </a:t>
            </a:r>
            <a:r>
              <a:rPr lang="fa-IR" sz="2400" b="1" dirty="0">
                <a:cs typeface="B Nazanin" panose="00000400000000000000" pitchFamily="2" charset="-78"/>
              </a:rPr>
              <a:t>آسا نتر </a:t>
            </a:r>
            <a:r>
              <a:rPr lang="fa-IR" sz="2400" b="1" dirty="0" smtClean="0">
                <a:cs typeface="B Nazanin" panose="00000400000000000000" pitchFamily="2" charset="-78"/>
              </a:rPr>
              <a:t>شود</a:t>
            </a:r>
            <a:endParaRPr lang="fa-IR" sz="2400" b="1" dirty="0">
              <a:cs typeface="B Nazanin" panose="00000400000000000000" pitchFamily="2" charset="-78"/>
            </a:endParaRPr>
          </a:p>
          <a:p>
            <a:pPr algn="r" rtl="1"/>
            <a:r>
              <a:rPr lang="fa-IR" sz="2400" b="1" dirty="0" smtClean="0">
                <a:cs typeface="B Nazanin" panose="00000400000000000000" pitchFamily="2" charset="-78"/>
              </a:rPr>
              <a:t> هرگز </a:t>
            </a:r>
            <a:r>
              <a:rPr lang="fa-IR" sz="2400" b="1" dirty="0">
                <a:cs typeface="B Nazanin" panose="00000400000000000000" pitchFamily="2" charset="-78"/>
              </a:rPr>
              <a:t>هیچ طناب یا ریسمانی را، حتی </a:t>
            </a:r>
            <a:r>
              <a:rPr lang="fa-IR" sz="2400" b="1" dirty="0" smtClean="0">
                <a:cs typeface="B Nazanin" panose="00000400000000000000" pitchFamily="2" charset="-78"/>
              </a:rPr>
              <a:t>برای شوخی</a:t>
            </a:r>
            <a:r>
              <a:rPr lang="fa-IR" sz="2400" b="1" dirty="0">
                <a:cs typeface="B Nazanin" panose="00000400000000000000" pitchFamily="2" charset="-78"/>
              </a:rPr>
              <a:t>، دور گردن خود یا دیگری نپیچیم</a:t>
            </a:r>
            <a:endParaRPr lang="en-US" sz="2400" b="1" dirty="0">
              <a:cs typeface="B Nazanin" panose="00000400000000000000" pitchFamily="2" charset="-78"/>
            </a:endParaRPr>
          </a:p>
        </p:txBody>
      </p:sp>
    </p:spTree>
    <p:extLst>
      <p:ext uri="{BB962C8B-B14F-4D97-AF65-F5344CB8AC3E}">
        <p14:creationId xmlns:p14="http://schemas.microsoft.com/office/powerpoint/2010/main" val="33005661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8229600" cy="838200"/>
          </a:xfrm>
        </p:spPr>
        <p:txBody>
          <a:bodyPr>
            <a:normAutofit/>
          </a:bodyPr>
          <a:lstStyle/>
          <a:p>
            <a:pPr algn="ctr"/>
            <a:r>
              <a:rPr lang="fa-IR" sz="4000" b="1" dirty="0" smtClean="0">
                <a:cs typeface="B Nazanin" panose="00000400000000000000" pitchFamily="2" charset="-78"/>
              </a:rPr>
              <a:t>خودمراقبتی </a:t>
            </a:r>
            <a:r>
              <a:rPr lang="fa-IR" sz="4000" b="1" dirty="0">
                <a:cs typeface="B Nazanin" panose="00000400000000000000" pitchFamily="2" charset="-78"/>
              </a:rPr>
              <a:t>برای </a:t>
            </a:r>
            <a:r>
              <a:rPr lang="fa-IR" sz="4000" b="1" dirty="0" smtClean="0">
                <a:cs typeface="B Nazanin" panose="00000400000000000000" pitchFamily="2" charset="-78"/>
              </a:rPr>
              <a:t>پیشگیری از </a:t>
            </a:r>
            <a:r>
              <a:rPr lang="fa-IR" sz="4000" b="1" dirty="0">
                <a:cs typeface="B Nazanin" panose="00000400000000000000" pitchFamily="2" charset="-78"/>
              </a:rPr>
              <a:t>برق گرفتگی</a:t>
            </a:r>
            <a:r>
              <a:rPr lang="fa-IR" sz="4000" b="1" dirty="0" smtClean="0">
                <a:cs typeface="B Nazanin" panose="00000400000000000000" pitchFamily="2" charset="-78"/>
              </a:rPr>
              <a:t> </a:t>
            </a:r>
            <a:endParaRPr lang="fa-IR" sz="4000" dirty="0">
              <a:cs typeface="B Nazanin" panose="00000400000000000000" pitchFamily="2" charset="-78"/>
            </a:endParaRPr>
          </a:p>
        </p:txBody>
      </p:sp>
      <p:sp>
        <p:nvSpPr>
          <p:cNvPr id="3" name="Content Placeholder 2"/>
          <p:cNvSpPr>
            <a:spLocks noGrp="1"/>
          </p:cNvSpPr>
          <p:nvPr>
            <p:ph idx="1"/>
          </p:nvPr>
        </p:nvSpPr>
        <p:spPr>
          <a:xfrm>
            <a:off x="609600" y="1447800"/>
            <a:ext cx="8229600" cy="4953000"/>
          </a:xfrm>
        </p:spPr>
        <p:txBody>
          <a:bodyPr>
            <a:noAutofit/>
          </a:bodyPr>
          <a:lstStyle/>
          <a:p>
            <a:pPr algn="r" rtl="1">
              <a:buNone/>
            </a:pPr>
            <a:r>
              <a:rPr lang="fa-IR" sz="1400" b="1" dirty="0" smtClean="0">
                <a:cs typeface="B Nazanin" panose="00000400000000000000" pitchFamily="2" charset="-78"/>
              </a:rPr>
              <a:t>برق گرفتگی با عبور جریان برق از بدن انسان اتفاق می افتد راههای پیشگیری  از آن موارد زیر است: </a:t>
            </a:r>
            <a:endParaRPr lang="en-US" sz="1400" b="1" dirty="0" smtClean="0">
              <a:cs typeface="B Nazanin" panose="00000400000000000000" pitchFamily="2" charset="-78"/>
            </a:endParaRPr>
          </a:p>
          <a:p>
            <a:pPr algn="r" rtl="1">
              <a:buFont typeface="Wingdings" panose="05000000000000000000" pitchFamily="2" charset="2"/>
              <a:buChar char="ü"/>
            </a:pPr>
            <a:r>
              <a:rPr lang="fa-IR" sz="1400" b="1" dirty="0" smtClean="0">
                <a:cs typeface="B Nazanin" panose="00000400000000000000" pitchFamily="2" charset="-78"/>
              </a:rPr>
              <a:t>سیم کشی های اصولی توسط افراد با صلاحیت و تخصص لازم.</a:t>
            </a:r>
            <a:endParaRPr lang="en-US" sz="1400" b="1" dirty="0" smtClean="0">
              <a:cs typeface="B Nazanin" panose="00000400000000000000" pitchFamily="2" charset="-78"/>
            </a:endParaRPr>
          </a:p>
          <a:p>
            <a:pPr algn="r" rtl="1">
              <a:buFont typeface="Wingdings" panose="05000000000000000000" pitchFamily="2" charset="2"/>
              <a:buChar char="ü"/>
            </a:pPr>
            <a:r>
              <a:rPr lang="fa-IR" sz="1400" b="1" dirty="0" smtClean="0">
                <a:cs typeface="B Nazanin" panose="00000400000000000000" pitchFamily="2" charset="-78"/>
              </a:rPr>
              <a:t>رفع عیب نمودن سیم کشی ها و وسایل برقی مشکوک به داشتن اتصالی یا نشت جریان برق </a:t>
            </a:r>
            <a:endParaRPr lang="en-US" sz="1400" b="1" dirty="0" smtClean="0">
              <a:cs typeface="B Nazanin" panose="00000400000000000000" pitchFamily="2" charset="-78"/>
            </a:endParaRPr>
          </a:p>
          <a:p>
            <a:pPr algn="r" rtl="1">
              <a:buFont typeface="Wingdings" panose="05000000000000000000" pitchFamily="2" charset="2"/>
              <a:buChar char="ü"/>
            </a:pPr>
            <a:r>
              <a:rPr lang="fa-IR" sz="1400" b="1" dirty="0" smtClean="0">
                <a:cs typeface="B Nazanin" panose="00000400000000000000" pitchFamily="2" charset="-78"/>
              </a:rPr>
              <a:t>درپو </a:t>
            </a:r>
            <a:r>
              <a:rPr lang="fa-IR" sz="1400" b="1" dirty="0">
                <a:cs typeface="B Nazanin" panose="00000400000000000000" pitchFamily="2" charset="-78"/>
              </a:rPr>
              <a:t>شدار و مخفی بوده و براي کودکان قابل دسترس نباشد.</a:t>
            </a:r>
          </a:p>
          <a:p>
            <a:pPr algn="r" rtl="1">
              <a:buFont typeface="Wingdings" panose="05000000000000000000" pitchFamily="2" charset="2"/>
              <a:buChar char="ü"/>
            </a:pPr>
            <a:r>
              <a:rPr lang="fa-IR" sz="1400" b="1" dirty="0" smtClean="0">
                <a:cs typeface="B Nazanin" panose="00000400000000000000" pitchFamily="2" charset="-78"/>
              </a:rPr>
              <a:t> </a:t>
            </a:r>
            <a:r>
              <a:rPr lang="fa-IR" sz="1400" b="1" dirty="0">
                <a:cs typeface="B Nazanin" panose="00000400000000000000" pitchFamily="2" charset="-78"/>
              </a:rPr>
              <a:t>در سیستم برق خانه باید یک دستگاه یا کلید ایمنی نصب شود</a:t>
            </a:r>
            <a:r>
              <a:rPr lang="fa-IR" sz="1400" b="1" dirty="0" smtClean="0">
                <a:cs typeface="B Nazanin" panose="00000400000000000000" pitchFamily="2" charset="-78"/>
              </a:rPr>
              <a:t>.</a:t>
            </a:r>
          </a:p>
          <a:p>
            <a:pPr algn="r" rtl="1">
              <a:buFont typeface="Wingdings" panose="05000000000000000000" pitchFamily="2" charset="2"/>
              <a:buChar char="ü"/>
            </a:pPr>
            <a:r>
              <a:rPr lang="fa-IR" sz="1400" b="1" dirty="0" smtClean="0">
                <a:cs typeface="B Nazanin" panose="00000400000000000000" pitchFamily="2" charset="-78"/>
              </a:rPr>
              <a:t> </a:t>
            </a:r>
            <a:r>
              <a:rPr lang="fa-IR" sz="1400" b="1" dirty="0">
                <a:cs typeface="B Nazanin" panose="00000400000000000000" pitchFamily="2" charset="-78"/>
              </a:rPr>
              <a:t>توجه فرمایید با دست مرطوب به کلیدها و پریزهاي برق دست زده </a:t>
            </a:r>
            <a:r>
              <a:rPr lang="fa-IR" sz="1400" b="1" dirty="0" smtClean="0">
                <a:cs typeface="B Nazanin" panose="00000400000000000000" pitchFamily="2" charset="-78"/>
              </a:rPr>
              <a:t>نشود</a:t>
            </a:r>
          </a:p>
          <a:p>
            <a:pPr algn="r" rtl="1">
              <a:buFont typeface="Wingdings" panose="05000000000000000000" pitchFamily="2" charset="2"/>
              <a:buChar char="ü"/>
            </a:pPr>
            <a:r>
              <a:rPr lang="fa-IR" sz="1400" b="1" dirty="0" smtClean="0">
                <a:cs typeface="B Nazanin" panose="00000400000000000000" pitchFamily="2" charset="-78"/>
              </a:rPr>
              <a:t>از </a:t>
            </a:r>
            <a:r>
              <a:rPr lang="fa-IR" sz="1400" b="1" dirty="0">
                <a:cs typeface="B Nazanin" panose="00000400000000000000" pitchFamily="2" charset="-78"/>
              </a:rPr>
              <a:t>دست زدن به سی مهاي برق و اتصالات بدون عایق خودداري </a:t>
            </a:r>
            <a:r>
              <a:rPr lang="fa-IR" sz="1400" b="1" dirty="0" smtClean="0">
                <a:cs typeface="B Nazanin" panose="00000400000000000000" pitchFamily="2" charset="-78"/>
              </a:rPr>
              <a:t>کنید.5 </a:t>
            </a:r>
            <a:r>
              <a:rPr lang="fa-IR" sz="1400" b="1" dirty="0">
                <a:cs typeface="B Nazanin" panose="00000400000000000000" pitchFamily="2" charset="-78"/>
              </a:rPr>
              <a:t>باید تلویزیون و لوازم صوتی را طوري قرار دهیم که هوا در اطراف آن </a:t>
            </a:r>
            <a:r>
              <a:rPr lang="fa-IR" sz="1400" b="1" dirty="0" smtClean="0">
                <a:cs typeface="B Nazanin" panose="00000400000000000000" pitchFamily="2" charset="-78"/>
              </a:rPr>
              <a:t>جریان داشته </a:t>
            </a:r>
            <a:r>
              <a:rPr lang="fa-IR" sz="1400" b="1" dirty="0">
                <a:cs typeface="B Nazanin" panose="00000400000000000000" pitchFamily="2" charset="-78"/>
              </a:rPr>
              <a:t>باشد و از داغ شدن آ نها جلوگیري شود.</a:t>
            </a:r>
          </a:p>
          <a:p>
            <a:pPr algn="r" rtl="1">
              <a:buFont typeface="Wingdings" panose="05000000000000000000" pitchFamily="2" charset="2"/>
              <a:buChar char="ü"/>
            </a:pPr>
            <a:r>
              <a:rPr lang="fa-IR" sz="1400" b="1" dirty="0" smtClean="0">
                <a:cs typeface="B Nazanin" panose="00000400000000000000" pitchFamily="2" charset="-78"/>
              </a:rPr>
              <a:t>باید </a:t>
            </a:r>
            <a:r>
              <a:rPr lang="fa-IR" sz="1400" b="1" dirty="0">
                <a:cs typeface="B Nazanin" panose="00000400000000000000" pitchFamily="2" charset="-78"/>
              </a:rPr>
              <a:t>مراقب پریزهاي برق با دوشاخ ههاي نامناسب باشیم</a:t>
            </a:r>
            <a:r>
              <a:rPr lang="fa-IR" sz="1400" b="1" dirty="0" smtClean="0">
                <a:cs typeface="B Nazanin" panose="00000400000000000000" pitchFamily="2" charset="-78"/>
              </a:rPr>
              <a:t>.</a:t>
            </a:r>
          </a:p>
          <a:p>
            <a:pPr algn="r" rtl="1">
              <a:buFont typeface="Wingdings" panose="05000000000000000000" pitchFamily="2" charset="2"/>
              <a:buChar char="ü"/>
            </a:pPr>
            <a:r>
              <a:rPr lang="fa-IR" sz="1400" b="1" dirty="0" smtClean="0">
                <a:cs typeface="B Nazanin" panose="00000400000000000000" pitchFamily="2" charset="-78"/>
              </a:rPr>
              <a:t>باید سیمهاي </a:t>
            </a:r>
            <a:r>
              <a:rPr lang="fa-IR" sz="1400" b="1" dirty="0">
                <a:cs typeface="B Nazanin" panose="00000400000000000000" pitchFamily="2" charset="-78"/>
              </a:rPr>
              <a:t>لوازم برقی را چک کنیم و از سالم بودن آ نها مطمئن </a:t>
            </a:r>
            <a:r>
              <a:rPr lang="fa-IR" sz="1400" b="1" dirty="0" smtClean="0">
                <a:cs typeface="B Nazanin" panose="00000400000000000000" pitchFamily="2" charset="-78"/>
              </a:rPr>
              <a:t>شویم.</a:t>
            </a:r>
          </a:p>
          <a:p>
            <a:pPr algn="r" rtl="1"/>
            <a:r>
              <a:rPr lang="fa-IR" sz="1400" b="1" dirty="0">
                <a:cs typeface="B Nazanin" panose="00000400000000000000" pitchFamily="2" charset="-78"/>
              </a:rPr>
              <a:t>باید از فیوزها و کلیدهاي </a:t>
            </a:r>
            <a:r>
              <a:rPr lang="fa-IR" sz="1400" b="1" dirty="0" smtClean="0">
                <a:cs typeface="B Nazanin" panose="00000400000000000000" pitchFamily="2" charset="-78"/>
              </a:rPr>
              <a:t>مناسب  وفیوز </a:t>
            </a:r>
            <a:r>
              <a:rPr lang="fa-IR" sz="1400" b="1" dirty="0">
                <a:cs typeface="B Nazanin" panose="00000400000000000000" pitchFamily="2" charset="-78"/>
              </a:rPr>
              <a:t>سالم جایگزین کنیم</a:t>
            </a:r>
            <a:r>
              <a:rPr lang="fa-IR" sz="1400" b="1" dirty="0" smtClean="0">
                <a:cs typeface="B Nazanin" panose="00000400000000000000" pitchFamily="2" charset="-78"/>
              </a:rPr>
              <a:t>.</a:t>
            </a:r>
          </a:p>
          <a:p>
            <a:pPr algn="r" rtl="1"/>
            <a:r>
              <a:rPr lang="fa-IR" sz="1400" b="1" dirty="0" smtClean="0">
                <a:cs typeface="B Nazanin" panose="00000400000000000000" pitchFamily="2" charset="-78"/>
              </a:rPr>
              <a:t>ترشح اب در کنار برق</a:t>
            </a:r>
            <a:endParaRPr lang="fa-IR" sz="1400" b="1" dirty="0">
              <a:cs typeface="B Nazanin" panose="00000400000000000000" pitchFamily="2" charset="-78"/>
            </a:endParaRPr>
          </a:p>
          <a:p>
            <a:pPr algn="r" rtl="1"/>
            <a:r>
              <a:rPr lang="fa-IR" sz="1400" b="1" dirty="0" smtClean="0">
                <a:cs typeface="B Nazanin" panose="00000400000000000000" pitchFamily="2" charset="-78"/>
              </a:rPr>
              <a:t>.کوبیدن میخ </a:t>
            </a:r>
          </a:p>
          <a:p>
            <a:pPr algn="r" rtl="1"/>
            <a:r>
              <a:rPr lang="fa-IR" sz="1400" b="1" dirty="0" smtClean="0">
                <a:cs typeface="B Nazanin" panose="00000400000000000000" pitchFamily="2" charset="-78"/>
              </a:rPr>
              <a:t>پریز داخل حمام لامپ حبابدار در حمام و دستشویی</a:t>
            </a:r>
          </a:p>
          <a:p>
            <a:pPr algn="r" rtl="1"/>
            <a:r>
              <a:rPr lang="fa-IR" sz="1400" b="1" dirty="0" smtClean="0">
                <a:cs typeface="B Nazanin" panose="00000400000000000000" pitchFamily="2" charset="-78"/>
              </a:rPr>
              <a:t>مسیر جریان و میخ</a:t>
            </a:r>
          </a:p>
          <a:p>
            <a:pPr algn="r" rtl="1"/>
            <a:r>
              <a:rPr lang="fa-IR" sz="1400" b="1" dirty="0" smtClean="0">
                <a:cs typeface="B Nazanin" panose="00000400000000000000" pitchFamily="2" charset="-78"/>
              </a:rPr>
              <a:t>به </a:t>
            </a:r>
            <a:r>
              <a:rPr lang="fa-IR" sz="1400" b="1" dirty="0">
                <a:cs typeface="B Nazanin" panose="00000400000000000000" pitchFamily="2" charset="-78"/>
              </a:rPr>
              <a:t>هیچ وجه سیم لخت را داخل سوراخهای پریز نکنید و اگر دوشاخه یک وسیله برقی شکسته است هرچه سریعتر یک دو شاخه سالم تهیه کنید. </a:t>
            </a:r>
            <a:endParaRPr lang="fa-IR" sz="1400" b="1" dirty="0" smtClean="0">
              <a:cs typeface="B Nazanin" panose="00000400000000000000" pitchFamily="2" charset="-78"/>
            </a:endParaRPr>
          </a:p>
          <a:p>
            <a:pPr algn="r" rtl="1"/>
            <a:r>
              <a:rPr lang="fa-IR" sz="1400" b="1" dirty="0" smtClean="0">
                <a:cs typeface="B Nazanin" panose="00000400000000000000" pitchFamily="2" charset="-78"/>
              </a:rPr>
              <a:t>هنگام </a:t>
            </a:r>
            <a:r>
              <a:rPr lang="fa-IR" sz="1400" b="1" dirty="0">
                <a:cs typeface="B Nazanin" panose="00000400000000000000" pitchFamily="2" charset="-78"/>
              </a:rPr>
              <a:t>تعویض لامپ سوخته یا شکسته حتما کلید چراغ را خاموش کنید و با استاده از فازمتر از قطع جریان برق مطمئن شوید. همیشه از زیرپایی مقاوم و عایق استفاده کنید</a:t>
            </a:r>
            <a:endParaRPr lang="en-US" sz="1400" b="1" dirty="0">
              <a:cs typeface="B Nazanin" panose="00000400000000000000" pitchFamily="2" charset="-78"/>
            </a:endParaRPr>
          </a:p>
          <a:p>
            <a:pPr algn="r" rtl="1"/>
            <a:endParaRPr lang="fa-IR" sz="1400" b="1" dirty="0" smtClean="0">
              <a:cs typeface="B Nazanin" panose="00000400000000000000" pitchFamily="2" charset="-78"/>
            </a:endParaRPr>
          </a:p>
        </p:txBody>
      </p:sp>
    </p:spTree>
    <p:extLst>
      <p:ext uri="{BB962C8B-B14F-4D97-AF65-F5344CB8AC3E}">
        <p14:creationId xmlns:p14="http://schemas.microsoft.com/office/powerpoint/2010/main" val="2383236499"/>
      </p:ext>
    </p:extLst>
  </p:cSld>
  <p:clrMapOvr>
    <a:masterClrMapping/>
  </p:clrMapOvr>
  <p:transition>
    <p:wedg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867400"/>
          </a:xfrm>
        </p:spPr>
        <p:txBody>
          <a:bodyPr>
            <a:normAutofit/>
          </a:bodyPr>
          <a:lstStyle/>
          <a:p>
            <a:pPr>
              <a:buNone/>
            </a:pPr>
            <a:endParaRPr lang="fa-IR" dirty="0" smtClean="0"/>
          </a:p>
          <a:p>
            <a:pPr>
              <a:buNone/>
            </a:pPr>
            <a:endParaRPr lang="fa-IR" dirty="0" smtClean="0"/>
          </a:p>
          <a:p>
            <a:pPr algn="r" rtl="1">
              <a:buNone/>
            </a:pPr>
            <a:r>
              <a:rPr lang="fa-IR" sz="1600" b="1" dirty="0" smtClean="0">
                <a:cs typeface="B Nazanin" panose="00000400000000000000" pitchFamily="2" charset="-78"/>
              </a:rPr>
              <a:t>مصدوم برق زده می بایست به سرعت از جریان برق جدا گردد برای این کار چند نکته باید رعایت شود در صورتی که برق گرفتگی با ولتاژ بالا باشد.</a:t>
            </a:r>
          </a:p>
          <a:p>
            <a:pPr algn="r" rtl="1">
              <a:buNone/>
            </a:pPr>
            <a:r>
              <a:rPr lang="fa-IR" sz="1600" b="1" dirty="0" smtClean="0">
                <a:cs typeface="B Nazanin" panose="00000400000000000000" pitchFamily="2" charset="-78"/>
              </a:rPr>
              <a:t>باید از افراد متخصص کمک گرفت و اگر برق گرفتگی با ولتاژ کم باشد برق منازل وکلید برق را بلافاصله خاموش کرده و یا فیوز برق را قطع کنید و با استفاده از یک قطعه چوب خشک، پارچه، پلاستیک و یا روزنامه چند بار تاشده و قراردادن یک جسم عایق در زیر پا نظیر یک تکه لاستیک خشک مصدوم را از تماس با سیم برق دار جدا نمائید.</a:t>
            </a:r>
          </a:p>
          <a:p>
            <a:pPr algn="r" rtl="1">
              <a:buNone/>
            </a:pPr>
            <a:r>
              <a:rPr lang="fa-IR" sz="1600" b="1" dirty="0" smtClean="0">
                <a:cs typeface="B Nazanin" panose="00000400000000000000" pitchFamily="2" charset="-78"/>
              </a:rPr>
              <a:t> در هیچ شرایطی بدون عایق کردن خود نباید بدن شخص برق گرفته را لمس نمائید زیرا بی تردید خودتان نیز دچار عارضه برق گرفتگی خواهید شد.ب</a:t>
            </a:r>
          </a:p>
          <a:p>
            <a:pPr algn="r" rtl="1">
              <a:buNone/>
            </a:pPr>
            <a:r>
              <a:rPr lang="fa-IR" sz="1600" b="1" dirty="0" smtClean="0">
                <a:cs typeface="B Nazanin" panose="00000400000000000000" pitchFamily="2" charset="-78"/>
              </a:rPr>
              <a:t>لافاصله از افرادی که در محل حادثه حضور دارند برای خبرکردن پزشک و آوردن آمبولانس کمک بگیرید</a:t>
            </a:r>
            <a:r>
              <a:rPr lang="fa-IR" dirty="0" smtClean="0">
                <a:cs typeface="B Nazanin" panose="00000400000000000000" pitchFamily="2" charset="-78"/>
              </a:rPr>
              <a:t>.</a:t>
            </a:r>
          </a:p>
          <a:p>
            <a:pPr algn="r" rtl="1">
              <a:buNone/>
            </a:pPr>
            <a:endParaRPr lang="fa-IR" dirty="0">
              <a:cs typeface="B Nazanin" panose="00000400000000000000" pitchFamily="2" charset="-78"/>
            </a:endParaRPr>
          </a:p>
        </p:txBody>
      </p:sp>
    </p:spTree>
    <p:extLst>
      <p:ext uri="{BB962C8B-B14F-4D97-AF65-F5344CB8AC3E}">
        <p14:creationId xmlns:p14="http://schemas.microsoft.com/office/powerpoint/2010/main" val="112622385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2800" b="1" dirty="0">
                <a:cs typeface="B Nazanin" panose="00000400000000000000" pitchFamily="2" charset="-78"/>
              </a:rPr>
              <a:t>خودمراقبتی برای پیشگیری از برق گرفتگی </a:t>
            </a:r>
            <a:r>
              <a:rPr lang="fa-IR" sz="2800" b="1" dirty="0" smtClean="0">
                <a:cs typeface="B Nazanin" panose="00000400000000000000" pitchFamily="2" charset="-78"/>
              </a:rPr>
              <a:t>سقوط و برخورد اشیاء </a:t>
            </a:r>
            <a:endParaRPr lang="fa-IR" sz="2800" b="1" dirty="0">
              <a:cs typeface="B Nazanin" panose="00000400000000000000" pitchFamily="2" charset="-78"/>
            </a:endParaRPr>
          </a:p>
        </p:txBody>
      </p:sp>
      <p:sp>
        <p:nvSpPr>
          <p:cNvPr id="3" name="Content Placeholder 2"/>
          <p:cNvSpPr>
            <a:spLocks noGrp="1"/>
          </p:cNvSpPr>
          <p:nvPr>
            <p:ph idx="1"/>
          </p:nvPr>
        </p:nvSpPr>
        <p:spPr/>
        <p:txBody>
          <a:bodyPr>
            <a:normAutofit fontScale="85000" lnSpcReduction="20000"/>
          </a:bodyPr>
          <a:lstStyle/>
          <a:p>
            <a:pPr>
              <a:buNone/>
            </a:pPr>
            <a:endParaRPr lang="fa-IR" dirty="0" smtClean="0"/>
          </a:p>
          <a:p>
            <a:pPr algn="r" rtl="1">
              <a:buFont typeface="Arial" panose="020B0604020202020204" pitchFamily="34" charset="0"/>
              <a:buChar char="•"/>
            </a:pPr>
            <a:r>
              <a:rPr lang="fa-IR" b="1" dirty="0" smtClean="0">
                <a:cs typeface="B Nazanin" panose="00000400000000000000" pitchFamily="2" charset="-78"/>
              </a:rPr>
              <a:t>در هنگام جابجا کردن لوازم و وسایل سنگین و حجیم ، همواره خطر سقوط آنها بر روی پا و دستان وجود دارد،همچنین ممکن است دست ما زیر یا مابین آنها قرار گرفته یا گیر کند. در هنگام انجام این کار باید موارد زیر را در نظر بگیریم</a:t>
            </a:r>
            <a:r>
              <a:rPr lang="en-US" b="1" dirty="0" smtClean="0">
                <a:cs typeface="B Nazanin" panose="00000400000000000000" pitchFamily="2" charset="-78"/>
              </a:rPr>
              <a:t> :</a:t>
            </a:r>
            <a:r>
              <a:rPr lang="fa-IR" b="1" dirty="0">
                <a:cs typeface="B Nazanin" panose="00000400000000000000" pitchFamily="2" charset="-78"/>
              </a:rPr>
              <a:t> توانایی خود در جابجا کردن بار را بسنجیم و در صورت عدم توانایی کافی از دیگران یاری طلبیم. </a:t>
            </a:r>
            <a:endParaRPr lang="en-US" b="1" dirty="0">
              <a:cs typeface="B Nazanin" panose="00000400000000000000" pitchFamily="2" charset="-78"/>
            </a:endParaRPr>
          </a:p>
          <a:p>
            <a:pPr algn="r" rtl="1">
              <a:buFont typeface="Arial" panose="020B0604020202020204" pitchFamily="34" charset="0"/>
              <a:buChar char="•"/>
            </a:pPr>
            <a:r>
              <a:rPr lang="fa-IR" b="1" dirty="0">
                <a:cs typeface="B Nazanin" panose="00000400000000000000" pitchFamily="2" charset="-78"/>
              </a:rPr>
              <a:t>قبل از جابجایی ،مسیری که بار را در آن جابجا می کنیم بررسی کرده، با اندازه گیری ابعاد بار، مسیر و محل استقرار بار، از امکان عبور دادن و مستقر کردن آن اطمینان یابیم. </a:t>
            </a:r>
            <a:endParaRPr lang="en-US" b="1" dirty="0">
              <a:cs typeface="B Nazanin" panose="00000400000000000000" pitchFamily="2" charset="-78"/>
            </a:endParaRPr>
          </a:p>
          <a:p>
            <a:pPr algn="r" rtl="1">
              <a:buFont typeface="Arial" panose="020B0604020202020204" pitchFamily="34" charset="0"/>
              <a:buChar char="•"/>
            </a:pPr>
            <a:r>
              <a:rPr lang="fa-IR" b="1" dirty="0">
                <a:cs typeface="B Nazanin" panose="00000400000000000000" pitchFamily="2" charset="-78"/>
              </a:rPr>
              <a:t>قبل از جابجایی ،اشیا مزاحم در مسیر حرکت را جابجا کنیم. </a:t>
            </a:r>
            <a:endParaRPr lang="en-US" b="1" dirty="0">
              <a:cs typeface="B Nazanin" panose="00000400000000000000" pitchFamily="2" charset="-78"/>
            </a:endParaRPr>
          </a:p>
          <a:p>
            <a:pPr algn="r" rtl="1">
              <a:buFont typeface="Arial" panose="020B0604020202020204" pitchFamily="34" charset="0"/>
              <a:buChar char="•"/>
            </a:pPr>
            <a:r>
              <a:rPr lang="fa-IR" b="1" dirty="0">
                <a:cs typeface="B Nazanin" panose="00000400000000000000" pitchFamily="2" charset="-78"/>
              </a:rPr>
              <a:t>در صورتیکه برای جابجا کردن مجبوریم لبه های تیز آن را بگیریم با دستکش پارچه ای یا پارچه این کار را انجام دهیم.</a:t>
            </a:r>
            <a:endParaRPr lang="en-US" b="1" dirty="0">
              <a:cs typeface="B Nazanin" panose="00000400000000000000" pitchFamily="2" charset="-78"/>
            </a:endParaRPr>
          </a:p>
          <a:p>
            <a:pPr algn="r" rtl="1">
              <a:buFont typeface="Arial" panose="020B0604020202020204" pitchFamily="34" charset="0"/>
              <a:buChar char="•"/>
            </a:pPr>
            <a:r>
              <a:rPr lang="fa-IR" b="1" dirty="0">
                <a:cs typeface="B Nazanin" panose="00000400000000000000" pitchFamily="2" charset="-78"/>
              </a:rPr>
              <a:t>افراد دیگر خصوصاً کودکان باید از مسیر عبور بار فاصله بگیرند تا در اثر سقوط یا برخورد احتمالی آن آسیب نبینند</a:t>
            </a:r>
          </a:p>
        </p:txBody>
      </p:sp>
    </p:spTree>
    <p:extLst>
      <p:ext uri="{BB962C8B-B14F-4D97-AF65-F5344CB8AC3E}">
        <p14:creationId xmlns:p14="http://schemas.microsoft.com/office/powerpoint/2010/main" val="3346823720"/>
      </p:ext>
    </p:extLst>
  </p:cSld>
  <p:clrMapOvr>
    <a:masterClrMapping/>
  </p:clrMapOvr>
  <p:transition>
    <p:wedg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5592"/>
            <a:ext cx="8229600" cy="1389888"/>
          </a:xfrm>
        </p:spPr>
        <p:txBody>
          <a:bodyPr>
            <a:noAutofit/>
          </a:bodyPr>
          <a:lstStyle/>
          <a:p>
            <a:pPr algn="ctr"/>
            <a:r>
              <a:rPr lang="fa-IR" sz="2800" dirty="0" smtClean="0"/>
              <a:t/>
            </a:r>
            <a:br>
              <a:rPr lang="fa-IR" sz="2800" dirty="0" smtClean="0"/>
            </a:br>
            <a:r>
              <a:rPr lang="fa-IR" sz="2800" dirty="0" smtClean="0"/>
              <a:t/>
            </a:r>
            <a:br>
              <a:rPr lang="fa-IR" sz="2800" dirty="0" smtClean="0"/>
            </a:br>
            <a:r>
              <a:rPr lang="fa-IR" sz="2800" dirty="0" smtClean="0"/>
              <a:t/>
            </a:r>
            <a:br>
              <a:rPr lang="fa-IR" sz="2800" dirty="0" smtClean="0"/>
            </a:br>
            <a:r>
              <a:rPr lang="fa-IR" sz="2000" b="1" dirty="0" smtClean="0">
                <a:solidFill>
                  <a:schemeClr val="bg2">
                    <a:lumMod val="25000"/>
                  </a:schemeClr>
                </a:solidFill>
                <a:cs typeface="B Titr" panose="00000700000000000000" pitchFamily="2" charset="-78"/>
              </a:rPr>
              <a:t>گاهی اوقات سقوط وسایل چیده شده در ارتفاع علاوه بر خسارت باعث آسیب ما می شود در این رابطه باید نکات زیر را در نظر داشته و رعایت کنیم. </a:t>
            </a:r>
            <a:r>
              <a:rPr lang="en-US" sz="2800" dirty="0" smtClean="0">
                <a:solidFill>
                  <a:srgbClr val="C00000"/>
                </a:solidFill>
              </a:rPr>
              <a:t/>
            </a:r>
            <a:br>
              <a:rPr lang="en-US" sz="2800" dirty="0" smtClean="0">
                <a:solidFill>
                  <a:srgbClr val="C00000"/>
                </a:solidFill>
              </a:rPr>
            </a:br>
            <a:endParaRPr lang="fa-IR" sz="2800" dirty="0">
              <a:solidFill>
                <a:srgbClr val="C00000"/>
              </a:solidFill>
            </a:endParaRPr>
          </a:p>
        </p:txBody>
      </p:sp>
      <p:sp>
        <p:nvSpPr>
          <p:cNvPr id="3" name="Content Placeholder 2"/>
          <p:cNvSpPr>
            <a:spLocks noGrp="1"/>
          </p:cNvSpPr>
          <p:nvPr>
            <p:ph idx="1"/>
          </p:nvPr>
        </p:nvSpPr>
        <p:spPr>
          <a:xfrm>
            <a:off x="486383" y="2286000"/>
            <a:ext cx="8229600" cy="4389120"/>
          </a:xfrm>
        </p:spPr>
        <p:txBody>
          <a:bodyPr>
            <a:normAutofit/>
          </a:bodyPr>
          <a:lstStyle/>
          <a:p>
            <a:pPr lvl="0" algn="r" rtl="1"/>
            <a:r>
              <a:rPr lang="fa-IR" sz="1800" dirty="0" smtClean="0">
                <a:cs typeface="B Titr" panose="00000700000000000000" pitchFamily="2" charset="-78"/>
              </a:rPr>
              <a:t>ظرفیت </a:t>
            </a:r>
            <a:r>
              <a:rPr lang="fa-IR" sz="1800" dirty="0" err="1" smtClean="0">
                <a:cs typeface="B Titr" panose="00000700000000000000" pitchFamily="2" charset="-78"/>
              </a:rPr>
              <a:t>کابینتهای</a:t>
            </a:r>
            <a:r>
              <a:rPr lang="fa-IR" sz="1800" dirty="0" smtClean="0">
                <a:cs typeface="B Titr" panose="00000700000000000000" pitchFamily="2" charset="-78"/>
              </a:rPr>
              <a:t> دیواری و قفسه ها را از نظر وزن قابل تحمل آنها از </a:t>
            </a:r>
            <a:r>
              <a:rPr lang="fa-IR" sz="1800" dirty="0" err="1" smtClean="0">
                <a:cs typeface="B Titr" panose="00000700000000000000" pitchFamily="2" charset="-78"/>
              </a:rPr>
              <a:t>نصابان</a:t>
            </a:r>
            <a:r>
              <a:rPr lang="fa-IR" sz="1800" dirty="0" smtClean="0">
                <a:cs typeface="B Titr" panose="00000700000000000000" pitchFamily="2" charset="-78"/>
              </a:rPr>
              <a:t> آن پرسیده و آن را رعایت کنیم. </a:t>
            </a:r>
            <a:endParaRPr lang="en-US" sz="1800" dirty="0" smtClean="0">
              <a:cs typeface="B Titr" panose="00000700000000000000" pitchFamily="2" charset="-78"/>
            </a:endParaRPr>
          </a:p>
          <a:p>
            <a:pPr lvl="0" algn="r" rtl="1"/>
            <a:r>
              <a:rPr lang="fa-IR" sz="1800" dirty="0" smtClean="0">
                <a:cs typeface="B Titr" panose="00000700000000000000" pitchFamily="2" charset="-78"/>
              </a:rPr>
              <a:t>توصیه می شود یک قفسه یا </a:t>
            </a:r>
            <a:r>
              <a:rPr lang="fa-IR" sz="1800" dirty="0" err="1" smtClean="0">
                <a:cs typeface="B Titr" panose="00000700000000000000" pitchFamily="2" charset="-78"/>
              </a:rPr>
              <a:t>کابینت</a:t>
            </a:r>
            <a:r>
              <a:rPr lang="fa-IR" sz="1800" dirty="0" smtClean="0">
                <a:cs typeface="B Titr" panose="00000700000000000000" pitchFamily="2" charset="-78"/>
              </a:rPr>
              <a:t> دیواری ،حداقل با سه تکیه گاه به دیوار یا جسم ثابت نصب گردد. (منظور از تکیه گاه به عنوان مثال پیچ و </a:t>
            </a:r>
            <a:r>
              <a:rPr lang="fa-IR" sz="1800" dirty="0" err="1" smtClean="0">
                <a:cs typeface="B Titr" panose="00000700000000000000" pitchFamily="2" charset="-78"/>
              </a:rPr>
              <a:t>روپلاکی</a:t>
            </a:r>
            <a:r>
              <a:rPr lang="fa-IR" sz="1800" dirty="0" smtClean="0">
                <a:cs typeface="B Titr" panose="00000700000000000000" pitchFamily="2" charset="-78"/>
              </a:rPr>
              <a:t> است که برای بستن و نصب آن بکار می رود) در این حالت، در صورتیکه یکی از تکیه </a:t>
            </a:r>
            <a:r>
              <a:rPr lang="fa-IR" sz="1800" dirty="0" err="1" smtClean="0">
                <a:cs typeface="B Titr" panose="00000700000000000000" pitchFamily="2" charset="-78"/>
              </a:rPr>
              <a:t>گاهها</a:t>
            </a:r>
            <a:r>
              <a:rPr lang="fa-IR" sz="1800" dirty="0" smtClean="0">
                <a:cs typeface="B Titr" panose="00000700000000000000" pitchFamily="2" charset="-78"/>
              </a:rPr>
              <a:t> لق شود شاهد سقوط ناگهانی قفسه و </a:t>
            </a:r>
            <a:r>
              <a:rPr lang="fa-IR" sz="1800" dirty="0" err="1" smtClean="0">
                <a:cs typeface="B Titr" panose="00000700000000000000" pitchFamily="2" charset="-78"/>
              </a:rPr>
              <a:t>اشیاء</a:t>
            </a:r>
            <a:r>
              <a:rPr lang="fa-IR" sz="1800" dirty="0" smtClean="0">
                <a:cs typeface="B Titr" panose="00000700000000000000" pitchFamily="2" charset="-78"/>
              </a:rPr>
              <a:t> آن خواهیم بود.</a:t>
            </a:r>
            <a:endParaRPr lang="en-US" sz="1800" dirty="0" smtClean="0">
              <a:cs typeface="B Titr" panose="00000700000000000000" pitchFamily="2" charset="-78"/>
            </a:endParaRPr>
          </a:p>
          <a:p>
            <a:pPr lvl="0" algn="r" rtl="1"/>
            <a:r>
              <a:rPr lang="fa-IR" sz="1800" dirty="0" smtClean="0">
                <a:cs typeface="B Titr" panose="00000700000000000000" pitchFamily="2" charset="-78"/>
              </a:rPr>
              <a:t>از چیدن </a:t>
            </a:r>
            <a:r>
              <a:rPr lang="fa-IR" sz="1800" dirty="0" err="1" smtClean="0">
                <a:cs typeface="B Titr" panose="00000700000000000000" pitchFamily="2" charset="-78"/>
              </a:rPr>
              <a:t>اشیاء</a:t>
            </a:r>
            <a:r>
              <a:rPr lang="fa-IR" sz="1800" dirty="0" smtClean="0">
                <a:cs typeface="B Titr" panose="00000700000000000000" pitchFamily="2" charset="-78"/>
              </a:rPr>
              <a:t> سنگین و حساس در لبه قفسه </a:t>
            </a:r>
            <a:r>
              <a:rPr lang="fa-IR" sz="1800" dirty="0" err="1" smtClean="0">
                <a:cs typeface="B Titr" panose="00000700000000000000" pitchFamily="2" charset="-78"/>
              </a:rPr>
              <a:t>خوداری</a:t>
            </a:r>
            <a:r>
              <a:rPr lang="fa-IR" sz="1800" dirty="0" smtClean="0">
                <a:cs typeface="B Titr" panose="00000700000000000000" pitchFamily="2" charset="-78"/>
              </a:rPr>
              <a:t> کنیم.</a:t>
            </a:r>
            <a:endParaRPr lang="en-US" sz="1800" dirty="0" smtClean="0">
              <a:cs typeface="B Titr" panose="00000700000000000000" pitchFamily="2" charset="-78"/>
            </a:endParaRPr>
          </a:p>
          <a:p>
            <a:pPr lvl="0" algn="r" rtl="1"/>
            <a:r>
              <a:rPr lang="fa-IR" sz="1800" dirty="0" smtClean="0">
                <a:cs typeface="B Titr" panose="00000700000000000000" pitchFamily="2" charset="-78"/>
              </a:rPr>
              <a:t>در صورت بلند بودن محل چیدن وسایل از یک زیر پایی مطمئن جهت دسترسی آسانتر به آنجا استفاده کنیم.</a:t>
            </a:r>
            <a:endParaRPr lang="en-US" sz="1800" dirty="0" smtClean="0">
              <a:cs typeface="B Titr" panose="00000700000000000000" pitchFamily="2" charset="-78"/>
            </a:endParaRPr>
          </a:p>
          <a:p>
            <a:pPr lvl="0" algn="r" rtl="1"/>
            <a:r>
              <a:rPr lang="fa-IR" sz="1800" dirty="0" smtClean="0">
                <a:cs typeface="B Titr" panose="00000700000000000000" pitchFamily="2" charset="-78"/>
              </a:rPr>
              <a:t>در هنگام چیدن وسایل در قفسه سعی کنیم آنها به یکدیگر درگیر نشوند، تا هنگام برداشتن یکی از آنها وسایل کناری آن سقوط نکنند.</a:t>
            </a:r>
            <a:endParaRPr lang="en-US" sz="1800" dirty="0" smtClean="0">
              <a:cs typeface="B Titr" panose="00000700000000000000" pitchFamily="2" charset="-78"/>
            </a:endParaRPr>
          </a:p>
          <a:p>
            <a:pPr>
              <a:buNone/>
            </a:pPr>
            <a:endParaRPr lang="fa-IR" dirty="0">
              <a:cs typeface="B Nazanin" panose="00000400000000000000" pitchFamily="2" charset="-78"/>
            </a:endParaRPr>
          </a:p>
        </p:txBody>
      </p:sp>
    </p:spTree>
    <p:extLst>
      <p:ext uri="{BB962C8B-B14F-4D97-AF65-F5344CB8AC3E}">
        <p14:creationId xmlns:p14="http://schemas.microsoft.com/office/powerpoint/2010/main" val="484366605"/>
      </p:ext>
    </p:extLst>
  </p:cSld>
  <p:clrMapOvr>
    <a:masterClrMapping/>
  </p:clrMapOvr>
  <p:transition>
    <p:wedg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609600"/>
            <a:ext cx="8229600" cy="715962"/>
          </a:xfrm>
        </p:spPr>
        <p:txBody>
          <a:bodyPr>
            <a:normAutofit/>
          </a:bodyPr>
          <a:lstStyle/>
          <a:p>
            <a:pPr algn="ctr"/>
            <a:r>
              <a:rPr lang="fa-IR" sz="3200" b="1" dirty="0">
                <a:cs typeface="B Nazanin" panose="00000400000000000000" pitchFamily="2" charset="-78"/>
              </a:rPr>
              <a:t>خودمراقبتی برای پیشگیری آ</a:t>
            </a:r>
            <a:r>
              <a:rPr lang="fa-IR" sz="3200" b="1" dirty="0" smtClean="0">
                <a:cs typeface="B Nazanin" panose="00000400000000000000" pitchFamily="2" charset="-78"/>
              </a:rPr>
              <a:t>سیب مواد شیمیایی </a:t>
            </a:r>
            <a:endParaRPr lang="fa-IR" sz="3200" b="1" dirty="0">
              <a:cs typeface="B Nazanin" panose="00000400000000000000" pitchFamily="2" charset="-78"/>
            </a:endParaRPr>
          </a:p>
        </p:txBody>
      </p:sp>
      <p:sp>
        <p:nvSpPr>
          <p:cNvPr id="3" name="Content Placeholder 2"/>
          <p:cNvSpPr>
            <a:spLocks noGrp="1"/>
          </p:cNvSpPr>
          <p:nvPr>
            <p:ph idx="1"/>
          </p:nvPr>
        </p:nvSpPr>
        <p:spPr>
          <a:xfrm>
            <a:off x="457200" y="1600200"/>
            <a:ext cx="8229600" cy="5562600"/>
          </a:xfrm>
        </p:spPr>
        <p:txBody>
          <a:bodyPr>
            <a:normAutofit/>
          </a:bodyPr>
          <a:lstStyle/>
          <a:p>
            <a:pPr algn="r" rtl="1"/>
            <a:r>
              <a:rPr lang="fa-IR" sz="1800" dirty="0" smtClean="0">
                <a:cs typeface="B Titr" panose="00000700000000000000" pitchFamily="2" charset="-78"/>
              </a:rPr>
              <a:t>سفید کننده ها و پاک کننده ها مانند آب </a:t>
            </a:r>
            <a:r>
              <a:rPr lang="fa-IR" sz="1800" dirty="0" err="1" smtClean="0">
                <a:cs typeface="B Titr" panose="00000700000000000000" pitchFamily="2" charset="-78"/>
              </a:rPr>
              <a:t>ژاول</a:t>
            </a:r>
            <a:r>
              <a:rPr lang="fa-IR" sz="1800" dirty="0" smtClean="0">
                <a:cs typeface="B Titr" panose="00000700000000000000" pitchFamily="2" charset="-78"/>
              </a:rPr>
              <a:t>، </a:t>
            </a:r>
            <a:r>
              <a:rPr lang="fa-IR" sz="1800" dirty="0" err="1" smtClean="0">
                <a:cs typeface="B Titr" panose="00000700000000000000" pitchFamily="2" charset="-78"/>
              </a:rPr>
              <a:t>وایتکس</a:t>
            </a:r>
            <a:r>
              <a:rPr lang="fa-IR" sz="1800" dirty="0" smtClean="0">
                <a:cs typeface="B Titr" panose="00000700000000000000" pitchFamily="2" charset="-78"/>
              </a:rPr>
              <a:t> و جوهر نمک را در دسترس کودکان قرار ندهیم.تماس کودکان با این مواد و حتی نوشیدن این مواد توسط آنها حوادث ناگواری در پی داشته است. </a:t>
            </a:r>
            <a:endParaRPr lang="en-US" sz="1800" dirty="0" smtClean="0">
              <a:cs typeface="B Titr" panose="00000700000000000000" pitchFamily="2" charset="-78"/>
            </a:endParaRPr>
          </a:p>
          <a:p>
            <a:pPr algn="r" rtl="1"/>
            <a:r>
              <a:rPr lang="fa-IR" sz="1800" dirty="0" smtClean="0">
                <a:cs typeface="B Titr" panose="00000700000000000000" pitchFamily="2" charset="-78"/>
              </a:rPr>
              <a:t>مواد مذکور در بند قبل حتماً باید در </a:t>
            </a:r>
            <a:r>
              <a:rPr lang="fa-IR" sz="1800" dirty="0" err="1" smtClean="0">
                <a:cs typeface="B Titr" panose="00000700000000000000" pitchFamily="2" charset="-78"/>
              </a:rPr>
              <a:t>ظروفی</a:t>
            </a:r>
            <a:r>
              <a:rPr lang="fa-IR" sz="1800" dirty="0" smtClean="0">
                <a:cs typeface="B Titr" panose="00000700000000000000" pitchFamily="2" charset="-78"/>
              </a:rPr>
              <a:t> نگهداری شوند که تشخیص مواد درون آنها برای ما به راحتی امکان پذیر باشد. در این زمینه توصیه می شود از ظروف حاوی این مواد پس از خالی شدن به </a:t>
            </a:r>
            <a:r>
              <a:rPr lang="fa-IR" sz="1800" dirty="0" err="1" smtClean="0">
                <a:cs typeface="B Titr" panose="00000700000000000000" pitchFamily="2" charset="-78"/>
              </a:rPr>
              <a:t>منظورهای</a:t>
            </a:r>
            <a:r>
              <a:rPr lang="fa-IR" sz="1800" dirty="0" smtClean="0">
                <a:cs typeface="B Titr" panose="00000700000000000000" pitchFamily="2" charset="-78"/>
              </a:rPr>
              <a:t> دیگر استفاده نشود تا احتمال استفاده اشتباهی از این مواد به حداقل کاهش یابد. </a:t>
            </a:r>
            <a:endParaRPr lang="en-US" sz="1800" dirty="0" smtClean="0">
              <a:cs typeface="B Titr" panose="00000700000000000000" pitchFamily="2" charset="-78"/>
            </a:endParaRPr>
          </a:p>
          <a:p>
            <a:pPr algn="r" rtl="1"/>
            <a:r>
              <a:rPr lang="fa-IR" sz="1800" dirty="0" smtClean="0">
                <a:cs typeface="B Titr" panose="00000700000000000000" pitchFamily="2" charset="-78"/>
              </a:rPr>
              <a:t> از مواد حاوی کلر در محیطهای بسته استفاده نکنیم و به هر حال در صورتی که هنگام استفاده از آن دچار سر گیجه، سردرد یا تهوع شدیم سریعاً خود را به فضای باز برسانیم. </a:t>
            </a:r>
            <a:endParaRPr lang="en-US" sz="1800" dirty="0" smtClean="0">
              <a:cs typeface="B Titr" panose="00000700000000000000" pitchFamily="2" charset="-78"/>
            </a:endParaRPr>
          </a:p>
          <a:p>
            <a:pPr algn="r" rtl="1"/>
            <a:r>
              <a:rPr lang="fa-IR" sz="1800" dirty="0" smtClean="0">
                <a:cs typeface="B Titr" panose="00000700000000000000" pitchFamily="2" charset="-78"/>
              </a:rPr>
              <a:t> هنگام کاربرد مواد فوق </a:t>
            </a:r>
            <a:r>
              <a:rPr lang="fa-IR" sz="1800" dirty="0" err="1" smtClean="0">
                <a:cs typeface="B Titr" panose="00000700000000000000" pitchFamily="2" charset="-78"/>
              </a:rPr>
              <a:t>الذکر</a:t>
            </a:r>
            <a:r>
              <a:rPr lang="fa-IR" sz="1800" dirty="0" smtClean="0">
                <a:cs typeface="B Titr" panose="00000700000000000000" pitchFamily="2" charset="-78"/>
              </a:rPr>
              <a:t> از دستکش پلاستیکی استفاده کنیم. </a:t>
            </a:r>
            <a:endParaRPr lang="en-US" sz="1800" dirty="0" smtClean="0">
              <a:cs typeface="B Titr" panose="00000700000000000000" pitchFamily="2" charset="-78"/>
            </a:endParaRPr>
          </a:p>
          <a:p>
            <a:pPr algn="r" rtl="1"/>
            <a:r>
              <a:rPr lang="fa-IR" sz="1800" dirty="0" smtClean="0">
                <a:cs typeface="B Titr" panose="00000700000000000000" pitchFamily="2" charset="-78"/>
              </a:rPr>
              <a:t> بنزین و مواد مشابه آن که قابلیت اشتعال بالا و حتی انفجار دارند را در خانه نگهداری نکنیم. </a:t>
            </a:r>
            <a:endParaRPr lang="en-US" sz="1800" dirty="0" smtClean="0">
              <a:cs typeface="B Titr" panose="00000700000000000000" pitchFamily="2" charset="-78"/>
            </a:endParaRPr>
          </a:p>
          <a:p>
            <a:pPr algn="r" rtl="1"/>
            <a:r>
              <a:rPr lang="fa-IR" sz="1800" dirty="0" smtClean="0">
                <a:cs typeface="B Titr" panose="00000700000000000000" pitchFamily="2" charset="-78"/>
              </a:rPr>
              <a:t>هرگونه </a:t>
            </a:r>
            <a:r>
              <a:rPr lang="fa-IR" sz="1800" dirty="0" err="1" smtClean="0">
                <a:cs typeface="B Titr" panose="00000700000000000000" pitchFamily="2" charset="-78"/>
              </a:rPr>
              <a:t>مایعی</a:t>
            </a:r>
            <a:r>
              <a:rPr lang="fa-IR" sz="1800" dirty="0" smtClean="0">
                <a:cs typeface="B Titr" panose="00000700000000000000" pitchFamily="2" charset="-78"/>
              </a:rPr>
              <a:t> که قابلیت اشتعال یا خطر خاصی دارد حتی به مقدار کم باید درون ظرفی که محتوای آن به وضوح بر روی آن نوشته شده باشد نگهداری شود تا از استفاده نابجای آن جلوگیری شود.  </a:t>
            </a:r>
            <a:endParaRPr lang="en-US" sz="1800" dirty="0" smtClean="0">
              <a:cs typeface="B Titr" panose="00000700000000000000" pitchFamily="2" charset="-78"/>
            </a:endParaRPr>
          </a:p>
          <a:p>
            <a:pPr algn="r" rtl="1"/>
            <a:r>
              <a:rPr lang="fa-IR" sz="1800" dirty="0" smtClean="0">
                <a:cs typeface="B Titr" panose="00000700000000000000" pitchFamily="2" charset="-78"/>
              </a:rPr>
              <a:t>  از مخلوط کردن مواد شوینده خودداری گردد.  </a:t>
            </a:r>
            <a:endParaRPr lang="fa-IR" sz="1800" dirty="0">
              <a:cs typeface="B Titr" panose="00000700000000000000" pitchFamily="2" charset="-78"/>
            </a:endParaRPr>
          </a:p>
        </p:txBody>
      </p:sp>
    </p:spTree>
    <p:extLst>
      <p:ext uri="{BB962C8B-B14F-4D97-AF65-F5344CB8AC3E}">
        <p14:creationId xmlns:p14="http://schemas.microsoft.com/office/powerpoint/2010/main" val="3149138551"/>
      </p:ext>
    </p:extLst>
  </p:cSld>
  <p:clrMapOvr>
    <a:masterClrMapping/>
  </p:clrMapOvr>
  <p:transition>
    <p:wedg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153400" cy="6248400"/>
          </a:xfrm>
        </p:spPr>
        <p:txBody>
          <a:bodyPr>
            <a:noAutofit/>
          </a:bodyPr>
          <a:lstStyle/>
          <a:p>
            <a:pPr algn="r" rtl="1">
              <a:buNone/>
            </a:pPr>
            <a:r>
              <a:rPr lang="fa-IR" sz="1600" b="1" dirty="0" smtClean="0"/>
              <a:t>1- </a:t>
            </a:r>
            <a:r>
              <a:rPr lang="fa-IR" sz="1600" b="1" dirty="0" smtClean="0">
                <a:cs typeface="B Nazanin" panose="00000400000000000000" pitchFamily="2" charset="-78"/>
              </a:rPr>
              <a:t>توقف مطمئن دستگاهها هنگام خالی کردن و باز کردن و.... </a:t>
            </a:r>
            <a:endParaRPr lang="en-US" sz="1600" b="1" dirty="0" smtClean="0">
              <a:cs typeface="B Nazanin" panose="00000400000000000000" pitchFamily="2" charset="-78"/>
            </a:endParaRPr>
          </a:p>
          <a:p>
            <a:pPr algn="r" rtl="1">
              <a:buNone/>
            </a:pPr>
            <a:r>
              <a:rPr lang="fa-IR" sz="1600" b="1" dirty="0" smtClean="0">
                <a:cs typeface="B Nazanin" panose="00000400000000000000" pitchFamily="2" charset="-78"/>
              </a:rPr>
              <a:t>هنگامی که یک دستگاه متصل به برق را خاموش می کنیم ممکن است برخورد اتفاقی با کلید آن و یا بعضاً خرابی کلید موجب کارکردن ناخواسته دستگاه شود، در این حالت هنگامی که ما مثلاً در حالت تخلیه مواد از یک مخلوط کن یا آسیاب هستیم برخورد با تیغه های دستگاه موجب آسیب شدید دست ما خواهد شد. لازم است در این موارد علاوه بر خاموش کردن کلید، </a:t>
            </a:r>
            <a:r>
              <a:rPr lang="fa-IR" sz="1600" b="1" dirty="0" err="1" smtClean="0">
                <a:cs typeface="B Nazanin" panose="00000400000000000000" pitchFamily="2" charset="-78"/>
              </a:rPr>
              <a:t>دوشاخه</a:t>
            </a:r>
            <a:r>
              <a:rPr lang="fa-IR" sz="1600" b="1" dirty="0" smtClean="0">
                <a:cs typeface="B Nazanin" panose="00000400000000000000" pitchFamily="2" charset="-78"/>
              </a:rPr>
              <a:t> آن را نیز از برق خارج کنیم. </a:t>
            </a:r>
            <a:r>
              <a:rPr lang="fa-IR" sz="1600" b="1" dirty="0" err="1" smtClean="0">
                <a:cs typeface="B Nazanin" panose="00000400000000000000" pitchFamily="2" charset="-78"/>
              </a:rPr>
              <a:t>کلاً</a:t>
            </a:r>
            <a:r>
              <a:rPr lang="fa-IR" sz="1600" b="1" dirty="0" smtClean="0">
                <a:cs typeface="B Nazanin" panose="00000400000000000000" pitchFamily="2" charset="-78"/>
              </a:rPr>
              <a:t> در </a:t>
            </a:r>
            <a:r>
              <a:rPr lang="fa-IR" sz="1600" b="1" dirty="0" err="1" smtClean="0">
                <a:cs typeface="B Nazanin" panose="00000400000000000000" pitchFamily="2" charset="-78"/>
              </a:rPr>
              <a:t>حالتیکه</a:t>
            </a:r>
            <a:r>
              <a:rPr lang="fa-IR" sz="1600" b="1" dirty="0" smtClean="0">
                <a:cs typeface="B Nazanin" panose="00000400000000000000" pitchFamily="2" charset="-78"/>
              </a:rPr>
              <a:t> پوشش قطعات خطرناک دستگاه باز می شود قطع برق آن </a:t>
            </a:r>
            <a:r>
              <a:rPr lang="fa-IR" sz="1600" b="1" dirty="0" err="1" smtClean="0">
                <a:cs typeface="B Nazanin" panose="00000400000000000000" pitchFamily="2" charset="-78"/>
              </a:rPr>
              <a:t>الزامی</a:t>
            </a:r>
            <a:r>
              <a:rPr lang="fa-IR" sz="1600" b="1" dirty="0" smtClean="0">
                <a:cs typeface="B Nazanin" panose="00000400000000000000" pitchFamily="2" charset="-78"/>
              </a:rPr>
              <a:t> است. در خصوص دستگاههای کولر آبی نیز باید به هنگام برداشتن درب آنها متوجه خطر تسمه و پولی دستگاه بوده و به این موضوع دقت کنیم. </a:t>
            </a:r>
            <a:endParaRPr lang="en-US" sz="1600" b="1" dirty="0" smtClean="0">
              <a:cs typeface="B Nazanin" panose="00000400000000000000" pitchFamily="2" charset="-78"/>
            </a:endParaRPr>
          </a:p>
          <a:p>
            <a:pPr algn="r" rtl="1">
              <a:buNone/>
            </a:pPr>
            <a:r>
              <a:rPr lang="fa-IR" sz="1600" b="1" dirty="0" smtClean="0">
                <a:cs typeface="B Nazanin" panose="00000400000000000000" pitchFamily="2" charset="-78"/>
              </a:rPr>
              <a:t>2- استفاده از کوبه </a:t>
            </a:r>
            <a:endParaRPr lang="en-US" sz="1600" b="1" dirty="0" smtClean="0">
              <a:cs typeface="B Nazanin" panose="00000400000000000000" pitchFamily="2" charset="-78"/>
            </a:endParaRPr>
          </a:p>
          <a:p>
            <a:pPr algn="r" rtl="1">
              <a:buNone/>
            </a:pPr>
            <a:r>
              <a:rPr lang="fa-IR" sz="1600" b="1" dirty="0" smtClean="0">
                <a:cs typeface="B Nazanin" panose="00000400000000000000" pitchFamily="2" charset="-78"/>
              </a:rPr>
              <a:t>دستگاههای چرخ گوشت خانگی که در سالهای اخیر ساخته شده </a:t>
            </a:r>
            <a:r>
              <a:rPr lang="fa-IR" sz="1600" b="1" dirty="0" err="1" smtClean="0">
                <a:cs typeface="B Nazanin" panose="00000400000000000000" pitchFamily="2" charset="-78"/>
              </a:rPr>
              <a:t>اند</a:t>
            </a:r>
            <a:r>
              <a:rPr lang="fa-IR" sz="1600" b="1" dirty="0" smtClean="0">
                <a:cs typeface="B Nazanin" panose="00000400000000000000" pitchFamily="2" charset="-78"/>
              </a:rPr>
              <a:t> دارای دهانه های باریک و تقریباً بلند هستند که در حالت عادی امکان تماس انگشتان یک فرد بزرگسال با مارپیچ </a:t>
            </a:r>
            <a:r>
              <a:rPr lang="fa-IR" sz="1600" b="1" dirty="0" err="1" smtClean="0">
                <a:cs typeface="B Nazanin" panose="00000400000000000000" pitchFamily="2" charset="-78"/>
              </a:rPr>
              <a:t>انها</a:t>
            </a:r>
            <a:r>
              <a:rPr lang="fa-IR" sz="1600" b="1" dirty="0" smtClean="0">
                <a:cs typeface="B Nazanin" panose="00000400000000000000" pitchFamily="2" charset="-78"/>
              </a:rPr>
              <a:t> وجود ندارد. با این حال استفاده از کوبه جهت فشار دادن قطعات در هنگام کار با این دستگاه ها </a:t>
            </a:r>
            <a:r>
              <a:rPr lang="fa-IR" sz="1600" b="1" dirty="0" err="1" smtClean="0">
                <a:cs typeface="B Nazanin" panose="00000400000000000000" pitchFamily="2" charset="-78"/>
              </a:rPr>
              <a:t>الزامیست</a:t>
            </a:r>
            <a:r>
              <a:rPr lang="fa-IR" sz="1600" b="1" dirty="0" smtClean="0">
                <a:cs typeface="B Nazanin" panose="00000400000000000000" pitchFamily="2" charset="-78"/>
              </a:rPr>
              <a:t> و هرگز نباید دست خود را وارد دهانه چرخ گوشت کنیم. این موضوع بایستی در رابطه با دستگاههای آبمیوه گیری خصوصاً آبمیوه گیریهای با ساختار مشابه چرخ گوشت نیز رعایت شود.متذکر می شود </a:t>
            </a:r>
            <a:r>
              <a:rPr lang="fa-IR" sz="1600" b="1" dirty="0" smtClean="0">
                <a:solidFill>
                  <a:srgbClr val="C00000"/>
                </a:solidFill>
                <a:cs typeface="B Nazanin" panose="00000400000000000000" pitchFamily="2" charset="-78"/>
              </a:rPr>
              <a:t>در خصوص دسترسی کودکان به این قبیل دستگاهها باید مراقبت زیادی </a:t>
            </a:r>
            <a:r>
              <a:rPr lang="fa-IR" sz="1600" b="1" dirty="0" err="1" smtClean="0">
                <a:solidFill>
                  <a:srgbClr val="C00000"/>
                </a:solidFill>
                <a:cs typeface="B Nazanin" panose="00000400000000000000" pitchFamily="2" charset="-78"/>
              </a:rPr>
              <a:t>بعمل</a:t>
            </a:r>
            <a:r>
              <a:rPr lang="fa-IR" sz="1600" b="1" dirty="0" smtClean="0">
                <a:solidFill>
                  <a:srgbClr val="C00000"/>
                </a:solidFill>
                <a:cs typeface="B Nazanin" panose="00000400000000000000" pitchFamily="2" charset="-78"/>
              </a:rPr>
              <a:t> آید. </a:t>
            </a:r>
            <a:endParaRPr lang="en-US" sz="1600" b="1" dirty="0" smtClean="0">
              <a:solidFill>
                <a:srgbClr val="C00000"/>
              </a:solidFill>
              <a:cs typeface="B Nazanin" panose="00000400000000000000" pitchFamily="2" charset="-78"/>
            </a:endParaRPr>
          </a:p>
          <a:p>
            <a:pPr algn="r" rtl="1">
              <a:buNone/>
            </a:pPr>
            <a:r>
              <a:rPr lang="fa-IR" sz="1600" b="1" dirty="0" smtClean="0">
                <a:cs typeface="B Nazanin" panose="00000400000000000000" pitchFamily="2" charset="-78"/>
              </a:rPr>
              <a:t>3- محفوظ بودن قطعات انتقال حرکت </a:t>
            </a:r>
            <a:endParaRPr lang="en-US" sz="1600" b="1" dirty="0" smtClean="0">
              <a:cs typeface="B Nazanin" panose="00000400000000000000" pitchFamily="2" charset="-78"/>
            </a:endParaRPr>
          </a:p>
          <a:p>
            <a:pPr algn="r" rtl="1">
              <a:buNone/>
            </a:pPr>
            <a:r>
              <a:rPr lang="fa-IR" sz="1600" b="1" dirty="0" smtClean="0">
                <a:cs typeface="B Nazanin" panose="00000400000000000000" pitchFamily="2" charset="-78"/>
              </a:rPr>
              <a:t>برخی دستگاهها مانند ماشینهای </a:t>
            </a:r>
            <a:r>
              <a:rPr lang="fa-IR" sz="1600" b="1" dirty="0" err="1" smtClean="0">
                <a:cs typeface="B Nazanin" panose="00000400000000000000" pitchFamily="2" charset="-78"/>
              </a:rPr>
              <a:t>لباسشویی</a:t>
            </a:r>
            <a:r>
              <a:rPr lang="fa-IR" sz="1600" b="1" dirty="0" smtClean="0">
                <a:cs typeface="B Nazanin" panose="00000400000000000000" pitchFamily="2" charset="-78"/>
              </a:rPr>
              <a:t> مجهز به تسمه و پولی یا چرخ دنده جهت انتقال حرکت هستند که برخورد اتفاقی با اینگونه قطعات در هنگام روشن بودن دستگاه خطرساز است و باید دارای پوشش و حفاظ بوده یا دستگاه در حالتی قرار گیرد که امکان برخورد اتفاقی افراد با این قطعات وجود نداشته باشد. </a:t>
            </a:r>
            <a:endParaRPr lang="en-US" sz="1600" b="1" dirty="0" smtClean="0">
              <a:cs typeface="B Nazanin" panose="00000400000000000000" pitchFamily="2" charset="-78"/>
            </a:endParaRPr>
          </a:p>
          <a:p>
            <a:pPr>
              <a:buNone/>
            </a:pPr>
            <a:endParaRPr lang="fa-IR" sz="2000" dirty="0"/>
          </a:p>
        </p:txBody>
      </p:sp>
    </p:spTree>
    <p:extLst>
      <p:ext uri="{BB962C8B-B14F-4D97-AF65-F5344CB8AC3E}">
        <p14:creationId xmlns:p14="http://schemas.microsoft.com/office/powerpoint/2010/main" val="2370082768"/>
      </p:ext>
    </p:extLst>
  </p:cSld>
  <p:clrMapOvr>
    <a:masterClrMapping/>
  </p:clrMapOvr>
  <p:transition>
    <p:wedg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t>اتو </a:t>
            </a:r>
            <a:endParaRPr lang="fa-IR" dirty="0"/>
          </a:p>
        </p:txBody>
      </p:sp>
      <p:sp>
        <p:nvSpPr>
          <p:cNvPr id="3" name="Content Placeholder 2"/>
          <p:cNvSpPr>
            <a:spLocks noGrp="1"/>
          </p:cNvSpPr>
          <p:nvPr>
            <p:ph idx="1"/>
          </p:nvPr>
        </p:nvSpPr>
        <p:spPr/>
        <p:txBody>
          <a:bodyPr>
            <a:normAutofit/>
          </a:bodyPr>
          <a:lstStyle/>
          <a:p>
            <a:pPr algn="r" rtl="1"/>
            <a:r>
              <a:rPr lang="fa-IR" dirty="0" smtClean="0">
                <a:cs typeface="B Nazanin" panose="00000400000000000000" pitchFamily="2" charset="-78"/>
              </a:rPr>
              <a:t>دستگاههای اتو در خانه ها و مغازه ها و کارگاههای خیاطی بارها عامل ایجاد حریق شده </a:t>
            </a:r>
            <a:r>
              <a:rPr lang="fa-IR" dirty="0" err="1" smtClean="0">
                <a:cs typeface="B Nazanin" panose="00000400000000000000" pitchFamily="2" charset="-78"/>
              </a:rPr>
              <a:t>اند</a:t>
            </a:r>
            <a:r>
              <a:rPr lang="fa-IR" dirty="0" smtClean="0">
                <a:cs typeface="B Nazanin" panose="00000400000000000000" pitchFamily="2" charset="-78"/>
              </a:rPr>
              <a:t>. این حوادث در حالاتی اتفاق می افتد که ما اتو را در حالت روشن رها کرده و در حالیکه آن را بر روی پارچه یا شی قابل اشتعال دیگری قرار داده ایم فراموش می کنیم که آن را خاموش کنیم.</a:t>
            </a:r>
            <a:endParaRPr lang="en-US" dirty="0" smtClean="0">
              <a:cs typeface="B Nazanin" panose="00000400000000000000" pitchFamily="2" charset="-78"/>
            </a:endParaRPr>
          </a:p>
          <a:p>
            <a:pPr rtl="1">
              <a:buNone/>
            </a:pPr>
            <a:r>
              <a:rPr lang="fa-IR" dirty="0" smtClean="0">
                <a:cs typeface="B Nazanin" panose="00000400000000000000" pitchFamily="2" charset="-78"/>
              </a:rPr>
              <a:t> </a:t>
            </a:r>
            <a:endParaRPr lang="en-US" dirty="0" smtClean="0">
              <a:cs typeface="B Nazanin" panose="00000400000000000000" pitchFamily="2" charset="-78"/>
            </a:endParaRPr>
          </a:p>
          <a:p>
            <a:pPr algn="r" rtl="1"/>
            <a:r>
              <a:rPr lang="fa-IR" dirty="0" smtClean="0">
                <a:cs typeface="B Nazanin" panose="00000400000000000000" pitchFamily="2" charset="-78"/>
              </a:rPr>
              <a:t>داغی اتو باعث اشتعال ماده زیر آن و در ادامه اشتعال مواد و </a:t>
            </a:r>
            <a:r>
              <a:rPr lang="fa-IR" dirty="0" err="1" smtClean="0">
                <a:cs typeface="B Nazanin" panose="00000400000000000000" pitchFamily="2" charset="-78"/>
              </a:rPr>
              <a:t>اشیاء</a:t>
            </a:r>
            <a:r>
              <a:rPr lang="fa-IR" dirty="0" smtClean="0">
                <a:cs typeface="B Nazanin" panose="00000400000000000000" pitchFamily="2" charset="-78"/>
              </a:rPr>
              <a:t> اطراف آن می شود. با آگاهی از این خطر باید </a:t>
            </a:r>
            <a:r>
              <a:rPr lang="fa-IR" dirty="0" smtClean="0">
                <a:solidFill>
                  <a:srgbClr val="C00000"/>
                </a:solidFill>
                <a:cs typeface="B Nazanin" panose="00000400000000000000" pitchFamily="2" charset="-78"/>
              </a:rPr>
              <a:t>خود را مقید کنیم </a:t>
            </a:r>
            <a:r>
              <a:rPr lang="fa-IR" dirty="0" smtClean="0">
                <a:cs typeface="B Nazanin" panose="00000400000000000000" pitchFamily="2" charset="-78"/>
              </a:rPr>
              <a:t>در </a:t>
            </a:r>
            <a:r>
              <a:rPr lang="fa-IR" dirty="0" err="1" smtClean="0">
                <a:cs typeface="B Nazanin" panose="00000400000000000000" pitchFamily="2" charset="-78"/>
              </a:rPr>
              <a:t>مواردی</a:t>
            </a:r>
            <a:r>
              <a:rPr lang="fa-IR" dirty="0" smtClean="0">
                <a:cs typeface="B Nazanin" panose="00000400000000000000" pitchFamily="2" charset="-78"/>
              </a:rPr>
              <a:t> که حتی در زمان اندکی قصد متوقف کردن </a:t>
            </a:r>
            <a:r>
              <a:rPr lang="fa-IR" dirty="0" err="1" smtClean="0">
                <a:cs typeface="B Nazanin" panose="00000400000000000000" pitchFamily="2" charset="-78"/>
              </a:rPr>
              <a:t>اتوکاری</a:t>
            </a:r>
            <a:r>
              <a:rPr lang="fa-IR" dirty="0" smtClean="0">
                <a:cs typeface="B Nazanin" panose="00000400000000000000" pitchFamily="2" charset="-78"/>
              </a:rPr>
              <a:t> را داریم </a:t>
            </a:r>
            <a:r>
              <a:rPr lang="fa-IR" dirty="0" smtClean="0">
                <a:solidFill>
                  <a:srgbClr val="C00000"/>
                </a:solidFill>
                <a:cs typeface="B Nazanin" panose="00000400000000000000" pitchFamily="2" charset="-78"/>
              </a:rPr>
              <a:t>دستگاه را خاموش نموده </a:t>
            </a:r>
            <a:r>
              <a:rPr lang="fa-IR" dirty="0" smtClean="0">
                <a:cs typeface="B Nazanin" panose="00000400000000000000" pitchFamily="2" charset="-78"/>
              </a:rPr>
              <a:t>و در مراجعه مجدد آن را روشن کنیم. </a:t>
            </a:r>
            <a:endParaRPr lang="en-US" dirty="0" smtClean="0">
              <a:cs typeface="B Nazanin" panose="00000400000000000000" pitchFamily="2" charset="-78"/>
            </a:endParaRPr>
          </a:p>
          <a:p>
            <a:pPr>
              <a:buNone/>
            </a:pPr>
            <a:endParaRPr lang="fa-IR" dirty="0"/>
          </a:p>
        </p:txBody>
      </p:sp>
    </p:spTree>
    <p:extLst>
      <p:ext uri="{BB962C8B-B14F-4D97-AF65-F5344CB8AC3E}">
        <p14:creationId xmlns:p14="http://schemas.microsoft.com/office/powerpoint/2010/main" val="3965036386"/>
      </p:ext>
    </p:extLst>
  </p:cSld>
  <p:clrMapOvr>
    <a:masterClrMapping/>
  </p:clrMapOvr>
  <p:transition>
    <p:wedg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400" dirty="0" smtClean="0">
                <a:cs typeface="B Titr" panose="00000700000000000000" pitchFamily="2" charset="-78"/>
              </a:rPr>
              <a:t>آتش سوزی</a:t>
            </a:r>
            <a:endParaRPr lang="fa-IR" sz="4400" dirty="0">
              <a:cs typeface="B Titr" panose="00000700000000000000" pitchFamily="2" charset="-78"/>
            </a:endParaRPr>
          </a:p>
        </p:txBody>
      </p:sp>
      <p:sp>
        <p:nvSpPr>
          <p:cNvPr id="3" name="Content Placeholder 2"/>
          <p:cNvSpPr>
            <a:spLocks noGrp="1"/>
          </p:cNvSpPr>
          <p:nvPr>
            <p:ph idx="1"/>
          </p:nvPr>
        </p:nvSpPr>
        <p:spPr/>
        <p:txBody>
          <a:bodyPr>
            <a:noAutofit/>
          </a:bodyPr>
          <a:lstStyle/>
          <a:p>
            <a:pPr algn="r">
              <a:buNone/>
            </a:pPr>
            <a:r>
              <a:rPr lang="fa-IR" sz="1800" b="1" dirty="0" smtClean="0">
                <a:cs typeface="B Nazanin" panose="00000400000000000000" pitchFamily="2" charset="-78"/>
              </a:rPr>
              <a:t>برای جلوگیری از آتش گرفتن خانه باید نکاتی را رعایت کرد. </a:t>
            </a:r>
          </a:p>
          <a:p>
            <a:pPr algn="r">
              <a:buNone/>
            </a:pPr>
            <a:r>
              <a:rPr lang="fa-IR" sz="1800" b="1" dirty="0" smtClean="0">
                <a:cs typeface="B Nazanin" panose="00000400000000000000" pitchFamily="2" charset="-78"/>
              </a:rPr>
              <a:t> </a:t>
            </a:r>
          </a:p>
          <a:p>
            <a:pPr algn="r">
              <a:buNone/>
            </a:pPr>
            <a:r>
              <a:rPr lang="fa-IR" sz="1800" b="1" dirty="0" smtClean="0">
                <a:cs typeface="B Nazanin" panose="00000400000000000000" pitchFamily="2" charset="-78"/>
              </a:rPr>
              <a:t>1)در رختخواب سیگار نکشید: </a:t>
            </a:r>
          </a:p>
          <a:p>
            <a:pPr algn="r">
              <a:buNone/>
            </a:pPr>
            <a:r>
              <a:rPr lang="fa-IR" sz="1800" b="1" dirty="0" smtClean="0">
                <a:cs typeface="B Nazanin" panose="00000400000000000000" pitchFamily="2" charset="-78"/>
              </a:rPr>
              <a:t>سیگار خود به تنهایی می تواند باعث پیر شدن شما بشود و همچنین بیماری های متفاوتی را برای شما به ارمغان می آورد اما اگر همچنان به سیگار کشیدن ادامه می دهید به این نکته توجه کنید که سیگار کشیدن در رختخواب می تواند باعث آتش سوزی شود. تنها یک غفلت کافی است تا آتش سیگار بر روی پارچه افتاده و یک آتش سوزی بزرگ را ایجاد کند. </a:t>
            </a:r>
          </a:p>
          <a:p>
            <a:pPr algn="r">
              <a:buNone/>
            </a:pPr>
            <a:r>
              <a:rPr lang="fa-IR" sz="1800" b="1" dirty="0" smtClean="0">
                <a:cs typeface="B Nazanin" panose="00000400000000000000" pitchFamily="2" charset="-78"/>
              </a:rPr>
              <a:t> 2)از سیم های ساییده شده استفاده نکنید: </a:t>
            </a:r>
          </a:p>
          <a:p>
            <a:pPr algn="r">
              <a:buNone/>
            </a:pPr>
            <a:r>
              <a:rPr lang="fa-IR" sz="1800" b="1" dirty="0" smtClean="0">
                <a:cs typeface="B Nazanin" panose="00000400000000000000" pitchFamily="2" charset="-78"/>
              </a:rPr>
              <a:t>به این توجه داشته باشید که </a:t>
            </a:r>
            <a:r>
              <a:rPr lang="fa-IR" sz="1800" b="1" dirty="0" smtClean="0">
                <a:solidFill>
                  <a:schemeClr val="bg2">
                    <a:lumMod val="25000"/>
                  </a:schemeClr>
                </a:solidFill>
                <a:cs typeface="B Nazanin" panose="00000400000000000000" pitchFamily="2" charset="-78"/>
              </a:rPr>
              <a:t>نباید سیم های برق را از زیر فرش ها عبور دهید. </a:t>
            </a:r>
            <a:r>
              <a:rPr lang="fa-IR" sz="1800" b="1" dirty="0" smtClean="0">
                <a:cs typeface="B Nazanin" panose="00000400000000000000" pitchFamily="2" charset="-78"/>
              </a:rPr>
              <a:t>این کار می تواند باعث ساییده شدن سیم ها شود. این امر باعث می شود تا در زمان استفاده از این سیم ها جرقه </a:t>
            </a:r>
            <a:r>
              <a:rPr lang="fa-IR" sz="1800" b="1" dirty="0" err="1" smtClean="0">
                <a:cs typeface="B Nazanin" panose="00000400000000000000" pitchFamily="2" charset="-78"/>
              </a:rPr>
              <a:t>هایی</a:t>
            </a:r>
            <a:r>
              <a:rPr lang="fa-IR" sz="1800" b="1" dirty="0" smtClean="0">
                <a:cs typeface="B Nazanin" panose="00000400000000000000" pitchFamily="2" charset="-78"/>
              </a:rPr>
              <a:t> ایجاد شده و آتش بگیرند. باید بدانید که خاموش کردن آتش این سیم ها تخصص می خواهد و بسیار سخت است، پس بهتر است تا از این نوع آتش جلوگیری کنید.</a:t>
            </a:r>
          </a:p>
          <a:p>
            <a:pPr algn="r">
              <a:buNone/>
            </a:pPr>
            <a:r>
              <a:rPr lang="fa-IR" sz="2000" dirty="0" smtClean="0">
                <a:cs typeface="B Nazanin" panose="00000400000000000000" pitchFamily="2" charset="-78"/>
              </a:rPr>
              <a:t> </a:t>
            </a:r>
          </a:p>
          <a:p>
            <a:pPr algn="r"/>
            <a:endParaRPr lang="fa-IR" sz="1800" dirty="0"/>
          </a:p>
        </p:txBody>
      </p:sp>
    </p:spTree>
    <p:extLst>
      <p:ext uri="{BB962C8B-B14F-4D97-AF65-F5344CB8AC3E}">
        <p14:creationId xmlns:p14="http://schemas.microsoft.com/office/powerpoint/2010/main" val="4219438970"/>
      </p:ext>
    </p:extLst>
  </p:cSld>
  <p:clrMapOvr>
    <a:masterClrMapping/>
  </p:clrMapOvr>
  <p:transition>
    <p:wedg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592763"/>
          </a:xfrm>
        </p:spPr>
        <p:txBody>
          <a:bodyPr>
            <a:normAutofit/>
          </a:bodyPr>
          <a:lstStyle/>
          <a:p>
            <a:pPr algn="r">
              <a:buNone/>
            </a:pPr>
            <a:r>
              <a:rPr lang="fa-IR" b="1" dirty="0" smtClean="0"/>
              <a:t> </a:t>
            </a:r>
            <a:r>
              <a:rPr lang="fa-IR" sz="2000" b="1" dirty="0" smtClean="0">
                <a:cs typeface="B Nazanin" panose="00000400000000000000" pitchFamily="2" charset="-78"/>
              </a:rPr>
              <a:t>3)گرم کننده ها را حداقل ۱ متر با پرده ها فاصله دهید:  </a:t>
            </a:r>
          </a:p>
          <a:p>
            <a:pPr algn="r">
              <a:buNone/>
            </a:pPr>
            <a:r>
              <a:rPr lang="fa-IR" sz="2000" b="1" dirty="0" smtClean="0">
                <a:cs typeface="B Nazanin" panose="00000400000000000000" pitchFamily="2" charset="-78"/>
              </a:rPr>
              <a:t> </a:t>
            </a:r>
          </a:p>
          <a:p>
            <a:pPr algn="r">
              <a:buNone/>
            </a:pPr>
            <a:r>
              <a:rPr lang="fa-IR" sz="2000" b="1" dirty="0" smtClean="0">
                <a:cs typeface="B Nazanin" panose="00000400000000000000" pitchFamily="2" charset="-78"/>
              </a:rPr>
              <a:t>یکی از راه </a:t>
            </a:r>
            <a:r>
              <a:rPr lang="fa-IR" sz="2000" b="1" dirty="0" err="1" smtClean="0">
                <a:cs typeface="B Nazanin" panose="00000400000000000000" pitchFamily="2" charset="-78"/>
              </a:rPr>
              <a:t>هایی</a:t>
            </a:r>
            <a:r>
              <a:rPr lang="fa-IR" sz="2000" b="1" dirty="0" smtClean="0">
                <a:cs typeface="B Nazanin" panose="00000400000000000000" pitchFamily="2" charset="-78"/>
              </a:rPr>
              <a:t> که ممکن است خانه شما شعله ور شود این است که شعله های آتش به پرده یا پارچه ای برسند. برای مثال ممکن است شما شمعی را در نزدیکی یک پرده روشن کرده باشید، در این هنگام تنها یک اشاره کوچک کافی است تا یک آتش بزرگ پدیدار شود. فاصله ایمنی در این شرایط </a:t>
            </a:r>
            <a:r>
              <a:rPr lang="fa-IR" sz="2000" b="1" dirty="0" smtClean="0">
                <a:solidFill>
                  <a:srgbClr val="C00000"/>
                </a:solidFill>
                <a:cs typeface="B Nazanin" panose="00000400000000000000" pitchFamily="2" charset="-78"/>
              </a:rPr>
              <a:t>حداقل یک متر </a:t>
            </a:r>
            <a:r>
              <a:rPr lang="fa-IR" sz="2000" b="1" dirty="0" smtClean="0">
                <a:cs typeface="B Nazanin" panose="00000400000000000000" pitchFamily="2" charset="-78"/>
              </a:rPr>
              <a:t>است.</a:t>
            </a:r>
          </a:p>
          <a:p>
            <a:pPr algn="r">
              <a:buNone/>
            </a:pPr>
            <a:r>
              <a:rPr lang="fa-IR" sz="2000" b="1" dirty="0" smtClean="0">
                <a:cs typeface="B Nazanin" panose="00000400000000000000" pitchFamily="2" charset="-78"/>
              </a:rPr>
              <a:t> </a:t>
            </a:r>
          </a:p>
          <a:p>
            <a:pPr algn="r">
              <a:buNone/>
            </a:pPr>
            <a:r>
              <a:rPr lang="fa-IR" sz="2000" b="1" dirty="0" smtClean="0">
                <a:cs typeface="B Nazanin" panose="00000400000000000000" pitchFamily="2" charset="-78"/>
              </a:rPr>
              <a:t>4)کپسول آتش نشانی داشته باشید:</a:t>
            </a:r>
          </a:p>
          <a:p>
            <a:pPr algn="r">
              <a:buNone/>
            </a:pPr>
            <a:r>
              <a:rPr lang="fa-IR" sz="2000" b="1" dirty="0" smtClean="0">
                <a:cs typeface="B Nazanin" panose="00000400000000000000" pitchFamily="2" charset="-78"/>
              </a:rPr>
              <a:t> </a:t>
            </a:r>
          </a:p>
          <a:p>
            <a:pPr algn="r">
              <a:buNone/>
            </a:pPr>
            <a:r>
              <a:rPr lang="fa-IR" sz="2000" b="1" dirty="0" smtClean="0">
                <a:cs typeface="B Nazanin" panose="00000400000000000000" pitchFamily="2" charset="-78"/>
              </a:rPr>
              <a:t>کپسول اتش نشانی از جمله </a:t>
            </a:r>
            <a:r>
              <a:rPr lang="fa-IR" sz="2000" b="1" dirty="0" smtClean="0">
                <a:solidFill>
                  <a:srgbClr val="C00000"/>
                </a:solidFill>
                <a:cs typeface="B Nazanin" panose="00000400000000000000" pitchFamily="2" charset="-78"/>
              </a:rPr>
              <a:t>مهمترین وسایلی </a:t>
            </a:r>
            <a:r>
              <a:rPr lang="fa-IR" sz="2000" b="1" dirty="0" smtClean="0">
                <a:cs typeface="B Nazanin" panose="00000400000000000000" pitchFamily="2" charset="-78"/>
              </a:rPr>
              <a:t>است که باید همیشه در اختیار داشته باشید تا در هنگام لزوم از آن استفاده کنید.</a:t>
            </a:r>
            <a:r>
              <a:rPr lang="fa-IR" sz="2000" b="1" dirty="0" smtClean="0">
                <a:solidFill>
                  <a:srgbClr val="C00000"/>
                </a:solidFill>
                <a:cs typeface="B Nazanin" panose="00000400000000000000" pitchFamily="2" charset="-78"/>
              </a:rPr>
              <a:t> آشپزخانه </a:t>
            </a:r>
            <a:r>
              <a:rPr lang="fa-IR" sz="2000" b="1" dirty="0" smtClean="0">
                <a:cs typeface="B Nazanin" panose="00000400000000000000" pitchFamily="2" charset="-78"/>
              </a:rPr>
              <a:t>می تواند محل خوبی برای نصب آن باشد زیرا که </a:t>
            </a:r>
            <a:r>
              <a:rPr lang="fa-IR" sz="2000" b="1" dirty="0" smtClean="0">
                <a:solidFill>
                  <a:srgbClr val="C00000"/>
                </a:solidFill>
                <a:cs typeface="B Nazanin" panose="00000400000000000000" pitchFamily="2" charset="-78"/>
              </a:rPr>
              <a:t>اکثر اتش سوزی ها </a:t>
            </a:r>
            <a:r>
              <a:rPr lang="fa-IR" sz="2000" b="1" dirty="0" smtClean="0">
                <a:cs typeface="B Nazanin" panose="00000400000000000000" pitchFamily="2" charset="-78"/>
              </a:rPr>
              <a:t>در این نقطه از خانه اتفاق می افتد.</a:t>
            </a:r>
          </a:p>
          <a:p>
            <a:endParaRPr lang="fa-IR" dirty="0">
              <a:cs typeface="B Nazanin" panose="00000400000000000000" pitchFamily="2" charset="-78"/>
            </a:endParaRPr>
          </a:p>
        </p:txBody>
      </p:sp>
    </p:spTree>
    <p:extLst>
      <p:ext uri="{BB962C8B-B14F-4D97-AF65-F5344CB8AC3E}">
        <p14:creationId xmlns:p14="http://schemas.microsoft.com/office/powerpoint/2010/main" val="1179429839"/>
      </p:ext>
    </p:extLst>
  </p:cSld>
  <p:clrMapOvr>
    <a:masterClrMapping/>
  </p:clrMapOvr>
  <p:transition>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07319803"/>
              </p:ext>
            </p:extLst>
          </p:nvPr>
        </p:nvGraphicFramePr>
        <p:xfrm>
          <a:off x="685800" y="685800"/>
          <a:ext cx="7735615" cy="6039964"/>
        </p:xfrm>
        <a:graphic>
          <a:graphicData uri="http://schemas.openxmlformats.org/drawingml/2006/table">
            <a:tbl>
              <a:tblPr rtl="1">
                <a:tableStyleId>{5DA37D80-6434-44D0-A028-1B22A696006F}</a:tableStyleId>
              </a:tblPr>
              <a:tblGrid>
                <a:gridCol w="2294213"/>
                <a:gridCol w="1705952"/>
                <a:gridCol w="3735450"/>
              </a:tblGrid>
              <a:tr h="449262">
                <a:tc gridSpan="3">
                  <a:txBody>
                    <a:bodyPr/>
                    <a:lstStyle/>
                    <a:p>
                      <a:pPr algn="ctr" rtl="1" fontAlgn="ctr"/>
                      <a:r>
                        <a:rPr lang="fa-IR" sz="1800" u="none" strike="noStrike" dirty="0">
                          <a:solidFill>
                            <a:schemeClr val="tx2">
                              <a:lumMod val="50000"/>
                            </a:schemeClr>
                          </a:solidFill>
                          <a:effectLst/>
                          <a:cs typeface="B Titr" panose="00000700000000000000" pitchFamily="2" charset="-78"/>
                        </a:rPr>
                        <a:t>حوادث ترافیکی</a:t>
                      </a:r>
                      <a:endParaRPr lang="fa-IR" sz="1800" b="1" i="0" u="none" strike="noStrike" dirty="0">
                        <a:solidFill>
                          <a:schemeClr val="tx2">
                            <a:lumMod val="50000"/>
                          </a:schemeClr>
                        </a:solidFill>
                        <a:effectLst/>
                        <a:latin typeface="B Nazanin" panose="00000400000000000000" pitchFamily="2" charset="-78"/>
                        <a:cs typeface="B Titr" panose="00000700000000000000" pitchFamily="2" charset="-78"/>
                      </a:endParaRPr>
                    </a:p>
                  </a:txBody>
                  <a:tcPr marL="6170" marR="6170" marT="6170" marB="0" anchor="ctr"/>
                </a:tc>
                <a:tc hMerge="1">
                  <a:txBody>
                    <a:bodyPr/>
                    <a:lstStyle/>
                    <a:p>
                      <a:pPr rtl="1"/>
                      <a:endParaRPr lang="fa-IR"/>
                    </a:p>
                  </a:txBody>
                  <a:tcPr/>
                </a:tc>
                <a:tc hMerge="1">
                  <a:txBody>
                    <a:bodyPr/>
                    <a:lstStyle/>
                    <a:p>
                      <a:pPr rtl="1"/>
                      <a:endParaRPr lang="fa-IR"/>
                    </a:p>
                  </a:txBody>
                  <a:tcPr/>
                </a:tc>
              </a:tr>
              <a:tr h="266508">
                <a:tc>
                  <a:txBody>
                    <a:bodyPr/>
                    <a:lstStyle/>
                    <a:p>
                      <a:pPr algn="ctr" rtl="1" fontAlgn="b"/>
                      <a:r>
                        <a:rPr lang="fa-IR" sz="1400" u="none" strike="noStrike" dirty="0">
                          <a:solidFill>
                            <a:schemeClr val="bg2">
                              <a:lumMod val="10000"/>
                            </a:schemeClr>
                          </a:solidFill>
                          <a:effectLst/>
                          <a:cs typeface="B Titr" panose="00000700000000000000" pitchFamily="2" charset="-78"/>
                        </a:rPr>
                        <a:t>روز</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dirty="0">
                          <a:solidFill>
                            <a:schemeClr val="bg2">
                              <a:lumMod val="10000"/>
                            </a:schemeClr>
                          </a:solidFill>
                          <a:effectLst/>
                          <a:cs typeface="B Titr" panose="00000700000000000000" pitchFamily="2" charset="-78"/>
                        </a:rPr>
                        <a:t>ماه</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a:solidFill>
                            <a:schemeClr val="bg2">
                              <a:lumMod val="10000"/>
                            </a:schemeClr>
                          </a:solidFill>
                          <a:effectLst/>
                          <a:cs typeface="B Titr" panose="00000700000000000000" pitchFamily="2" charset="-78"/>
                        </a:rPr>
                        <a:t>مناسبت</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r>
              <a:tr h="257318">
                <a:tc>
                  <a:txBody>
                    <a:bodyPr/>
                    <a:lstStyle/>
                    <a:p>
                      <a:pPr algn="ctr" rtl="1" fontAlgn="b"/>
                      <a:r>
                        <a:rPr lang="fa-IR" sz="1400" u="none" strike="noStrike">
                          <a:solidFill>
                            <a:schemeClr val="bg2">
                              <a:lumMod val="10000"/>
                            </a:schemeClr>
                          </a:solidFill>
                          <a:effectLst/>
                          <a:cs typeface="B Titr" panose="00000700000000000000" pitchFamily="2" charset="-78"/>
                        </a:rPr>
                        <a:t>2الی 8</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dirty="0">
                          <a:solidFill>
                            <a:schemeClr val="bg2">
                              <a:lumMod val="10000"/>
                            </a:schemeClr>
                          </a:solidFill>
                          <a:effectLst/>
                          <a:cs typeface="B Titr" panose="00000700000000000000" pitchFamily="2" charset="-78"/>
                        </a:rPr>
                        <a:t>فروردین</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dirty="0">
                          <a:solidFill>
                            <a:schemeClr val="bg2">
                              <a:lumMod val="10000"/>
                            </a:schemeClr>
                          </a:solidFill>
                          <a:effectLst/>
                          <a:cs typeface="B Titr" panose="00000700000000000000" pitchFamily="2" charset="-78"/>
                        </a:rPr>
                        <a:t>هفته ایمنی را ها</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r>
              <a:tr h="257318">
                <a:tc>
                  <a:txBody>
                    <a:bodyPr/>
                    <a:lstStyle/>
                    <a:p>
                      <a:pPr algn="ctr" rtl="1" fontAlgn="b"/>
                      <a:r>
                        <a:rPr lang="fa-IR" sz="1400" u="none" strike="noStrike">
                          <a:solidFill>
                            <a:schemeClr val="bg2">
                              <a:lumMod val="10000"/>
                            </a:schemeClr>
                          </a:solidFill>
                          <a:effectLst/>
                          <a:cs typeface="B Titr" panose="00000700000000000000" pitchFamily="2" charset="-78"/>
                        </a:rPr>
                        <a:t>27الی2</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a:solidFill>
                            <a:schemeClr val="bg2">
                              <a:lumMod val="10000"/>
                            </a:schemeClr>
                          </a:solidFill>
                          <a:effectLst/>
                          <a:cs typeface="B Titr" panose="00000700000000000000" pitchFamily="2" charset="-78"/>
                        </a:rPr>
                        <a:t>اردیبهشت و خرداد</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dirty="0">
                          <a:solidFill>
                            <a:schemeClr val="bg2">
                              <a:lumMod val="10000"/>
                            </a:schemeClr>
                          </a:solidFill>
                          <a:effectLst/>
                          <a:cs typeface="B Titr" panose="00000700000000000000" pitchFamily="2" charset="-78"/>
                        </a:rPr>
                        <a:t>هفته جهانی ایمنی را ها</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r>
              <a:tr h="257318">
                <a:tc>
                  <a:txBody>
                    <a:bodyPr/>
                    <a:lstStyle/>
                    <a:p>
                      <a:pPr algn="ctr" rtl="1" fontAlgn="b"/>
                      <a:r>
                        <a:rPr lang="fa-IR" sz="1400" u="none" strike="noStrike">
                          <a:solidFill>
                            <a:schemeClr val="bg2">
                              <a:lumMod val="10000"/>
                            </a:schemeClr>
                          </a:solidFill>
                          <a:effectLst/>
                          <a:cs typeface="B Titr" panose="00000700000000000000" pitchFamily="2" charset="-78"/>
                        </a:rPr>
                        <a:t>آخرین یکشنبه آبان </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a:solidFill>
                            <a:schemeClr val="bg2">
                              <a:lumMod val="10000"/>
                            </a:schemeClr>
                          </a:solidFill>
                          <a:effectLst/>
                          <a:cs typeface="B Titr" panose="00000700000000000000" pitchFamily="2" charset="-78"/>
                        </a:rPr>
                        <a:t>آبان </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dirty="0">
                          <a:solidFill>
                            <a:schemeClr val="bg2">
                              <a:lumMod val="10000"/>
                            </a:schemeClr>
                          </a:solidFill>
                          <a:effectLst/>
                          <a:cs typeface="B Titr" panose="00000700000000000000" pitchFamily="2" charset="-78"/>
                        </a:rPr>
                        <a:t>روز جهانی یادبود قربانیان حوادث ترافیکی</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r>
              <a:tr h="257318">
                <a:tc>
                  <a:txBody>
                    <a:bodyPr/>
                    <a:lstStyle/>
                    <a:p>
                      <a:pPr algn="ctr" rtl="1" fontAlgn="b"/>
                      <a:r>
                        <a:rPr lang="fa-IR" sz="1400" u="none" strike="noStrike">
                          <a:solidFill>
                            <a:schemeClr val="bg2">
                              <a:lumMod val="10000"/>
                            </a:schemeClr>
                          </a:solidFill>
                          <a:effectLst/>
                          <a:cs typeface="B Titr" panose="00000700000000000000" pitchFamily="2" charset="-78"/>
                        </a:rPr>
                        <a:t>20آذر تا 20اسفند</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a:solidFill>
                            <a:schemeClr val="bg2">
                              <a:lumMod val="10000"/>
                            </a:schemeClr>
                          </a:solidFill>
                          <a:effectLst/>
                          <a:cs typeface="B Titr" panose="00000700000000000000" pitchFamily="2" charset="-78"/>
                        </a:rPr>
                        <a:t>آذر تا اسفند</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dirty="0">
                          <a:solidFill>
                            <a:schemeClr val="bg2">
                              <a:lumMod val="10000"/>
                            </a:schemeClr>
                          </a:solidFill>
                          <a:effectLst/>
                          <a:cs typeface="B Titr" panose="00000700000000000000" pitchFamily="2" charset="-78"/>
                        </a:rPr>
                        <a:t>طرح ظربتی حوادث ترافیکی</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r>
              <a:tr h="266508">
                <a:tc>
                  <a:txBody>
                    <a:bodyPr/>
                    <a:lstStyle/>
                    <a:p>
                      <a:pPr algn="ctr" rtl="1" fontAlgn="b"/>
                      <a:r>
                        <a:rPr lang="fa-IR" sz="1400" u="none" strike="noStrike">
                          <a:solidFill>
                            <a:schemeClr val="bg2">
                              <a:lumMod val="10000"/>
                            </a:schemeClr>
                          </a:solidFill>
                          <a:effectLst/>
                          <a:cs typeface="B Titr" panose="00000700000000000000" pitchFamily="2" charset="-78"/>
                        </a:rPr>
                        <a:t>اواخر اسفند </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a:solidFill>
                            <a:schemeClr val="bg2">
                              <a:lumMod val="10000"/>
                            </a:schemeClr>
                          </a:solidFill>
                          <a:effectLst/>
                          <a:cs typeface="B Titr" panose="00000700000000000000" pitchFamily="2" charset="-78"/>
                        </a:rPr>
                        <a:t>اسفند</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dirty="0">
                          <a:solidFill>
                            <a:schemeClr val="bg2">
                              <a:lumMod val="10000"/>
                            </a:schemeClr>
                          </a:solidFill>
                          <a:effectLst/>
                          <a:cs typeface="B Titr" panose="00000700000000000000" pitchFamily="2" charset="-78"/>
                        </a:rPr>
                        <a:t>حوادث ترافیکی نوروزی</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r>
              <a:tr h="276173">
                <a:tc>
                  <a:txBody>
                    <a:bodyPr/>
                    <a:lstStyle/>
                    <a:p>
                      <a:pPr algn="ctr" rtl="0" fontAlgn="b"/>
                      <a:endParaRPr lang="fa-IR" sz="16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0" fontAlgn="b"/>
                      <a:endParaRPr lang="fa-IR" sz="16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0" fontAlgn="b"/>
                      <a:endParaRPr lang="fa-IR" sz="16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r>
              <a:tr h="416078">
                <a:tc gridSpan="3">
                  <a:txBody>
                    <a:bodyPr/>
                    <a:lstStyle/>
                    <a:p>
                      <a:pPr algn="ctr" rtl="1" fontAlgn="ctr"/>
                      <a:r>
                        <a:rPr lang="fa-IR" sz="2000" u="none" strike="noStrike" dirty="0">
                          <a:solidFill>
                            <a:schemeClr val="tx2">
                              <a:lumMod val="50000"/>
                            </a:schemeClr>
                          </a:solidFill>
                          <a:effectLst/>
                          <a:cs typeface="B Titr" panose="00000700000000000000" pitchFamily="2" charset="-78"/>
                        </a:rPr>
                        <a:t>غرق شدگی</a:t>
                      </a:r>
                      <a:endParaRPr lang="fa-IR" sz="2000" b="1" i="0" u="none" strike="noStrike" dirty="0">
                        <a:solidFill>
                          <a:schemeClr val="tx2">
                            <a:lumMod val="50000"/>
                          </a:schemeClr>
                        </a:solidFill>
                        <a:effectLst/>
                        <a:latin typeface="B Nazanin" panose="00000400000000000000" pitchFamily="2" charset="-78"/>
                        <a:cs typeface="B Titr" panose="00000700000000000000" pitchFamily="2" charset="-78"/>
                      </a:endParaRPr>
                    </a:p>
                  </a:txBody>
                  <a:tcPr marL="6170" marR="6170" marT="6170" marB="0" anchor="ctr"/>
                </a:tc>
                <a:tc hMerge="1">
                  <a:txBody>
                    <a:bodyPr/>
                    <a:lstStyle/>
                    <a:p>
                      <a:pPr rtl="1"/>
                      <a:endParaRPr lang="fa-IR"/>
                    </a:p>
                  </a:txBody>
                  <a:tcPr/>
                </a:tc>
                <a:tc hMerge="1">
                  <a:txBody>
                    <a:bodyPr/>
                    <a:lstStyle/>
                    <a:p>
                      <a:pPr rtl="1"/>
                      <a:endParaRPr lang="fa-IR"/>
                    </a:p>
                  </a:txBody>
                  <a:tcPr/>
                </a:tc>
              </a:tr>
              <a:tr h="266508">
                <a:tc>
                  <a:txBody>
                    <a:bodyPr/>
                    <a:lstStyle/>
                    <a:p>
                      <a:pPr algn="ctr" rtl="1" fontAlgn="b"/>
                      <a:r>
                        <a:rPr lang="fa-IR" sz="1600" u="none" strike="noStrike">
                          <a:solidFill>
                            <a:schemeClr val="bg2">
                              <a:lumMod val="10000"/>
                            </a:schemeClr>
                          </a:solidFill>
                          <a:effectLst/>
                          <a:cs typeface="B Titr" panose="00000700000000000000" pitchFamily="2" charset="-78"/>
                        </a:rPr>
                        <a:t>روز</a:t>
                      </a:r>
                      <a:endParaRPr lang="fa-IR" sz="16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600" u="none" strike="noStrike">
                          <a:solidFill>
                            <a:schemeClr val="bg2">
                              <a:lumMod val="10000"/>
                            </a:schemeClr>
                          </a:solidFill>
                          <a:effectLst/>
                          <a:cs typeface="B Titr" panose="00000700000000000000" pitchFamily="2" charset="-78"/>
                        </a:rPr>
                        <a:t>ماه</a:t>
                      </a:r>
                      <a:endParaRPr lang="fa-IR" sz="16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600" u="none" strike="noStrike" dirty="0">
                          <a:solidFill>
                            <a:schemeClr val="bg2">
                              <a:lumMod val="10000"/>
                            </a:schemeClr>
                          </a:solidFill>
                          <a:effectLst/>
                          <a:cs typeface="B Titr" panose="00000700000000000000" pitchFamily="2" charset="-78"/>
                        </a:rPr>
                        <a:t>مناسبت</a:t>
                      </a:r>
                      <a:endParaRPr lang="fa-IR" sz="16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r>
              <a:tr h="257318">
                <a:tc>
                  <a:txBody>
                    <a:bodyPr/>
                    <a:lstStyle/>
                    <a:p>
                      <a:pPr algn="ctr" rtl="1" fontAlgn="b"/>
                      <a:r>
                        <a:rPr lang="fa-IR" sz="1400" u="none" strike="noStrike" dirty="0">
                          <a:solidFill>
                            <a:schemeClr val="bg2">
                              <a:lumMod val="10000"/>
                            </a:schemeClr>
                          </a:solidFill>
                          <a:effectLst/>
                          <a:cs typeface="B Titr" panose="00000700000000000000" pitchFamily="2" charset="-78"/>
                        </a:rPr>
                        <a:t>هفته اول مرداد</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dirty="0">
                          <a:solidFill>
                            <a:schemeClr val="bg2">
                              <a:lumMod val="10000"/>
                            </a:schemeClr>
                          </a:solidFill>
                          <a:effectLst/>
                          <a:cs typeface="B Titr" panose="00000700000000000000" pitchFamily="2" charset="-78"/>
                        </a:rPr>
                        <a:t>مرداد</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dirty="0">
                          <a:solidFill>
                            <a:schemeClr val="bg2">
                              <a:lumMod val="10000"/>
                            </a:schemeClr>
                          </a:solidFill>
                          <a:effectLst/>
                          <a:cs typeface="B Titr" panose="00000700000000000000" pitchFamily="2" charset="-78"/>
                        </a:rPr>
                        <a:t>هفته پیشگیری از غرق شدگی</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r>
              <a:tr h="257318">
                <a:tc>
                  <a:txBody>
                    <a:bodyPr/>
                    <a:lstStyle/>
                    <a:p>
                      <a:pPr algn="ctr" rtl="0" fontAlgn="b"/>
                      <a:r>
                        <a:rPr lang="fa-IR" sz="1400" u="none" strike="noStrike">
                          <a:solidFill>
                            <a:schemeClr val="bg2">
                              <a:lumMod val="10000"/>
                            </a:schemeClr>
                          </a:solidFill>
                          <a:effectLst/>
                          <a:cs typeface="B Titr" panose="00000700000000000000" pitchFamily="2" charset="-78"/>
                        </a:rPr>
                        <a:t>3</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a:solidFill>
                            <a:schemeClr val="bg2">
                              <a:lumMod val="10000"/>
                            </a:schemeClr>
                          </a:solidFill>
                          <a:effectLst/>
                          <a:cs typeface="B Titr" panose="00000700000000000000" pitchFamily="2" charset="-78"/>
                        </a:rPr>
                        <a:t>مرداد</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dirty="0">
                          <a:solidFill>
                            <a:schemeClr val="bg2">
                              <a:lumMod val="10000"/>
                            </a:schemeClr>
                          </a:solidFill>
                          <a:effectLst/>
                          <a:cs typeface="B Titr" panose="00000700000000000000" pitchFamily="2" charset="-78"/>
                        </a:rPr>
                        <a:t>روز جهانی پیشگیری از غرق شدگی </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r>
              <a:tr h="276173">
                <a:tc>
                  <a:txBody>
                    <a:bodyPr/>
                    <a:lstStyle/>
                    <a:p>
                      <a:pPr algn="ctr" rtl="0" fontAlgn="b"/>
                      <a:endParaRPr lang="fa-IR" sz="18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0" fontAlgn="b"/>
                      <a:endParaRPr lang="fa-IR" sz="18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0" fontAlgn="b"/>
                      <a:endParaRPr lang="fa-IR" sz="18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r>
              <a:tr h="420324">
                <a:tc gridSpan="3">
                  <a:txBody>
                    <a:bodyPr/>
                    <a:lstStyle/>
                    <a:p>
                      <a:pPr algn="ctr" rtl="1" fontAlgn="ctr"/>
                      <a:r>
                        <a:rPr lang="fa-IR" sz="2000" u="none" strike="noStrike" dirty="0">
                          <a:solidFill>
                            <a:schemeClr val="tx2">
                              <a:lumMod val="50000"/>
                            </a:schemeClr>
                          </a:solidFill>
                          <a:effectLst/>
                          <a:cs typeface="B Titr" panose="00000700000000000000" pitchFamily="2" charset="-78"/>
                        </a:rPr>
                        <a:t>مسمومیت ها</a:t>
                      </a:r>
                      <a:endParaRPr lang="fa-IR" sz="2000" b="1" i="0" u="none" strike="noStrike" dirty="0">
                        <a:solidFill>
                          <a:schemeClr val="tx2">
                            <a:lumMod val="50000"/>
                          </a:schemeClr>
                        </a:solidFill>
                        <a:effectLst/>
                        <a:latin typeface="B Nazanin" panose="00000400000000000000" pitchFamily="2" charset="-78"/>
                        <a:cs typeface="B Titr" panose="00000700000000000000" pitchFamily="2" charset="-78"/>
                      </a:endParaRPr>
                    </a:p>
                  </a:txBody>
                  <a:tcPr marL="6170" marR="6170" marT="6170" marB="0" anchor="ctr"/>
                </a:tc>
                <a:tc hMerge="1">
                  <a:txBody>
                    <a:bodyPr/>
                    <a:lstStyle/>
                    <a:p>
                      <a:pPr rtl="1"/>
                      <a:endParaRPr lang="fa-IR"/>
                    </a:p>
                  </a:txBody>
                  <a:tcPr/>
                </a:tc>
                <a:tc hMerge="1">
                  <a:txBody>
                    <a:bodyPr/>
                    <a:lstStyle/>
                    <a:p>
                      <a:pPr rtl="1"/>
                      <a:endParaRPr lang="fa-IR"/>
                    </a:p>
                  </a:txBody>
                  <a:tcPr/>
                </a:tc>
              </a:tr>
              <a:tr h="266508">
                <a:tc>
                  <a:txBody>
                    <a:bodyPr/>
                    <a:lstStyle/>
                    <a:p>
                      <a:pPr algn="ctr" rtl="1" fontAlgn="b"/>
                      <a:r>
                        <a:rPr lang="fa-IR" sz="1400" u="none" strike="noStrike" dirty="0">
                          <a:solidFill>
                            <a:schemeClr val="bg2">
                              <a:lumMod val="10000"/>
                            </a:schemeClr>
                          </a:solidFill>
                          <a:effectLst/>
                          <a:cs typeface="B Titr" panose="00000700000000000000" pitchFamily="2" charset="-78"/>
                        </a:rPr>
                        <a:t>روز</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dirty="0">
                          <a:solidFill>
                            <a:schemeClr val="bg2">
                              <a:lumMod val="10000"/>
                            </a:schemeClr>
                          </a:solidFill>
                          <a:effectLst/>
                          <a:cs typeface="B Titr" panose="00000700000000000000" pitchFamily="2" charset="-78"/>
                        </a:rPr>
                        <a:t>ماه</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dirty="0">
                          <a:solidFill>
                            <a:schemeClr val="bg2">
                              <a:lumMod val="10000"/>
                            </a:schemeClr>
                          </a:solidFill>
                          <a:effectLst/>
                          <a:cs typeface="B Titr" panose="00000700000000000000" pitchFamily="2" charset="-78"/>
                        </a:rPr>
                        <a:t>مناسبت</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r>
              <a:tr h="266508">
                <a:tc>
                  <a:txBody>
                    <a:bodyPr/>
                    <a:lstStyle/>
                    <a:p>
                      <a:pPr algn="ctr" rtl="1" fontAlgn="b"/>
                      <a:r>
                        <a:rPr lang="fa-IR" sz="1400" u="none" strike="noStrike" dirty="0">
                          <a:solidFill>
                            <a:schemeClr val="bg2">
                              <a:lumMod val="10000"/>
                            </a:schemeClr>
                          </a:solidFill>
                          <a:effectLst/>
                          <a:cs typeface="B Titr" panose="00000700000000000000" pitchFamily="2" charset="-78"/>
                        </a:rPr>
                        <a:t>1تا 7</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dirty="0">
                          <a:solidFill>
                            <a:schemeClr val="bg2">
                              <a:lumMod val="10000"/>
                            </a:schemeClr>
                          </a:solidFill>
                          <a:effectLst/>
                          <a:cs typeface="B Titr" panose="00000700000000000000" pitchFamily="2" charset="-78"/>
                        </a:rPr>
                        <a:t>آبان</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dirty="0">
                          <a:solidFill>
                            <a:schemeClr val="bg2">
                              <a:lumMod val="10000"/>
                            </a:schemeClr>
                          </a:solidFill>
                          <a:effectLst/>
                          <a:cs typeface="B Titr" panose="00000700000000000000" pitchFamily="2" charset="-78"/>
                        </a:rPr>
                        <a:t>هفته پیشگیری از مسمومیت ها</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r>
              <a:tr h="276173">
                <a:tc>
                  <a:txBody>
                    <a:bodyPr/>
                    <a:lstStyle/>
                    <a:p>
                      <a:pPr algn="ctr" rtl="0" fontAlgn="b"/>
                      <a:endParaRPr lang="fa-IR" sz="18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0" fontAlgn="b"/>
                      <a:endParaRPr lang="fa-IR" sz="18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0" fontAlgn="b"/>
                      <a:endParaRPr lang="fa-IR" sz="18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r>
              <a:tr h="405692">
                <a:tc gridSpan="3">
                  <a:txBody>
                    <a:bodyPr/>
                    <a:lstStyle/>
                    <a:p>
                      <a:pPr algn="ctr" rtl="1" fontAlgn="ctr"/>
                      <a:r>
                        <a:rPr lang="fa-IR" sz="2000" u="none" strike="noStrike" dirty="0">
                          <a:solidFill>
                            <a:schemeClr val="tx2">
                              <a:lumMod val="50000"/>
                            </a:schemeClr>
                          </a:solidFill>
                          <a:effectLst/>
                          <a:cs typeface="B Titr" panose="00000700000000000000" pitchFamily="2" charset="-78"/>
                        </a:rPr>
                        <a:t>چهارشنبه آخر سال </a:t>
                      </a:r>
                      <a:endParaRPr lang="fa-IR" sz="2000" b="1" i="0" u="none" strike="noStrike" dirty="0">
                        <a:solidFill>
                          <a:schemeClr val="tx2">
                            <a:lumMod val="50000"/>
                          </a:schemeClr>
                        </a:solidFill>
                        <a:effectLst/>
                        <a:latin typeface="B Nazanin" panose="00000400000000000000" pitchFamily="2" charset="-78"/>
                        <a:cs typeface="B Titr" panose="00000700000000000000" pitchFamily="2" charset="-78"/>
                      </a:endParaRPr>
                    </a:p>
                  </a:txBody>
                  <a:tcPr marL="6170" marR="6170" marT="6170" marB="0" anchor="ctr"/>
                </a:tc>
                <a:tc hMerge="1">
                  <a:txBody>
                    <a:bodyPr/>
                    <a:lstStyle/>
                    <a:p>
                      <a:pPr rtl="1"/>
                      <a:endParaRPr lang="fa-IR"/>
                    </a:p>
                  </a:txBody>
                  <a:tcPr/>
                </a:tc>
                <a:tc hMerge="1">
                  <a:txBody>
                    <a:bodyPr/>
                    <a:lstStyle/>
                    <a:p>
                      <a:pPr rtl="1"/>
                      <a:endParaRPr lang="fa-IR"/>
                    </a:p>
                  </a:txBody>
                  <a:tcPr/>
                </a:tc>
              </a:tr>
              <a:tr h="266508">
                <a:tc>
                  <a:txBody>
                    <a:bodyPr/>
                    <a:lstStyle/>
                    <a:p>
                      <a:pPr algn="ctr" rtl="1" fontAlgn="b"/>
                      <a:r>
                        <a:rPr lang="fa-IR" sz="1400" u="none" strike="noStrike" dirty="0">
                          <a:solidFill>
                            <a:schemeClr val="bg2">
                              <a:lumMod val="10000"/>
                            </a:schemeClr>
                          </a:solidFill>
                          <a:effectLst/>
                          <a:cs typeface="B Titr" panose="00000700000000000000" pitchFamily="2" charset="-78"/>
                        </a:rPr>
                        <a:t>روز</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dirty="0">
                          <a:solidFill>
                            <a:schemeClr val="bg2">
                              <a:lumMod val="10000"/>
                            </a:schemeClr>
                          </a:solidFill>
                          <a:effectLst/>
                          <a:cs typeface="B Titr" panose="00000700000000000000" pitchFamily="2" charset="-78"/>
                        </a:rPr>
                        <a:t>ماه</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dirty="0">
                          <a:solidFill>
                            <a:schemeClr val="bg2">
                              <a:lumMod val="10000"/>
                            </a:schemeClr>
                          </a:solidFill>
                          <a:effectLst/>
                          <a:cs typeface="B Titr" panose="00000700000000000000" pitchFamily="2" charset="-78"/>
                        </a:rPr>
                        <a:t>مناسبت</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r>
              <a:tr h="368499">
                <a:tc>
                  <a:txBody>
                    <a:bodyPr/>
                    <a:lstStyle/>
                    <a:p>
                      <a:pPr algn="ctr" rtl="1" fontAlgn="b"/>
                      <a:r>
                        <a:rPr lang="fa-IR" sz="1400" u="none" strike="noStrike">
                          <a:solidFill>
                            <a:schemeClr val="bg2">
                              <a:lumMod val="10000"/>
                            </a:schemeClr>
                          </a:solidFill>
                          <a:effectLst/>
                          <a:cs typeface="B Titr" panose="00000700000000000000" pitchFamily="2" charset="-78"/>
                        </a:rPr>
                        <a:t>آخرین چهار شنبه سال</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a:solidFill>
                            <a:schemeClr val="bg2">
                              <a:lumMod val="10000"/>
                            </a:schemeClr>
                          </a:solidFill>
                          <a:effectLst/>
                          <a:cs typeface="B Titr" panose="00000700000000000000" pitchFamily="2" charset="-78"/>
                        </a:rPr>
                        <a:t>اسفند</a:t>
                      </a:r>
                      <a:endParaRPr lang="fa-IR" sz="1400" b="1" i="0" u="none" strike="noStrike">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c>
                  <a:txBody>
                    <a:bodyPr/>
                    <a:lstStyle/>
                    <a:p>
                      <a:pPr algn="ctr" rtl="1" fontAlgn="b"/>
                      <a:r>
                        <a:rPr lang="fa-IR" sz="1400" u="none" strike="noStrike" dirty="0">
                          <a:solidFill>
                            <a:schemeClr val="bg2">
                              <a:lumMod val="10000"/>
                            </a:schemeClr>
                          </a:solidFill>
                          <a:effectLst/>
                          <a:cs typeface="B Titr" panose="00000700000000000000" pitchFamily="2" charset="-78"/>
                        </a:rPr>
                        <a:t>پیشگیری از حوادث  آخرین چهارشنبه سال</a:t>
                      </a:r>
                      <a:endParaRPr lang="fa-IR" sz="1400" b="1" i="0" u="none" strike="noStrike" dirty="0">
                        <a:solidFill>
                          <a:schemeClr val="bg2">
                            <a:lumMod val="10000"/>
                          </a:schemeClr>
                        </a:solidFill>
                        <a:effectLst/>
                        <a:latin typeface="B Nazanin" panose="00000400000000000000" pitchFamily="2" charset="-78"/>
                        <a:cs typeface="B Titr" panose="00000700000000000000" pitchFamily="2" charset="-78"/>
                      </a:endParaRPr>
                    </a:p>
                  </a:txBody>
                  <a:tcPr marL="6170" marR="6170" marT="6170" marB="0" anchor="b"/>
                </a:tc>
              </a:tr>
            </a:tbl>
          </a:graphicData>
        </a:graphic>
      </p:graphicFrame>
    </p:spTree>
    <p:extLst>
      <p:ext uri="{BB962C8B-B14F-4D97-AF65-F5344CB8AC3E}">
        <p14:creationId xmlns:p14="http://schemas.microsoft.com/office/powerpoint/2010/main" val="266109177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762000"/>
            <a:ext cx="8229600" cy="5440363"/>
          </a:xfrm>
        </p:spPr>
        <p:txBody>
          <a:bodyPr/>
          <a:lstStyle/>
          <a:p>
            <a:pPr>
              <a:buNone/>
            </a:pPr>
            <a:endParaRPr lang="fa-IR" dirty="0" smtClean="0"/>
          </a:p>
          <a:p>
            <a:pPr algn="r">
              <a:buNone/>
            </a:pPr>
            <a:endParaRPr lang="en-US" dirty="0" smtClean="0"/>
          </a:p>
          <a:p>
            <a:pPr algn="r">
              <a:buNone/>
            </a:pPr>
            <a:r>
              <a:rPr lang="fa-IR" dirty="0" smtClean="0"/>
              <a:t> </a:t>
            </a:r>
            <a:r>
              <a:rPr lang="fa-IR" sz="2400" b="1" dirty="0" smtClean="0">
                <a:solidFill>
                  <a:schemeClr val="bg2">
                    <a:lumMod val="25000"/>
                  </a:schemeClr>
                </a:solidFill>
                <a:cs typeface="B Nazanin" panose="00000400000000000000" pitchFamily="2" charset="-78"/>
              </a:rPr>
              <a:t>5) مواظب بچه ها باشید: </a:t>
            </a:r>
          </a:p>
          <a:p>
            <a:pPr algn="r">
              <a:buNone/>
            </a:pPr>
            <a:endParaRPr lang="fa-IR" sz="2000" b="1" dirty="0" smtClean="0">
              <a:cs typeface="B Nazanin" panose="00000400000000000000" pitchFamily="2" charset="-78"/>
            </a:endParaRPr>
          </a:p>
          <a:p>
            <a:pPr algn="r">
              <a:buNone/>
            </a:pPr>
            <a:r>
              <a:rPr lang="fa-IR" sz="2000" b="1" dirty="0" smtClean="0">
                <a:cs typeface="B Nazanin" panose="00000400000000000000" pitchFamily="2" charset="-78"/>
              </a:rPr>
              <a:t>بچه ها می توانند یکی از مهمترین عوامل برای ایجاد آتش سوزی باشند. سعی کنید بچه های کوچک را از وسایل آتش زا دور نگه دارید تا مشکلی ایجاد نشود. برای بچه ها بازی با کبریت تنها یک بازی ساده است اما باید توجه داشته باشید که این بازی به ظاهر ساده می تواند حوادث ناگواری را ایجاد کند.</a:t>
            </a:r>
          </a:p>
          <a:p>
            <a:endParaRPr lang="fa-IR" dirty="0">
              <a:cs typeface="B Nazanin" panose="00000400000000000000" pitchFamily="2" charset="-78"/>
            </a:endParaRPr>
          </a:p>
        </p:txBody>
      </p:sp>
    </p:spTree>
    <p:extLst>
      <p:ext uri="{BB962C8B-B14F-4D97-AF65-F5344CB8AC3E}">
        <p14:creationId xmlns:p14="http://schemas.microsoft.com/office/powerpoint/2010/main" val="669903366"/>
      </p:ext>
    </p:extLst>
  </p:cSld>
  <p:clrMapOvr>
    <a:masterClrMapping/>
  </p:clrMapOvr>
  <p:transition>
    <p:wedg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990601"/>
            <a:ext cx="8229600" cy="5410200"/>
          </a:xfrm>
        </p:spPr>
        <p:txBody>
          <a:bodyPr/>
          <a:lstStyle/>
          <a:p>
            <a:pPr algn="r" rtl="1">
              <a:buNone/>
            </a:pPr>
            <a:endParaRPr lang="fa-IR" dirty="0" smtClean="0"/>
          </a:p>
          <a:p>
            <a:pPr algn="r" rtl="1">
              <a:buNone/>
            </a:pPr>
            <a:r>
              <a:rPr lang="fa-IR" sz="2000" b="1" dirty="0" smtClean="0">
                <a:cs typeface="B Nazanin" panose="00000400000000000000" pitchFamily="2" charset="-78"/>
              </a:rPr>
              <a:t>6)خروجی های خانه را تمیز نگه دارید . ( از قرار دادن چیزهای غیر ضروری در خروجی های خانه خودداری کنید .) مطمئن شوید همه اعضای خانواده محل کلید ها را می دانند .</a:t>
            </a:r>
          </a:p>
          <a:p>
            <a:pPr algn="r" rtl="1">
              <a:buNone/>
            </a:pPr>
            <a:endParaRPr lang="fa-IR" sz="2000" b="1" dirty="0" smtClean="0">
              <a:cs typeface="B Nazanin" panose="00000400000000000000" pitchFamily="2" charset="-78"/>
            </a:endParaRPr>
          </a:p>
          <a:p>
            <a:pPr algn="r" rtl="1">
              <a:buNone/>
            </a:pPr>
            <a:r>
              <a:rPr lang="fa-IR" sz="2000" b="1" dirty="0" smtClean="0">
                <a:cs typeface="B Nazanin" panose="00000400000000000000" pitchFamily="2" charset="-78"/>
              </a:rPr>
              <a:t>7)تقریباً رخ می دهند .هنگام پخت غذا مواظب باشید .هرگز کودکان را در آشپزخانه تنها نگذارید .</a:t>
            </a:r>
          </a:p>
          <a:p>
            <a:pPr algn="r" rtl="1">
              <a:buNone/>
            </a:pPr>
            <a:endParaRPr lang="fa-IR" sz="2000" b="1" dirty="0" smtClean="0">
              <a:cs typeface="B Nazanin" panose="00000400000000000000" pitchFamily="2" charset="-78"/>
            </a:endParaRPr>
          </a:p>
          <a:p>
            <a:pPr algn="r" rtl="1">
              <a:buNone/>
            </a:pPr>
            <a:r>
              <a:rPr lang="fa-IR" sz="2000" b="1" dirty="0" smtClean="0">
                <a:cs typeface="B Nazanin" panose="00000400000000000000" pitchFamily="2" charset="-78"/>
              </a:rPr>
              <a:t>8)  موقع سرخ کردن غذا با روغن داغ مواظب باشید . اگر می خواهید دستگاه سرخ کن بخرید ، سرخ کن برقی از نوع استاندارد مناسب تر است.</a:t>
            </a:r>
          </a:p>
          <a:p>
            <a:endParaRPr lang="fa-IR" dirty="0">
              <a:cs typeface="B Nazanin" panose="00000400000000000000" pitchFamily="2" charset="-78"/>
            </a:endParaRPr>
          </a:p>
        </p:txBody>
      </p:sp>
    </p:spTree>
    <p:extLst>
      <p:ext uri="{BB962C8B-B14F-4D97-AF65-F5344CB8AC3E}">
        <p14:creationId xmlns:p14="http://schemas.microsoft.com/office/powerpoint/2010/main" val="3635778931"/>
      </p:ext>
    </p:extLst>
  </p:cSld>
  <p:clrMapOvr>
    <a:masterClrMapping/>
  </p:clrMapOvr>
  <p:transition>
    <p:wedg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pPr algn="r" rtl="1">
              <a:buNone/>
            </a:pPr>
            <a:endParaRPr lang="fa-IR" dirty="0" smtClean="0"/>
          </a:p>
          <a:p>
            <a:pPr algn="r" rtl="1">
              <a:buNone/>
            </a:pPr>
            <a:r>
              <a:rPr lang="fa-IR" sz="2400" b="1" dirty="0" smtClean="0">
                <a:cs typeface="B Nazanin" panose="00000400000000000000" pitchFamily="2" charset="-78"/>
              </a:rPr>
              <a:t>9)هر پریز مخصوص فقط یک دو شاخه است . </a:t>
            </a:r>
            <a:r>
              <a:rPr lang="fa-IR" sz="2400" b="1" dirty="0" smtClean="0">
                <a:solidFill>
                  <a:srgbClr val="C00000"/>
                </a:solidFill>
                <a:cs typeface="B Nazanin" panose="00000400000000000000" pitchFamily="2" charset="-78"/>
              </a:rPr>
              <a:t>برق اضافه از آن نگیرید </a:t>
            </a:r>
            <a:r>
              <a:rPr lang="fa-IR" sz="2400" b="1" dirty="0" smtClean="0">
                <a:cs typeface="B Nazanin" panose="00000400000000000000" pitchFamily="2" charset="-78"/>
              </a:rPr>
              <a:t>. از سه راهه های بدون سیم استفاده نکنید کبریت ها و فندک ها را دور از دسترس کودکان نگهداری کنید . </a:t>
            </a:r>
          </a:p>
          <a:p>
            <a:pPr algn="r" rtl="1">
              <a:buNone/>
            </a:pPr>
            <a:endParaRPr lang="fa-IR" sz="2400" b="1" dirty="0" smtClean="0">
              <a:cs typeface="B Nazanin" panose="00000400000000000000" pitchFamily="2" charset="-78"/>
            </a:endParaRPr>
          </a:p>
          <a:p>
            <a:pPr algn="r" rtl="1">
              <a:buNone/>
            </a:pPr>
            <a:r>
              <a:rPr lang="fa-IR" sz="2400" b="1" dirty="0" smtClean="0">
                <a:cs typeface="B Nazanin" panose="00000400000000000000" pitchFamily="2" charset="-78"/>
              </a:rPr>
              <a:t>10)هرگز شمع را در اتاقی که کسی در آن نیست ، یا کودکی در آن است روشن رها نکنید .مطمئن شوید که شمعها در یک شمعدان مناسب ، دور از مواد قابل اشتعال و روی سطحی که </a:t>
            </a:r>
            <a:r>
              <a:rPr lang="fa-IR" sz="2400" b="1" dirty="0" err="1" smtClean="0">
                <a:cs typeface="B Nazanin" panose="00000400000000000000" pitchFamily="2" charset="-78"/>
              </a:rPr>
              <a:t>آتش نمی</a:t>
            </a:r>
            <a:r>
              <a:rPr lang="fa-IR" sz="2400" b="1" dirty="0" smtClean="0">
                <a:cs typeface="B Nazanin" panose="00000400000000000000" pitchFamily="2" charset="-78"/>
              </a:rPr>
              <a:t> گیرد قرار دارند .</a:t>
            </a:r>
          </a:p>
          <a:p>
            <a:pPr algn="r" rtl="1">
              <a:buNone/>
            </a:pPr>
            <a:endParaRPr lang="fa-IR" sz="2400" b="1" dirty="0" smtClean="0">
              <a:cs typeface="B Nazanin" panose="00000400000000000000" pitchFamily="2" charset="-78"/>
            </a:endParaRPr>
          </a:p>
          <a:p>
            <a:pPr algn="r" rtl="1">
              <a:buNone/>
            </a:pPr>
            <a:r>
              <a:rPr lang="fa-IR" sz="2400" b="1" dirty="0" smtClean="0">
                <a:cs typeface="B Nazanin" panose="00000400000000000000" pitchFamily="2" charset="-78"/>
              </a:rPr>
              <a:t>11) تلویزیون و سایر وسایل برقی را در حالت روشن ترک نکنید . ممکن است موجب آتش سوزی شوند . وقتی از آنها استفاده </a:t>
            </a:r>
            <a:r>
              <a:rPr lang="fa-IR" sz="2400" b="1" dirty="0" err="1" smtClean="0">
                <a:cs typeface="B Nazanin" panose="00000400000000000000" pitchFamily="2" charset="-78"/>
              </a:rPr>
              <a:t>نمی</a:t>
            </a:r>
            <a:r>
              <a:rPr lang="fa-IR" sz="2400" b="1" dirty="0" smtClean="0">
                <a:cs typeface="B Nazanin" panose="00000400000000000000" pitchFamily="2" charset="-78"/>
              </a:rPr>
              <a:t> کنید آنها را </a:t>
            </a:r>
            <a:r>
              <a:rPr lang="fa-IR" sz="2400" b="1" dirty="0" smtClean="0">
                <a:solidFill>
                  <a:srgbClr val="C00000"/>
                </a:solidFill>
                <a:cs typeface="B Nazanin" panose="00000400000000000000" pitchFamily="2" charset="-78"/>
              </a:rPr>
              <a:t>خاموش کنید و از برق بکشید </a:t>
            </a:r>
            <a:r>
              <a:rPr lang="fa-IR" sz="2400" b="1" dirty="0" smtClean="0">
                <a:cs typeface="B Nazanin" panose="00000400000000000000" pitchFamily="2" charset="-78"/>
              </a:rPr>
              <a:t>.</a:t>
            </a:r>
          </a:p>
          <a:p>
            <a:pPr algn="r"/>
            <a:endParaRPr lang="fa-IR" dirty="0">
              <a:cs typeface="B Nazanin" panose="00000400000000000000" pitchFamily="2" charset="-78"/>
            </a:endParaRPr>
          </a:p>
        </p:txBody>
      </p:sp>
    </p:spTree>
    <p:extLst>
      <p:ext uri="{BB962C8B-B14F-4D97-AF65-F5344CB8AC3E}">
        <p14:creationId xmlns:p14="http://schemas.microsoft.com/office/powerpoint/2010/main" val="3052265661"/>
      </p:ext>
    </p:extLst>
  </p:cSld>
  <p:clrMapOvr>
    <a:masterClrMapping/>
  </p:clrMapOvr>
  <p:transition>
    <p:wedg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400" b="1" dirty="0" smtClean="0">
                <a:cs typeface="B Titr" panose="00000700000000000000" pitchFamily="2" charset="-78"/>
              </a:rPr>
              <a:t>8)گاز گرفتگی</a:t>
            </a:r>
            <a:endParaRPr lang="fa-IR" sz="4400" dirty="0">
              <a:cs typeface="B Titr" panose="00000700000000000000" pitchFamily="2" charset="-78"/>
            </a:endParaRPr>
          </a:p>
        </p:txBody>
      </p:sp>
      <p:sp>
        <p:nvSpPr>
          <p:cNvPr id="3" name="Content Placeholder 2"/>
          <p:cNvSpPr>
            <a:spLocks noGrp="1"/>
          </p:cNvSpPr>
          <p:nvPr>
            <p:ph idx="1"/>
          </p:nvPr>
        </p:nvSpPr>
        <p:spPr/>
        <p:txBody>
          <a:bodyPr>
            <a:normAutofit/>
          </a:bodyPr>
          <a:lstStyle/>
          <a:p>
            <a:pPr algn="r">
              <a:buNone/>
            </a:pPr>
            <a:r>
              <a:rPr lang="fa-IR" dirty="0" smtClean="0"/>
              <a:t/>
            </a:r>
            <a:br>
              <a:rPr lang="fa-IR" dirty="0" smtClean="0"/>
            </a:br>
            <a:r>
              <a:rPr lang="fa-IR" sz="1800" b="1" dirty="0" err="1" smtClean="0">
                <a:cs typeface="B Titr" panose="00000700000000000000" pitchFamily="2" charset="-78"/>
              </a:rPr>
              <a:t>هرگاه</a:t>
            </a:r>
            <a:r>
              <a:rPr lang="fa-IR" sz="1800" b="1" dirty="0" smtClean="0">
                <a:cs typeface="B Titr" panose="00000700000000000000" pitchFamily="2" charset="-78"/>
              </a:rPr>
              <a:t> یک وسیله </a:t>
            </a:r>
            <a:r>
              <a:rPr lang="fa-IR" sz="1800" b="1" dirty="0" err="1" smtClean="0">
                <a:cs typeface="B Titr" panose="00000700000000000000" pitchFamily="2" charset="-78"/>
              </a:rPr>
              <a:t>گازسوز</a:t>
            </a:r>
            <a:r>
              <a:rPr lang="fa-IR" sz="1800" b="1" dirty="0" smtClean="0">
                <a:cs typeface="B Titr" panose="00000700000000000000" pitchFamily="2" charset="-78"/>
              </a:rPr>
              <a:t> یا </a:t>
            </a:r>
            <a:r>
              <a:rPr lang="fa-IR" sz="1800" b="1" dirty="0" err="1" smtClean="0">
                <a:cs typeface="B Titr" panose="00000700000000000000" pitchFamily="2" charset="-78"/>
              </a:rPr>
              <a:t>دودکش</a:t>
            </a:r>
            <a:r>
              <a:rPr lang="fa-IR" sz="1800" b="1" dirty="0" smtClean="0">
                <a:cs typeface="B Titr" panose="00000700000000000000" pitchFamily="2" charset="-78"/>
              </a:rPr>
              <a:t> آن درست نصب نشده و یا کارکرد آن دچار مشکل شده باشد، </a:t>
            </a:r>
            <a:r>
              <a:rPr lang="fa-IR" sz="1800" b="1" dirty="0" smtClean="0">
                <a:solidFill>
                  <a:schemeClr val="bg2">
                    <a:lumMod val="25000"/>
                  </a:schemeClr>
                </a:solidFill>
                <a:cs typeface="B Titr" panose="00000700000000000000" pitchFamily="2" charset="-78"/>
              </a:rPr>
              <a:t>گاز سمی‌منواکسیدکربن </a:t>
            </a:r>
            <a:r>
              <a:rPr lang="fa-IR" sz="1800" b="1" dirty="0" smtClean="0">
                <a:cs typeface="B Titr" panose="00000700000000000000" pitchFamily="2" charset="-78"/>
              </a:rPr>
              <a:t>در فضای درون خانه پخش می‌شود. گاز </a:t>
            </a:r>
            <a:r>
              <a:rPr lang="fa-IR" sz="1800" b="1" dirty="0" err="1" smtClean="0">
                <a:cs typeface="B Titr" panose="00000700000000000000" pitchFamily="2" charset="-78"/>
              </a:rPr>
              <a:t>منواکسیدکربن</a:t>
            </a:r>
            <a:r>
              <a:rPr lang="fa-IR" sz="1800" b="1" dirty="0" smtClean="0">
                <a:cs typeface="B Titr" panose="00000700000000000000" pitchFamily="2" charset="-78"/>
              </a:rPr>
              <a:t> کاملا بی‌رنگ و بی بو است تنفس گاز </a:t>
            </a:r>
            <a:r>
              <a:rPr lang="fa-IR" sz="1800" b="1" dirty="0" err="1" smtClean="0">
                <a:cs typeface="B Titr" panose="00000700000000000000" pitchFamily="2" charset="-78"/>
              </a:rPr>
              <a:t>منواکسیدکربن</a:t>
            </a:r>
            <a:r>
              <a:rPr lang="fa-IR" sz="1800" b="1" dirty="0" smtClean="0">
                <a:cs typeface="B Titr" panose="00000700000000000000" pitchFamily="2" charset="-78"/>
              </a:rPr>
              <a:t> باعث گاز گرفتگی، </a:t>
            </a:r>
            <a:r>
              <a:rPr lang="fa-IR" sz="1800" b="1" dirty="0" smtClean="0">
                <a:solidFill>
                  <a:schemeClr val="bg2">
                    <a:lumMod val="25000"/>
                  </a:schemeClr>
                </a:solidFill>
                <a:cs typeface="B Titr" panose="00000700000000000000" pitchFamily="2" charset="-78"/>
              </a:rPr>
              <a:t>مسمومیت و مرگ </a:t>
            </a:r>
            <a:r>
              <a:rPr lang="fa-IR" sz="1800" b="1" dirty="0" smtClean="0">
                <a:cs typeface="B Titr" panose="00000700000000000000" pitchFamily="2" charset="-78"/>
              </a:rPr>
              <a:t>می‌شود.  </a:t>
            </a:r>
            <a:br>
              <a:rPr lang="fa-IR" sz="1800" b="1" dirty="0" smtClean="0">
                <a:cs typeface="B Titr" panose="00000700000000000000" pitchFamily="2" charset="-78"/>
              </a:rPr>
            </a:br>
            <a:r>
              <a:rPr lang="fa-IR" sz="1800" b="1" dirty="0" smtClean="0">
                <a:solidFill>
                  <a:schemeClr val="bg2">
                    <a:lumMod val="25000"/>
                  </a:schemeClr>
                </a:solidFill>
                <a:cs typeface="B Titr" panose="00000700000000000000" pitchFamily="2" charset="-78"/>
              </a:rPr>
              <a:t>نشانه‌های</a:t>
            </a:r>
            <a:r>
              <a:rPr lang="fa-IR" sz="1800" b="1" dirty="0" smtClean="0">
                <a:cs typeface="B Titr" panose="00000700000000000000" pitchFamily="2" charset="-78"/>
              </a:rPr>
              <a:t> اولیه گاز </a:t>
            </a:r>
            <a:r>
              <a:rPr lang="fa-IR" sz="1800" b="1" dirty="0" err="1" smtClean="0">
                <a:cs typeface="B Titr" panose="00000700000000000000" pitchFamily="2" charset="-78"/>
              </a:rPr>
              <a:t>کرفتگی</a:t>
            </a:r>
            <a:r>
              <a:rPr lang="fa-IR" sz="1800" b="1" dirty="0" smtClean="0">
                <a:cs typeface="B Titr" panose="00000700000000000000" pitchFamily="2" charset="-78"/>
              </a:rPr>
              <a:t> عبارتند از خواب آلودگی، ضعف، کرختی بدن، سردرد، تهوع و درد قفسه سینه در صورت مشاهده این نشانه ها، فرد مسموم را در معرض </a:t>
            </a:r>
            <a:r>
              <a:rPr lang="fa-IR" sz="1800" b="1" dirty="0" smtClean="0">
                <a:solidFill>
                  <a:schemeClr val="bg2">
                    <a:lumMod val="25000"/>
                  </a:schemeClr>
                </a:solidFill>
                <a:cs typeface="B Titr" panose="00000700000000000000" pitchFamily="2" charset="-78"/>
              </a:rPr>
              <a:t>هوای آزاد </a:t>
            </a:r>
            <a:r>
              <a:rPr lang="fa-IR" sz="1800" b="1" dirty="0" smtClean="0">
                <a:cs typeface="B Titr" panose="00000700000000000000" pitchFamily="2" charset="-78"/>
              </a:rPr>
              <a:t>قرار دهید و تمام وسایل </a:t>
            </a:r>
            <a:r>
              <a:rPr lang="fa-IR" sz="1800" b="1" dirty="0" err="1" smtClean="0">
                <a:cs typeface="B Titr" panose="00000700000000000000" pitchFamily="2" charset="-78"/>
              </a:rPr>
              <a:t>گازسوز</a:t>
            </a:r>
            <a:r>
              <a:rPr lang="fa-IR" sz="1800" b="1" dirty="0" smtClean="0">
                <a:cs typeface="B Titr" panose="00000700000000000000" pitchFamily="2" charset="-78"/>
              </a:rPr>
              <a:t> را تا کنترل و بازرسی کامل </a:t>
            </a:r>
            <a:r>
              <a:rPr lang="fa-IR" sz="1800" b="1" dirty="0" err="1" smtClean="0">
                <a:cs typeface="B Titr" panose="00000700000000000000" pitchFamily="2" charset="-78"/>
              </a:rPr>
              <a:t>سرویسکار</a:t>
            </a:r>
            <a:r>
              <a:rPr lang="fa-IR" sz="1800" b="1" dirty="0" smtClean="0">
                <a:cs typeface="B Titr" panose="00000700000000000000" pitchFamily="2" charset="-78"/>
              </a:rPr>
              <a:t> مجاز </a:t>
            </a:r>
            <a:r>
              <a:rPr lang="fa-IR" sz="1800" b="1" dirty="0" smtClean="0">
                <a:solidFill>
                  <a:schemeClr val="bg2">
                    <a:lumMod val="25000"/>
                  </a:schemeClr>
                </a:solidFill>
                <a:cs typeface="B Titr" panose="00000700000000000000" pitchFamily="2" charset="-78"/>
              </a:rPr>
              <a:t>خاموش</a:t>
            </a:r>
            <a:r>
              <a:rPr lang="fa-IR" sz="1800" b="1" dirty="0" smtClean="0">
                <a:cs typeface="B Titr" panose="00000700000000000000" pitchFamily="2" charset="-78"/>
              </a:rPr>
              <a:t> نگه دارید. یکی از نشانه‌های عملکرد نامناسب وسیله </a:t>
            </a:r>
            <a:r>
              <a:rPr lang="fa-IR" sz="1800" b="1" dirty="0" err="1" smtClean="0">
                <a:cs typeface="B Titr" panose="00000700000000000000" pitchFamily="2" charset="-78"/>
              </a:rPr>
              <a:t>گازسوز</a:t>
            </a:r>
            <a:r>
              <a:rPr lang="fa-IR" sz="1800" b="1" dirty="0" smtClean="0">
                <a:cs typeface="B Titr" panose="00000700000000000000" pitchFamily="2" charset="-78"/>
              </a:rPr>
              <a:t> و تولید گاز </a:t>
            </a:r>
            <a:r>
              <a:rPr lang="fa-IR" sz="1800" b="1" dirty="0" err="1" smtClean="0">
                <a:cs typeface="B Titr" panose="00000700000000000000" pitchFamily="2" charset="-78"/>
              </a:rPr>
              <a:t>منواکسید</a:t>
            </a:r>
            <a:r>
              <a:rPr lang="fa-IR" sz="1800" b="1" dirty="0" smtClean="0">
                <a:cs typeface="B Titr" panose="00000700000000000000" pitchFamily="2" charset="-78"/>
              </a:rPr>
              <a:t> کربن،</a:t>
            </a:r>
            <a:r>
              <a:rPr lang="fa-IR" sz="1800" b="1" dirty="0" smtClean="0">
                <a:solidFill>
                  <a:schemeClr val="bg2">
                    <a:lumMod val="25000"/>
                  </a:schemeClr>
                </a:solidFill>
                <a:cs typeface="B Titr" panose="00000700000000000000" pitchFamily="2" charset="-78"/>
              </a:rPr>
              <a:t> شعله بسیار کم و زرد رنگ </a:t>
            </a:r>
            <a:r>
              <a:rPr lang="fa-IR" sz="1800" b="1" dirty="0" smtClean="0">
                <a:cs typeface="B Titr" panose="00000700000000000000" pitchFamily="2" charset="-78"/>
              </a:rPr>
              <a:t>است. در این حالت فورا دستگاه را خاموش کنید و با </a:t>
            </a:r>
            <a:r>
              <a:rPr lang="fa-IR" sz="1800" b="1" dirty="0" err="1" smtClean="0">
                <a:cs typeface="B Titr" panose="00000700000000000000" pitchFamily="2" charset="-78"/>
              </a:rPr>
              <a:t>سرویسکار</a:t>
            </a:r>
            <a:r>
              <a:rPr lang="fa-IR" sz="1800" b="1" dirty="0" smtClean="0">
                <a:cs typeface="B Titr" panose="00000700000000000000" pitchFamily="2" charset="-78"/>
              </a:rPr>
              <a:t> مجاز تماس بگیرید.  </a:t>
            </a:r>
            <a:br>
              <a:rPr lang="fa-IR" sz="1800" b="1" dirty="0" smtClean="0">
                <a:cs typeface="B Titr" panose="00000700000000000000" pitchFamily="2" charset="-78"/>
              </a:rPr>
            </a:br>
            <a:r>
              <a:rPr lang="fa-IR" sz="1800" b="1" dirty="0" smtClean="0">
                <a:solidFill>
                  <a:schemeClr val="bg2">
                    <a:lumMod val="25000"/>
                  </a:schemeClr>
                </a:solidFill>
                <a:cs typeface="B Titr" panose="00000700000000000000" pitchFamily="2" charset="-78"/>
              </a:rPr>
              <a:t>شعله وسیله گاز سوز سالم، آبی رنگ و کشیده است. </a:t>
            </a:r>
            <a:endParaRPr lang="fa-IR" sz="1800" b="1" dirty="0">
              <a:solidFill>
                <a:schemeClr val="bg2">
                  <a:lumMod val="25000"/>
                </a:schemeClr>
              </a:solidFill>
              <a:cs typeface="B Titr" panose="00000700000000000000" pitchFamily="2" charset="-78"/>
            </a:endParaRPr>
          </a:p>
        </p:txBody>
      </p:sp>
    </p:spTree>
    <p:extLst>
      <p:ext uri="{BB962C8B-B14F-4D97-AF65-F5344CB8AC3E}">
        <p14:creationId xmlns:p14="http://schemas.microsoft.com/office/powerpoint/2010/main" val="1188944335"/>
      </p:ext>
    </p:extLst>
  </p:cSld>
  <p:clrMapOvr>
    <a:masterClrMapping/>
  </p:clrMapOvr>
  <p:transition>
    <p:wedg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55" y="838200"/>
            <a:ext cx="8382000" cy="1371600"/>
          </a:xfrm>
        </p:spPr>
        <p:txBody>
          <a:bodyPr>
            <a:normAutofit fontScale="90000"/>
          </a:bodyPr>
          <a:lstStyle/>
          <a:p>
            <a:pPr algn="r"/>
            <a:r>
              <a:rPr lang="fa-IR" sz="4000" b="1" dirty="0" smtClean="0">
                <a:cs typeface="B Titr" panose="00000700000000000000" pitchFamily="2" charset="-78"/>
              </a:rPr>
              <a:t>راههای پیشگیری از گاز گرفتگی</a:t>
            </a:r>
            <a:r>
              <a:rPr lang="fa-IR" b="1" dirty="0" smtClean="0"/>
              <a:t/>
            </a:r>
            <a:br>
              <a:rPr lang="fa-IR" b="1" dirty="0" smtClean="0"/>
            </a:br>
            <a:endParaRPr lang="fa-IR" dirty="0"/>
          </a:p>
        </p:txBody>
      </p:sp>
      <p:sp>
        <p:nvSpPr>
          <p:cNvPr id="3" name="Content Placeholder 2"/>
          <p:cNvSpPr>
            <a:spLocks noGrp="1"/>
          </p:cNvSpPr>
          <p:nvPr>
            <p:ph idx="1"/>
          </p:nvPr>
        </p:nvSpPr>
        <p:spPr/>
        <p:txBody>
          <a:bodyPr/>
          <a:lstStyle/>
          <a:p>
            <a:pPr algn="r" rtl="1"/>
            <a:r>
              <a:rPr lang="fa-IR" sz="2000" b="1" dirty="0" smtClean="0">
                <a:cs typeface="B Titr" panose="00000700000000000000" pitchFamily="2" charset="-78"/>
              </a:rPr>
              <a:t>با فرا </a:t>
            </a:r>
            <a:r>
              <a:rPr lang="fa-IR" sz="2000" b="1" dirty="0" err="1" smtClean="0">
                <a:cs typeface="B Titr" panose="00000700000000000000" pitchFamily="2" charset="-78"/>
              </a:rPr>
              <a:t>رسيدن</a:t>
            </a:r>
            <a:r>
              <a:rPr lang="fa-IR" sz="2000" b="1" dirty="0" smtClean="0">
                <a:cs typeface="B Titr" panose="00000700000000000000" pitchFamily="2" charset="-78"/>
              </a:rPr>
              <a:t> فصل </a:t>
            </a:r>
            <a:r>
              <a:rPr lang="fa-IR" sz="2000" b="1" dirty="0" err="1" smtClean="0">
                <a:cs typeface="B Titr" panose="00000700000000000000" pitchFamily="2" charset="-78"/>
              </a:rPr>
              <a:t>پاييز</a:t>
            </a:r>
            <a:r>
              <a:rPr lang="fa-IR" sz="2000" b="1" dirty="0" smtClean="0">
                <a:cs typeface="B Titr" panose="00000700000000000000" pitchFamily="2" charset="-78"/>
              </a:rPr>
              <a:t> و در </a:t>
            </a:r>
            <a:r>
              <a:rPr lang="fa-IR" sz="2000" b="1" dirty="0" err="1" smtClean="0">
                <a:cs typeface="B Titr" panose="00000700000000000000" pitchFamily="2" charset="-78"/>
              </a:rPr>
              <a:t>پي</a:t>
            </a:r>
            <a:r>
              <a:rPr lang="fa-IR" sz="2000" b="1" dirty="0" smtClean="0">
                <a:cs typeface="B Titr" panose="00000700000000000000" pitchFamily="2" charset="-78"/>
              </a:rPr>
              <a:t> آن زمستان و سرد شدن هوا ، استفاده از </a:t>
            </a:r>
            <a:r>
              <a:rPr lang="fa-IR" sz="2000" b="1" dirty="0" err="1" smtClean="0">
                <a:cs typeface="B Titr" panose="00000700000000000000" pitchFamily="2" charset="-78"/>
              </a:rPr>
              <a:t>وسايل</a:t>
            </a:r>
            <a:r>
              <a:rPr lang="fa-IR" sz="2000" b="1" dirty="0" smtClean="0">
                <a:cs typeface="B Titr" panose="00000700000000000000" pitchFamily="2" charset="-78"/>
              </a:rPr>
              <a:t> گرمازا آغاز مي‌شود.اما </a:t>
            </a:r>
            <a:r>
              <a:rPr lang="fa-IR" sz="2000" b="1" dirty="0" err="1" smtClean="0">
                <a:cs typeface="B Titr" panose="00000700000000000000" pitchFamily="2" charset="-78"/>
              </a:rPr>
              <a:t>بايد</a:t>
            </a:r>
            <a:r>
              <a:rPr lang="fa-IR" sz="2000" b="1" dirty="0" smtClean="0">
                <a:cs typeface="B Titr" panose="00000700000000000000" pitchFamily="2" charset="-78"/>
              </a:rPr>
              <a:t> توجه داشت </a:t>
            </a:r>
            <a:r>
              <a:rPr lang="fa-IR" sz="2000" b="1" dirty="0" err="1" smtClean="0">
                <a:cs typeface="B Titr" panose="00000700000000000000" pitchFamily="2" charset="-78"/>
              </a:rPr>
              <a:t>كه</a:t>
            </a:r>
            <a:r>
              <a:rPr lang="fa-IR" sz="2000" b="1" dirty="0" smtClean="0">
                <a:cs typeface="B Titr" panose="00000700000000000000" pitchFamily="2" charset="-78"/>
              </a:rPr>
              <a:t> در استفاده از </a:t>
            </a:r>
            <a:r>
              <a:rPr lang="fa-IR" sz="2000" b="1" dirty="0" err="1" smtClean="0">
                <a:cs typeface="B Titr" panose="00000700000000000000" pitchFamily="2" charset="-78"/>
              </a:rPr>
              <a:t>اين</a:t>
            </a:r>
            <a:r>
              <a:rPr lang="fa-IR" sz="2000" b="1" dirty="0" smtClean="0">
                <a:cs typeface="B Titr" panose="00000700000000000000" pitchFamily="2" charset="-78"/>
              </a:rPr>
              <a:t> گونه </a:t>
            </a:r>
            <a:r>
              <a:rPr lang="fa-IR" sz="2000" b="1" dirty="0" err="1" smtClean="0">
                <a:cs typeface="B Titr" panose="00000700000000000000" pitchFamily="2" charset="-78"/>
              </a:rPr>
              <a:t>وسايل</a:t>
            </a:r>
            <a:r>
              <a:rPr lang="fa-IR" sz="2000" b="1" dirty="0" smtClean="0">
                <a:cs typeface="B Titr" panose="00000700000000000000" pitchFamily="2" charset="-78"/>
              </a:rPr>
              <a:t> اگر اصول و موارد </a:t>
            </a:r>
            <a:r>
              <a:rPr lang="fa-IR" sz="2000" b="1" dirty="0" err="1" smtClean="0">
                <a:cs typeface="B Titr" panose="00000700000000000000" pitchFamily="2" charset="-78"/>
              </a:rPr>
              <a:t>ايمني</a:t>
            </a:r>
            <a:r>
              <a:rPr lang="fa-IR" sz="2000" b="1" dirty="0" smtClean="0">
                <a:cs typeface="B Titr" panose="00000700000000000000" pitchFamily="2" charset="-78"/>
              </a:rPr>
              <a:t> </a:t>
            </a:r>
            <a:r>
              <a:rPr lang="fa-IR" sz="2000" b="1" dirty="0" err="1" smtClean="0">
                <a:cs typeface="B Titr" panose="00000700000000000000" pitchFamily="2" charset="-78"/>
              </a:rPr>
              <a:t>رعايت</a:t>
            </a:r>
            <a:r>
              <a:rPr lang="fa-IR" sz="2000" b="1" dirty="0" smtClean="0">
                <a:cs typeface="B Titr" panose="00000700000000000000" pitchFamily="2" charset="-78"/>
              </a:rPr>
              <a:t> نگردد مي‌تواند خطرساز شود و </a:t>
            </a:r>
            <a:r>
              <a:rPr lang="fa-IR" sz="2000" b="1" dirty="0" err="1" smtClean="0">
                <a:cs typeface="B Titr" panose="00000700000000000000" pitchFamily="2" charset="-78"/>
              </a:rPr>
              <a:t>زمينه</a:t>
            </a:r>
            <a:r>
              <a:rPr lang="fa-IR" sz="2000" b="1" dirty="0" smtClean="0">
                <a:cs typeface="B Titr" panose="00000700000000000000" pitchFamily="2" charset="-78"/>
              </a:rPr>
              <a:t> خسارت‌هاي </a:t>
            </a:r>
            <a:r>
              <a:rPr lang="fa-IR" sz="2000" b="1" dirty="0" err="1" smtClean="0">
                <a:cs typeface="B Titr" panose="00000700000000000000" pitchFamily="2" charset="-78"/>
              </a:rPr>
              <a:t>جاني</a:t>
            </a:r>
            <a:r>
              <a:rPr lang="fa-IR" sz="2000" b="1" dirty="0" smtClean="0">
                <a:cs typeface="B Titr" panose="00000700000000000000" pitchFamily="2" charset="-78"/>
              </a:rPr>
              <a:t> و </a:t>
            </a:r>
            <a:r>
              <a:rPr lang="fa-IR" sz="2000" b="1" dirty="0" err="1" smtClean="0">
                <a:cs typeface="B Titr" panose="00000700000000000000" pitchFamily="2" charset="-78"/>
              </a:rPr>
              <a:t>مالي</a:t>
            </a:r>
            <a:r>
              <a:rPr lang="fa-IR" sz="2000" b="1" dirty="0" smtClean="0">
                <a:cs typeface="B Titr" panose="00000700000000000000" pitchFamily="2" charset="-78"/>
              </a:rPr>
              <a:t> را فراهم </a:t>
            </a:r>
            <a:r>
              <a:rPr lang="fa-IR" sz="2000" b="1" dirty="0" err="1" smtClean="0">
                <a:cs typeface="B Titr" panose="00000700000000000000" pitchFamily="2" charset="-78"/>
              </a:rPr>
              <a:t>كند</a:t>
            </a:r>
            <a:r>
              <a:rPr lang="fa-IR" sz="2000" b="1" dirty="0" smtClean="0">
                <a:cs typeface="B Titr" panose="00000700000000000000" pitchFamily="2" charset="-78"/>
              </a:rPr>
              <a:t>.</a:t>
            </a:r>
          </a:p>
          <a:p>
            <a:pPr algn="r" rtl="1">
              <a:buNone/>
            </a:pPr>
            <a:endParaRPr lang="fa-IR" sz="2000" b="1" dirty="0" smtClean="0">
              <a:cs typeface="B Titr" panose="00000700000000000000" pitchFamily="2" charset="-78"/>
            </a:endParaRPr>
          </a:p>
          <a:p>
            <a:pPr algn="r" rtl="1"/>
            <a:r>
              <a:rPr lang="fa-IR" sz="2000" b="1" dirty="0" smtClean="0">
                <a:cs typeface="B Titr" panose="00000700000000000000" pitchFamily="2" charset="-78"/>
              </a:rPr>
              <a:t>متاسفانه هر سال </a:t>
            </a:r>
            <a:r>
              <a:rPr lang="fa-IR" sz="2000" b="1" dirty="0" err="1" smtClean="0">
                <a:cs typeface="B Titr" panose="00000700000000000000" pitchFamily="2" charset="-78"/>
              </a:rPr>
              <a:t>شماري</a:t>
            </a:r>
            <a:r>
              <a:rPr lang="fa-IR" sz="2000" b="1" dirty="0" smtClean="0">
                <a:cs typeface="B Titr" panose="00000700000000000000" pitchFamily="2" charset="-78"/>
              </a:rPr>
              <a:t> از هموطنان </a:t>
            </a:r>
            <a:r>
              <a:rPr lang="fa-IR" sz="2000" b="1" dirty="0" err="1" smtClean="0">
                <a:cs typeface="B Titr" panose="00000700000000000000" pitchFamily="2" charset="-78"/>
              </a:rPr>
              <a:t>بدليل</a:t>
            </a:r>
            <a:r>
              <a:rPr lang="fa-IR" sz="2000" b="1" dirty="0" smtClean="0">
                <a:cs typeface="B Titr" panose="00000700000000000000" pitchFamily="2" charset="-78"/>
              </a:rPr>
              <a:t> بي‌توجهي </a:t>
            </a:r>
            <a:r>
              <a:rPr lang="fa-IR" sz="2000" b="1" dirty="0" err="1" smtClean="0">
                <a:cs typeface="B Titr" panose="00000700000000000000" pitchFamily="2" charset="-78"/>
              </a:rPr>
              <a:t>يا</a:t>
            </a:r>
            <a:r>
              <a:rPr lang="fa-IR" sz="2000" b="1" dirty="0" smtClean="0">
                <a:cs typeface="B Titr" panose="00000700000000000000" pitchFamily="2" charset="-78"/>
              </a:rPr>
              <a:t> كم‌توجهي به </a:t>
            </a:r>
            <a:r>
              <a:rPr lang="fa-IR" sz="2000" b="1" dirty="0" smtClean="0">
                <a:solidFill>
                  <a:schemeClr val="bg2">
                    <a:lumMod val="25000"/>
                  </a:schemeClr>
                </a:solidFill>
                <a:cs typeface="B Titr" panose="00000700000000000000" pitchFamily="2" charset="-78"/>
              </a:rPr>
              <a:t>اصول </a:t>
            </a:r>
            <a:r>
              <a:rPr lang="fa-IR" sz="2000" b="1" dirty="0" err="1" smtClean="0">
                <a:solidFill>
                  <a:schemeClr val="bg2">
                    <a:lumMod val="25000"/>
                  </a:schemeClr>
                </a:solidFill>
                <a:cs typeface="B Titr" panose="00000700000000000000" pitchFamily="2" charset="-78"/>
              </a:rPr>
              <a:t>ايمني</a:t>
            </a:r>
            <a:r>
              <a:rPr lang="fa-IR" sz="2000" b="1" dirty="0" smtClean="0">
                <a:solidFill>
                  <a:schemeClr val="bg2">
                    <a:lumMod val="25000"/>
                  </a:schemeClr>
                </a:solidFill>
                <a:cs typeface="B Titr" panose="00000700000000000000" pitchFamily="2" charset="-78"/>
              </a:rPr>
              <a:t> و </a:t>
            </a:r>
            <a:r>
              <a:rPr lang="fa-IR" sz="2000" b="1" dirty="0" err="1" smtClean="0">
                <a:solidFill>
                  <a:schemeClr val="bg2">
                    <a:lumMod val="25000"/>
                  </a:schemeClr>
                </a:solidFill>
                <a:cs typeface="B Titr" panose="00000700000000000000" pitchFamily="2" charset="-78"/>
              </a:rPr>
              <a:t>رعايت</a:t>
            </a:r>
            <a:r>
              <a:rPr lang="fa-IR" sz="2000" b="1" dirty="0" smtClean="0">
                <a:solidFill>
                  <a:schemeClr val="bg2">
                    <a:lumMod val="25000"/>
                  </a:schemeClr>
                </a:solidFill>
                <a:cs typeface="B Titr" panose="00000700000000000000" pitchFamily="2" charset="-78"/>
              </a:rPr>
              <a:t> </a:t>
            </a:r>
            <a:r>
              <a:rPr lang="fa-IR" sz="2000" b="1" dirty="0" err="1" smtClean="0">
                <a:solidFill>
                  <a:schemeClr val="bg2">
                    <a:lumMod val="25000"/>
                  </a:schemeClr>
                </a:solidFill>
                <a:cs typeface="B Titr" panose="00000700000000000000" pitchFamily="2" charset="-78"/>
              </a:rPr>
              <a:t>نكردن</a:t>
            </a:r>
            <a:r>
              <a:rPr lang="fa-IR" sz="2000" b="1" dirty="0" smtClean="0">
                <a:solidFill>
                  <a:schemeClr val="bg2">
                    <a:lumMod val="25000"/>
                  </a:schemeClr>
                </a:solidFill>
                <a:cs typeface="B Titr" panose="00000700000000000000" pitchFamily="2" charset="-78"/>
              </a:rPr>
              <a:t> آن‌ها دچار </a:t>
            </a:r>
            <a:r>
              <a:rPr lang="fa-IR" sz="2000" b="1" dirty="0" err="1" smtClean="0">
                <a:solidFill>
                  <a:schemeClr val="bg2">
                    <a:lumMod val="25000"/>
                  </a:schemeClr>
                </a:solidFill>
                <a:cs typeface="B Titr" panose="00000700000000000000" pitchFamily="2" charset="-78"/>
              </a:rPr>
              <a:t>آسيب</a:t>
            </a:r>
            <a:r>
              <a:rPr lang="fa-IR" sz="2000" b="1" dirty="0" smtClean="0">
                <a:solidFill>
                  <a:schemeClr val="bg2">
                    <a:lumMod val="25000"/>
                  </a:schemeClr>
                </a:solidFill>
                <a:cs typeface="B Titr" panose="00000700000000000000" pitchFamily="2" charset="-78"/>
              </a:rPr>
              <a:t> و خسارت</a:t>
            </a:r>
            <a:r>
              <a:rPr lang="fa-IR" sz="2000" b="1" dirty="0" smtClean="0">
                <a:solidFill>
                  <a:srgbClr val="C00000"/>
                </a:solidFill>
                <a:cs typeface="B Titr" panose="00000700000000000000" pitchFamily="2" charset="-78"/>
              </a:rPr>
              <a:t> </a:t>
            </a:r>
            <a:r>
              <a:rPr lang="fa-IR" sz="2000" b="1" dirty="0" smtClean="0">
                <a:cs typeface="B Titr" panose="00000700000000000000" pitchFamily="2" charset="-78"/>
              </a:rPr>
              <a:t>مي‌شوند. </a:t>
            </a:r>
          </a:p>
          <a:p>
            <a:pPr>
              <a:buNone/>
            </a:pPr>
            <a:endParaRPr lang="fa-IR" dirty="0">
              <a:cs typeface="B Nazanin" panose="00000400000000000000" pitchFamily="2" charset="-78"/>
            </a:endParaRPr>
          </a:p>
        </p:txBody>
      </p:sp>
    </p:spTree>
    <p:extLst>
      <p:ext uri="{BB962C8B-B14F-4D97-AF65-F5344CB8AC3E}">
        <p14:creationId xmlns:p14="http://schemas.microsoft.com/office/powerpoint/2010/main" val="2540495711"/>
      </p:ext>
    </p:extLst>
  </p:cSld>
  <p:clrMapOvr>
    <a:masterClrMapping/>
  </p:clrMapOvr>
  <p:transition>
    <p:wedg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95400"/>
            <a:ext cx="8458200" cy="6477000"/>
          </a:xfrm>
        </p:spPr>
        <p:txBody>
          <a:bodyPr>
            <a:normAutofit/>
          </a:bodyPr>
          <a:lstStyle/>
          <a:p>
            <a:pPr algn="r">
              <a:buNone/>
            </a:pPr>
            <a:r>
              <a:rPr lang="fa-IR" sz="1800" b="1" dirty="0" smtClean="0">
                <a:cs typeface="B Titr" panose="00000700000000000000" pitchFamily="2" charset="-78"/>
              </a:rPr>
              <a:t>1)خرید وسیله </a:t>
            </a:r>
            <a:r>
              <a:rPr lang="fa-IR" sz="1800" b="1" dirty="0" err="1" smtClean="0">
                <a:cs typeface="B Titr" panose="00000700000000000000" pitchFamily="2" charset="-78"/>
              </a:rPr>
              <a:t>گازسوز</a:t>
            </a:r>
            <a:r>
              <a:rPr lang="fa-IR" sz="1800" b="1" dirty="0" smtClean="0">
                <a:cs typeface="B Titr" panose="00000700000000000000" pitchFamily="2" charset="-78"/>
              </a:rPr>
              <a:t> مناسب</a:t>
            </a:r>
            <a:br>
              <a:rPr lang="fa-IR" sz="1800" b="1" dirty="0" smtClean="0">
                <a:cs typeface="B Titr" panose="00000700000000000000" pitchFamily="2" charset="-78"/>
              </a:rPr>
            </a:br>
            <a:r>
              <a:rPr lang="fa-IR" sz="1800" b="1" dirty="0" smtClean="0">
                <a:cs typeface="B Titr" panose="00000700000000000000" pitchFamily="2" charset="-78"/>
              </a:rPr>
              <a:t>پیش از خرید وسیله گاز سوز، اطمینان حاصل کنید که وسیله دارای استانداردهای معتبر ملی و یا بین </a:t>
            </a:r>
            <a:r>
              <a:rPr lang="fa-IR" sz="1800" b="1" dirty="0" err="1" smtClean="0">
                <a:cs typeface="B Titr" panose="00000700000000000000" pitchFamily="2" charset="-78"/>
              </a:rPr>
              <a:t>المللی</a:t>
            </a:r>
            <a:r>
              <a:rPr lang="fa-IR" sz="1800" b="1" dirty="0" smtClean="0">
                <a:cs typeface="B Titr" panose="00000700000000000000" pitchFamily="2" charset="-78"/>
              </a:rPr>
              <a:t> باشد و با رعایت نکات ایمنی لازم تولید شده است. </a:t>
            </a:r>
            <a:br>
              <a:rPr lang="fa-IR" sz="1800" b="1" dirty="0" smtClean="0">
                <a:cs typeface="B Titr" panose="00000700000000000000" pitchFamily="2" charset="-78"/>
              </a:rPr>
            </a:br>
            <a:r>
              <a:rPr lang="fa-IR" sz="1800" b="1" dirty="0" smtClean="0">
                <a:cs typeface="B Titr" panose="00000700000000000000" pitchFamily="2" charset="-78"/>
              </a:rPr>
              <a:t> </a:t>
            </a:r>
            <a:br>
              <a:rPr lang="fa-IR" sz="1800" b="1" dirty="0" smtClean="0">
                <a:cs typeface="B Titr" panose="00000700000000000000" pitchFamily="2" charset="-78"/>
              </a:rPr>
            </a:br>
            <a:r>
              <a:rPr lang="fa-IR" sz="1800" b="1" dirty="0" smtClean="0">
                <a:cs typeface="B Titr" panose="00000700000000000000" pitchFamily="2" charset="-78"/>
              </a:rPr>
              <a:t>2)نصب صحیح وسیله </a:t>
            </a:r>
            <a:r>
              <a:rPr lang="fa-IR" sz="1800" b="1" dirty="0" err="1" smtClean="0">
                <a:cs typeface="B Titr" panose="00000700000000000000" pitchFamily="2" charset="-78"/>
              </a:rPr>
              <a:t>گازسوز</a:t>
            </a:r>
            <a:r>
              <a:rPr lang="fa-IR" sz="1800" b="1" dirty="0" smtClean="0">
                <a:cs typeface="B Titr" panose="00000700000000000000" pitchFamily="2" charset="-78"/>
              </a:rPr>
              <a:t> </a:t>
            </a:r>
            <a:br>
              <a:rPr lang="fa-IR" sz="1800" b="1" dirty="0" smtClean="0">
                <a:cs typeface="B Titr" panose="00000700000000000000" pitchFamily="2" charset="-78"/>
              </a:rPr>
            </a:br>
            <a:r>
              <a:rPr lang="fa-IR" sz="1800" b="1" dirty="0" smtClean="0">
                <a:cs typeface="B Titr" panose="00000700000000000000" pitchFamily="2" charset="-78"/>
              </a:rPr>
              <a:t>شما یا افراد متفرقه نباید وسیله </a:t>
            </a:r>
            <a:r>
              <a:rPr lang="fa-IR" sz="1800" b="1" dirty="0" err="1" smtClean="0">
                <a:cs typeface="B Titr" panose="00000700000000000000" pitchFamily="2" charset="-78"/>
              </a:rPr>
              <a:t>گازسوز</a:t>
            </a:r>
            <a:r>
              <a:rPr lang="fa-IR" sz="1800" b="1" dirty="0" smtClean="0">
                <a:cs typeface="B Titr" panose="00000700000000000000" pitchFamily="2" charset="-78"/>
              </a:rPr>
              <a:t> را نصب کنید،این کار می‌تواند خطر جانی داشته باشد، </a:t>
            </a:r>
            <a:r>
              <a:rPr lang="fa-IR" sz="1800" b="1" dirty="0" err="1" smtClean="0">
                <a:cs typeface="B Titr" panose="00000700000000000000" pitchFamily="2" charset="-78"/>
              </a:rPr>
              <a:t>سرویسکار</a:t>
            </a:r>
            <a:r>
              <a:rPr lang="fa-IR" sz="1800" b="1" dirty="0" smtClean="0">
                <a:cs typeface="B Titr" panose="00000700000000000000" pitchFamily="2" charset="-78"/>
              </a:rPr>
              <a:t> مجاز باید دستگاه </a:t>
            </a:r>
            <a:r>
              <a:rPr lang="fa-IR" sz="1800" b="1" dirty="0" err="1" smtClean="0">
                <a:cs typeface="B Titr" panose="00000700000000000000" pitchFamily="2" charset="-78"/>
              </a:rPr>
              <a:t>گازسوز</a:t>
            </a:r>
            <a:r>
              <a:rPr lang="fa-IR" sz="1800" b="1" dirty="0" smtClean="0">
                <a:cs typeface="B Titr" panose="00000700000000000000" pitchFamily="2" charset="-78"/>
              </a:rPr>
              <a:t> را نصب کند، نصب هر وسیله باید از طریق یک </a:t>
            </a:r>
            <a:r>
              <a:rPr lang="fa-IR" sz="1800" b="1" dirty="0" smtClean="0">
                <a:solidFill>
                  <a:srgbClr val="C00000"/>
                </a:solidFill>
                <a:cs typeface="B Titr" panose="00000700000000000000" pitchFamily="2" charset="-78"/>
              </a:rPr>
              <a:t>انشعاب اختصاصی </a:t>
            </a:r>
            <a:r>
              <a:rPr lang="fa-IR" sz="1800" b="1" dirty="0" smtClean="0">
                <a:cs typeface="B Titr" panose="00000700000000000000" pitchFamily="2" charset="-78"/>
              </a:rPr>
              <a:t>گاز،</a:t>
            </a:r>
            <a:r>
              <a:rPr lang="fa-IR" sz="1800" b="1" dirty="0" smtClean="0">
                <a:solidFill>
                  <a:srgbClr val="C00000"/>
                </a:solidFill>
                <a:cs typeface="B Titr" panose="00000700000000000000" pitchFamily="2" charset="-78"/>
              </a:rPr>
              <a:t>بدون ایجاد انشعاب فرعی </a:t>
            </a:r>
            <a:r>
              <a:rPr lang="fa-IR" sz="1800" b="1" dirty="0" smtClean="0">
                <a:cs typeface="B Titr" panose="00000700000000000000" pitchFamily="2" charset="-78"/>
              </a:rPr>
              <a:t>صورت گیرد. </a:t>
            </a:r>
            <a:br>
              <a:rPr lang="fa-IR" sz="1800" b="1" dirty="0" smtClean="0">
                <a:cs typeface="B Titr" panose="00000700000000000000" pitchFamily="2" charset="-78"/>
              </a:rPr>
            </a:br>
            <a:r>
              <a:rPr lang="fa-IR" sz="1800" b="1" dirty="0" smtClean="0">
                <a:cs typeface="B Titr" panose="00000700000000000000" pitchFamily="2" charset="-78"/>
              </a:rPr>
              <a:t> </a:t>
            </a:r>
            <a:br>
              <a:rPr lang="fa-IR" sz="1800" b="1" dirty="0" smtClean="0">
                <a:cs typeface="B Titr" panose="00000700000000000000" pitchFamily="2" charset="-78"/>
              </a:rPr>
            </a:br>
            <a:r>
              <a:rPr lang="fa-IR" sz="1800" b="1" dirty="0" smtClean="0">
                <a:cs typeface="B Titr" panose="00000700000000000000" pitchFamily="2" charset="-78"/>
              </a:rPr>
              <a:t> 3)</a:t>
            </a:r>
            <a:r>
              <a:rPr lang="fa-IR" sz="1800" b="1" dirty="0" err="1" smtClean="0">
                <a:cs typeface="B Titr" panose="00000700000000000000" pitchFamily="2" charset="-78"/>
              </a:rPr>
              <a:t>دودکش</a:t>
            </a:r>
            <a:r>
              <a:rPr lang="fa-IR" sz="1800" b="1" dirty="0" smtClean="0">
                <a:cs typeface="B Titr" panose="00000700000000000000" pitchFamily="2" charset="-78"/>
              </a:rPr>
              <a:t> مناسب </a:t>
            </a:r>
            <a:br>
              <a:rPr lang="fa-IR" sz="1800" b="1" dirty="0" smtClean="0">
                <a:cs typeface="B Titr" panose="00000700000000000000" pitchFamily="2" charset="-78"/>
              </a:rPr>
            </a:br>
            <a:r>
              <a:rPr lang="fa-IR" sz="1800" b="1" dirty="0" smtClean="0">
                <a:cs typeface="B Titr" panose="00000700000000000000" pitchFamily="2" charset="-78"/>
              </a:rPr>
              <a:t>بدون </a:t>
            </a:r>
            <a:r>
              <a:rPr lang="fa-IR" sz="1800" b="1" dirty="0" err="1" smtClean="0">
                <a:cs typeface="B Titr" panose="00000700000000000000" pitchFamily="2" charset="-78"/>
              </a:rPr>
              <a:t>دودکش</a:t>
            </a:r>
            <a:r>
              <a:rPr lang="fa-IR" sz="1800" b="1" dirty="0" smtClean="0">
                <a:cs typeface="B Titr" panose="00000700000000000000" pitchFamily="2" charset="-78"/>
              </a:rPr>
              <a:t> گازهای سمی‌حاصل از احتراق وارد محیط خانه می‌شود و مسمومیت با گاز </a:t>
            </a:r>
            <a:r>
              <a:rPr lang="fa-IR" sz="1800" b="1" dirty="0" err="1" smtClean="0">
                <a:cs typeface="B Titr" panose="00000700000000000000" pitchFamily="2" charset="-78"/>
              </a:rPr>
              <a:t>منواکسید</a:t>
            </a:r>
            <a:r>
              <a:rPr lang="fa-IR" sz="1800" b="1" dirty="0" smtClean="0">
                <a:cs typeface="B Titr" panose="00000700000000000000" pitchFamily="2" charset="-78"/>
              </a:rPr>
              <a:t> ایجاد می‌کند.  بنابراین برای وسایل </a:t>
            </a:r>
            <a:r>
              <a:rPr lang="fa-IR" sz="1800" b="1" dirty="0" err="1" smtClean="0">
                <a:cs typeface="B Titr" panose="00000700000000000000" pitchFamily="2" charset="-78"/>
              </a:rPr>
              <a:t>گازسوز</a:t>
            </a:r>
            <a:r>
              <a:rPr lang="fa-IR" sz="1800" b="1" dirty="0" smtClean="0">
                <a:cs typeface="B Titr" panose="00000700000000000000" pitchFamily="2" charset="-78"/>
              </a:rPr>
              <a:t> حتما از </a:t>
            </a:r>
            <a:r>
              <a:rPr lang="fa-IR" sz="1800" b="1" dirty="0" err="1" smtClean="0">
                <a:cs typeface="B Titr" panose="00000700000000000000" pitchFamily="2" charset="-78"/>
              </a:rPr>
              <a:t>دودکش</a:t>
            </a:r>
            <a:r>
              <a:rPr lang="fa-IR" sz="1800" b="1" dirty="0" smtClean="0">
                <a:cs typeface="B Titr" panose="00000700000000000000" pitchFamily="2" charset="-78"/>
              </a:rPr>
              <a:t> استفاده کنید.  </a:t>
            </a:r>
            <a:r>
              <a:rPr lang="fa-IR" sz="1800" b="1" dirty="0" err="1" smtClean="0">
                <a:cs typeface="B Titr" panose="00000700000000000000" pitchFamily="2" charset="-78"/>
              </a:rPr>
              <a:t>دودکش</a:t>
            </a:r>
            <a:r>
              <a:rPr lang="fa-IR" sz="1800" b="1" dirty="0" smtClean="0">
                <a:cs typeface="B Titr" panose="00000700000000000000" pitchFamily="2" charset="-78"/>
              </a:rPr>
              <a:t> باید بدون درز و محکم روی دستگاه قرار بگیرد، اطمینان حاصل کنید که </a:t>
            </a:r>
            <a:r>
              <a:rPr lang="fa-IR" sz="1800" b="1" dirty="0" smtClean="0">
                <a:solidFill>
                  <a:srgbClr val="C00000"/>
                </a:solidFill>
                <a:cs typeface="B Titr" panose="00000700000000000000" pitchFamily="2" charset="-78"/>
              </a:rPr>
              <a:t>مسیر </a:t>
            </a:r>
            <a:r>
              <a:rPr lang="fa-IR" sz="1800" b="1" dirty="0" err="1" smtClean="0">
                <a:solidFill>
                  <a:srgbClr val="C00000"/>
                </a:solidFill>
                <a:cs typeface="B Titr" panose="00000700000000000000" pitchFamily="2" charset="-78"/>
              </a:rPr>
              <a:t>دودکش</a:t>
            </a:r>
            <a:r>
              <a:rPr lang="fa-IR" sz="1800" b="1" dirty="0" smtClean="0">
                <a:solidFill>
                  <a:srgbClr val="C00000"/>
                </a:solidFill>
                <a:cs typeface="B Titr" panose="00000700000000000000" pitchFamily="2" charset="-78"/>
              </a:rPr>
              <a:t> باز </a:t>
            </a:r>
            <a:r>
              <a:rPr lang="fa-IR" sz="1800" b="1" dirty="0" smtClean="0">
                <a:cs typeface="B Titr" panose="00000700000000000000" pitchFamily="2" charset="-78"/>
              </a:rPr>
              <a:t>باشد و لانه پرندگان، مصالح ساختمانی و ساختمان‌های مجاور، خروجی را مسدود نکرده باشند.</a:t>
            </a:r>
            <a:endParaRPr lang="fa-IR" sz="1800" b="1" dirty="0">
              <a:cs typeface="B Titr" panose="00000700000000000000" pitchFamily="2" charset="-78"/>
            </a:endParaRPr>
          </a:p>
        </p:txBody>
      </p:sp>
    </p:spTree>
    <p:extLst>
      <p:ext uri="{BB962C8B-B14F-4D97-AF65-F5344CB8AC3E}">
        <p14:creationId xmlns:p14="http://schemas.microsoft.com/office/powerpoint/2010/main" val="2823210885"/>
      </p:ext>
    </p:extLst>
  </p:cSld>
  <p:clrMapOvr>
    <a:masterClrMapping/>
  </p:clrMapOvr>
  <p:transition>
    <p:wedg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8610600" cy="6324600"/>
          </a:xfrm>
        </p:spPr>
        <p:txBody>
          <a:bodyPr>
            <a:noAutofit/>
          </a:bodyPr>
          <a:lstStyle/>
          <a:p>
            <a:pPr algn="r">
              <a:buNone/>
            </a:pPr>
            <a:r>
              <a:rPr lang="fa-IR" sz="1800" b="1" dirty="0" smtClean="0">
                <a:cs typeface="B Titr" panose="00000700000000000000" pitchFamily="2" charset="-78"/>
              </a:rPr>
              <a:t>4)خروجی </a:t>
            </a:r>
            <a:r>
              <a:rPr lang="fa-IR" sz="1800" b="1" dirty="0" err="1" smtClean="0">
                <a:cs typeface="B Titr" panose="00000700000000000000" pitchFamily="2" charset="-78"/>
              </a:rPr>
              <a:t>دودکش</a:t>
            </a:r>
            <a:r>
              <a:rPr lang="fa-IR" sz="1800" b="1" dirty="0" smtClean="0">
                <a:cs typeface="B Titr" panose="00000700000000000000" pitchFamily="2" charset="-78"/>
              </a:rPr>
              <a:t> </a:t>
            </a:r>
            <a:br>
              <a:rPr lang="fa-IR" sz="1800" b="1" dirty="0" smtClean="0">
                <a:cs typeface="B Titr" panose="00000700000000000000" pitchFamily="2" charset="-78"/>
              </a:rPr>
            </a:br>
            <a:r>
              <a:rPr lang="en-US" sz="1800" b="1" dirty="0" smtClean="0">
                <a:cs typeface="B Titr" panose="00000700000000000000" pitchFamily="2" charset="-78"/>
              </a:rPr>
              <a:t> </a:t>
            </a:r>
            <a:r>
              <a:rPr lang="fa-IR" sz="1800" b="1" dirty="0" smtClean="0">
                <a:cs typeface="B Titr" panose="00000700000000000000" pitchFamily="2" charset="-78"/>
              </a:rPr>
              <a:t>انتهای </a:t>
            </a:r>
            <a:r>
              <a:rPr lang="fa-IR" sz="1800" b="1" dirty="0" err="1" smtClean="0">
                <a:cs typeface="B Titr" panose="00000700000000000000" pitchFamily="2" charset="-78"/>
              </a:rPr>
              <a:t>دودکش</a:t>
            </a:r>
            <a:r>
              <a:rPr lang="fa-IR" sz="1800" b="1" dirty="0" smtClean="0">
                <a:cs typeface="B Titr" panose="00000700000000000000" pitchFamily="2" charset="-78"/>
              </a:rPr>
              <a:t> باید به </a:t>
            </a:r>
            <a:r>
              <a:rPr lang="fa-IR" sz="1800" b="1" dirty="0" smtClean="0">
                <a:solidFill>
                  <a:srgbClr val="C00000"/>
                </a:solidFill>
                <a:cs typeface="B Titr" panose="00000700000000000000" pitchFamily="2" charset="-78"/>
              </a:rPr>
              <a:t>کلاهک اچ </a:t>
            </a:r>
            <a:r>
              <a:rPr lang="fa-IR" sz="1800" b="1" dirty="0" smtClean="0">
                <a:cs typeface="B Titr" panose="00000700000000000000" pitchFamily="2" charset="-78"/>
              </a:rPr>
              <a:t>مجهز باشد تا دود به محیط خانه برنگردد. قرار دادن انتهای </a:t>
            </a:r>
            <a:r>
              <a:rPr lang="fa-IR" sz="1800" b="1" dirty="0" err="1" smtClean="0">
                <a:cs typeface="B Titr" panose="00000700000000000000" pitchFamily="2" charset="-78"/>
              </a:rPr>
              <a:t>دودکش</a:t>
            </a:r>
            <a:r>
              <a:rPr lang="fa-IR" sz="1800" b="1" dirty="0" smtClean="0">
                <a:cs typeface="B Titr" panose="00000700000000000000" pitchFamily="2" charset="-78"/>
              </a:rPr>
              <a:t> در ظرف آب از خروج دود و گازهای سمی‌جلوگیری </a:t>
            </a:r>
            <a:r>
              <a:rPr lang="fa-IR" sz="1800" b="1" dirty="0" err="1" smtClean="0">
                <a:cs typeface="B Titr" panose="00000700000000000000" pitchFamily="2" charset="-78"/>
              </a:rPr>
              <a:t>کرده </a:t>
            </a:r>
            <a:r>
              <a:rPr lang="fa-IR" sz="1800" b="1" dirty="0" smtClean="0">
                <a:cs typeface="B Titr" panose="00000700000000000000" pitchFamily="2" charset="-78"/>
              </a:rPr>
              <a:t> و مرگ آفرین خواهد بود.  علاوه بر این، خروجی </a:t>
            </a:r>
            <a:r>
              <a:rPr lang="fa-IR" sz="1800" b="1" dirty="0" err="1" smtClean="0">
                <a:cs typeface="B Titr" panose="00000700000000000000" pitchFamily="2" charset="-78"/>
              </a:rPr>
              <a:t>دودکش</a:t>
            </a:r>
            <a:r>
              <a:rPr lang="fa-IR" sz="1800" b="1" dirty="0" smtClean="0">
                <a:cs typeface="B Titr" panose="00000700000000000000" pitchFamily="2" charset="-78"/>
              </a:rPr>
              <a:t> نباید در کنار کولر و یا زیر پنجره باشد، چرا که گازهای سمی‌وارد فضای خانه می‌شود.  </a:t>
            </a:r>
            <a:br>
              <a:rPr lang="fa-IR" sz="1800" b="1" dirty="0" smtClean="0">
                <a:cs typeface="B Titr" panose="00000700000000000000" pitchFamily="2" charset="-78"/>
              </a:rPr>
            </a:br>
            <a:r>
              <a:rPr lang="fa-IR" sz="1800" b="1" dirty="0" smtClean="0">
                <a:cs typeface="B Titr" panose="00000700000000000000" pitchFamily="2" charset="-78"/>
              </a:rPr>
              <a:t>انتهای </a:t>
            </a:r>
            <a:r>
              <a:rPr lang="fa-IR" sz="1800" b="1" dirty="0" err="1" smtClean="0">
                <a:cs typeface="B Titr" panose="00000700000000000000" pitchFamily="2" charset="-78"/>
              </a:rPr>
              <a:t>دودکش</a:t>
            </a:r>
            <a:r>
              <a:rPr lang="fa-IR" sz="1800" b="1" dirty="0" smtClean="0">
                <a:cs typeface="B Titr" panose="00000700000000000000" pitchFamily="2" charset="-78"/>
              </a:rPr>
              <a:t> باید </a:t>
            </a:r>
            <a:r>
              <a:rPr lang="fa-IR" sz="1800" b="1" dirty="0" smtClean="0">
                <a:solidFill>
                  <a:srgbClr val="C00000"/>
                </a:solidFill>
                <a:cs typeface="B Titr" panose="00000700000000000000" pitchFamily="2" charset="-78"/>
              </a:rPr>
              <a:t>حداقل یک متر </a:t>
            </a:r>
            <a:r>
              <a:rPr lang="fa-IR" sz="1800" b="1" dirty="0" smtClean="0">
                <a:cs typeface="B Titr" panose="00000700000000000000" pitchFamily="2" charset="-78"/>
              </a:rPr>
              <a:t>از سطح بام </a:t>
            </a:r>
            <a:r>
              <a:rPr lang="fa-IR" sz="1800" b="1" dirty="0" err="1" smtClean="0">
                <a:cs typeface="B Titr" panose="00000700000000000000" pitchFamily="2" charset="-78"/>
              </a:rPr>
              <a:t>بالاترو</a:t>
            </a:r>
            <a:r>
              <a:rPr lang="fa-IR" sz="1800" b="1" dirty="0" smtClean="0">
                <a:cs typeface="B Titr" panose="00000700000000000000" pitchFamily="2" charset="-78"/>
              </a:rPr>
              <a:t> یک متر نیز از دیوار جانبی فاصله داشته باشد. </a:t>
            </a:r>
            <a:br>
              <a:rPr lang="fa-IR" sz="1800" b="1" dirty="0" smtClean="0">
                <a:cs typeface="B Titr" panose="00000700000000000000" pitchFamily="2" charset="-78"/>
              </a:rPr>
            </a:br>
            <a:r>
              <a:rPr lang="fa-IR" sz="1800" b="1" dirty="0" smtClean="0">
                <a:cs typeface="B Titr" panose="00000700000000000000" pitchFamily="2" charset="-78"/>
              </a:rPr>
              <a:t>5)طول </a:t>
            </a:r>
            <a:r>
              <a:rPr lang="fa-IR" sz="1800" b="1" dirty="0" err="1" smtClean="0">
                <a:cs typeface="B Titr" panose="00000700000000000000" pitchFamily="2" charset="-78"/>
              </a:rPr>
              <a:t>دودکش</a:t>
            </a:r>
            <a:r>
              <a:rPr lang="fa-IR" sz="1800" b="1" dirty="0" smtClean="0">
                <a:cs typeface="B Titr" panose="00000700000000000000" pitchFamily="2" charset="-78"/>
              </a:rPr>
              <a:t> </a:t>
            </a:r>
            <a:br>
              <a:rPr lang="fa-IR" sz="1800" b="1" dirty="0" smtClean="0">
                <a:cs typeface="B Titr" panose="00000700000000000000" pitchFamily="2" charset="-78"/>
              </a:rPr>
            </a:br>
            <a:r>
              <a:rPr lang="fa-IR" sz="1800" b="1" dirty="0" smtClean="0">
                <a:cs typeface="B Titr" panose="00000700000000000000" pitchFamily="2" charset="-78"/>
              </a:rPr>
              <a:t>برای کارکرد درست، طول افقی </a:t>
            </a:r>
            <a:r>
              <a:rPr lang="fa-IR" sz="1800" b="1" dirty="0" err="1" smtClean="0">
                <a:cs typeface="B Titr" panose="00000700000000000000" pitchFamily="2" charset="-78"/>
              </a:rPr>
              <a:t>دودکش</a:t>
            </a:r>
            <a:r>
              <a:rPr lang="fa-IR" sz="1800" b="1" dirty="0" smtClean="0">
                <a:cs typeface="B Titr" panose="00000700000000000000" pitchFamily="2" charset="-78"/>
              </a:rPr>
              <a:t> باید محدود باشد و شیب آن رو به پایین نباشد </a:t>
            </a:r>
            <a:r>
              <a:rPr lang="fa-IR" sz="1800" b="1" dirty="0" err="1" smtClean="0">
                <a:cs typeface="B Titr" panose="00000700000000000000" pitchFamily="2" charset="-78"/>
              </a:rPr>
              <a:t>دودکش</a:t>
            </a:r>
            <a:r>
              <a:rPr lang="fa-IR" sz="1800" b="1" dirty="0" smtClean="0">
                <a:cs typeface="B Titr" panose="00000700000000000000" pitchFamily="2" charset="-78"/>
              </a:rPr>
              <a:t> نباید دارای پیچ و خم زیاد باشد زیرا مانع خروج آسان گازهای سمی‌می‌شود. </a:t>
            </a:r>
            <a:br>
              <a:rPr lang="fa-IR" sz="1800" b="1" dirty="0" smtClean="0">
                <a:cs typeface="B Titr" panose="00000700000000000000" pitchFamily="2" charset="-78"/>
              </a:rPr>
            </a:br>
            <a:r>
              <a:rPr lang="fa-IR" sz="1800" b="1" dirty="0" smtClean="0">
                <a:cs typeface="B Titr" panose="00000700000000000000" pitchFamily="2" charset="-78"/>
              </a:rPr>
              <a:t> </a:t>
            </a:r>
            <a:br>
              <a:rPr lang="fa-IR" sz="1800" b="1" dirty="0" smtClean="0">
                <a:cs typeface="B Titr" panose="00000700000000000000" pitchFamily="2" charset="-78"/>
              </a:rPr>
            </a:br>
            <a:r>
              <a:rPr lang="fa-IR" sz="1800" b="1" dirty="0" smtClean="0">
                <a:cs typeface="B Titr" panose="00000700000000000000" pitchFamily="2" charset="-78"/>
              </a:rPr>
              <a:t>6)</a:t>
            </a:r>
            <a:r>
              <a:rPr lang="fa-IR" sz="1800" b="1" dirty="0" err="1" smtClean="0">
                <a:cs typeface="B Titr" panose="00000700000000000000" pitchFamily="2" charset="-78"/>
              </a:rPr>
              <a:t>دودکش</a:t>
            </a:r>
            <a:r>
              <a:rPr lang="fa-IR" sz="1800" b="1" dirty="0" smtClean="0">
                <a:cs typeface="B Titr" panose="00000700000000000000" pitchFamily="2" charset="-78"/>
              </a:rPr>
              <a:t> مشترک </a:t>
            </a:r>
            <a:br>
              <a:rPr lang="fa-IR" sz="1800" b="1" dirty="0" smtClean="0">
                <a:cs typeface="B Titr" panose="00000700000000000000" pitchFamily="2" charset="-78"/>
              </a:rPr>
            </a:br>
            <a:r>
              <a:rPr lang="fa-IR" sz="1800" b="1" dirty="0" err="1" smtClean="0">
                <a:cs typeface="B Titr" panose="00000700000000000000" pitchFamily="2" charset="-78"/>
              </a:rPr>
              <a:t>دودکش</a:t>
            </a:r>
            <a:r>
              <a:rPr lang="fa-IR" sz="1800" b="1" dirty="0" smtClean="0">
                <a:cs typeface="B Titr" panose="00000700000000000000" pitchFamily="2" charset="-78"/>
              </a:rPr>
              <a:t> مشترک برای چند واحد باید اندازه مناسبی داشته باشد، در غیر این صورت گازهای سمی‌طبقات پایین تر وارد فضای طبقات بالاتر می‌شود و می‌تواند موجب مسمومیت شود. </a:t>
            </a:r>
            <a:br>
              <a:rPr lang="fa-IR" sz="1800" b="1" dirty="0" smtClean="0">
                <a:cs typeface="B Titr" panose="00000700000000000000" pitchFamily="2" charset="-78"/>
              </a:rPr>
            </a:br>
            <a:r>
              <a:rPr lang="fa-IR" sz="1800" b="1" dirty="0" smtClean="0">
                <a:cs typeface="B Titr" panose="00000700000000000000" pitchFamily="2" charset="-78"/>
              </a:rPr>
              <a:t> </a:t>
            </a:r>
            <a:br>
              <a:rPr lang="fa-IR" sz="1800" b="1" dirty="0" smtClean="0">
                <a:cs typeface="B Titr" panose="00000700000000000000" pitchFamily="2" charset="-78"/>
              </a:rPr>
            </a:br>
            <a:r>
              <a:rPr lang="fa-IR" sz="1800" b="1" dirty="0" smtClean="0">
                <a:cs typeface="B Titr" panose="00000700000000000000" pitchFamily="2" charset="-78"/>
              </a:rPr>
              <a:t> 7)جنس </a:t>
            </a:r>
            <a:r>
              <a:rPr lang="fa-IR" sz="1800" b="1" dirty="0" err="1" smtClean="0">
                <a:cs typeface="B Titr" panose="00000700000000000000" pitchFamily="2" charset="-78"/>
              </a:rPr>
              <a:t>دودکش</a:t>
            </a:r>
            <a:r>
              <a:rPr lang="fa-IR" sz="1800" b="1" dirty="0" smtClean="0">
                <a:cs typeface="B Titr" panose="00000700000000000000" pitchFamily="2" charset="-78"/>
              </a:rPr>
              <a:t> </a:t>
            </a:r>
            <a:br>
              <a:rPr lang="fa-IR" sz="1800" b="1" dirty="0" smtClean="0">
                <a:cs typeface="B Titr" panose="00000700000000000000" pitchFamily="2" charset="-78"/>
              </a:rPr>
            </a:br>
            <a:r>
              <a:rPr lang="fa-IR" sz="1800" b="1" dirty="0" err="1" smtClean="0">
                <a:cs typeface="B Titr" panose="00000700000000000000" pitchFamily="2" charset="-78"/>
              </a:rPr>
              <a:t>دودکش</a:t>
            </a:r>
            <a:r>
              <a:rPr lang="fa-IR" sz="1800" b="1" dirty="0" smtClean="0">
                <a:cs typeface="B Titr" panose="00000700000000000000" pitchFamily="2" charset="-78"/>
              </a:rPr>
              <a:t> و اتصالات آن باید از </a:t>
            </a:r>
            <a:r>
              <a:rPr lang="fa-IR" sz="1800" b="1" dirty="0" smtClean="0">
                <a:solidFill>
                  <a:srgbClr val="C00000"/>
                </a:solidFill>
                <a:cs typeface="B Titr" panose="00000700000000000000" pitchFamily="2" charset="-78"/>
              </a:rPr>
              <a:t>جنس مقاوم و فاقد هر گونه </a:t>
            </a:r>
            <a:r>
              <a:rPr lang="fa-IR" sz="1800" b="1" dirty="0" err="1" smtClean="0">
                <a:solidFill>
                  <a:srgbClr val="C00000"/>
                </a:solidFill>
                <a:cs typeface="B Titr" panose="00000700000000000000" pitchFamily="2" charset="-78"/>
              </a:rPr>
              <a:t>منفذ</a:t>
            </a:r>
            <a:r>
              <a:rPr lang="fa-IR" sz="1800" b="1" dirty="0" smtClean="0">
                <a:cs typeface="B Titr" panose="00000700000000000000" pitchFamily="2" charset="-78"/>
              </a:rPr>
              <a:t> یا نشتی باشد. </a:t>
            </a:r>
            <a:r>
              <a:rPr lang="fa-IR" sz="2200" dirty="0" smtClean="0"/>
              <a:t/>
            </a:r>
            <a:br>
              <a:rPr lang="fa-IR" sz="2200" dirty="0" smtClean="0"/>
            </a:br>
            <a:r>
              <a:rPr lang="fa-IR" sz="2200" dirty="0" smtClean="0"/>
              <a:t> </a:t>
            </a:r>
            <a:br>
              <a:rPr lang="fa-IR" sz="2200" dirty="0" smtClean="0"/>
            </a:br>
            <a:endParaRPr lang="fa-IR" sz="2200" dirty="0"/>
          </a:p>
        </p:txBody>
      </p:sp>
    </p:spTree>
    <p:extLst>
      <p:ext uri="{BB962C8B-B14F-4D97-AF65-F5344CB8AC3E}">
        <p14:creationId xmlns:p14="http://schemas.microsoft.com/office/powerpoint/2010/main" val="163361791"/>
      </p:ext>
    </p:extLst>
  </p:cSld>
  <p:clrMapOvr>
    <a:masterClrMapping/>
  </p:clrMapOvr>
  <p:transition>
    <p:wedg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371600"/>
            <a:ext cx="8305800" cy="6248400"/>
          </a:xfrm>
        </p:spPr>
        <p:txBody>
          <a:bodyPr>
            <a:normAutofit fontScale="25000" lnSpcReduction="20000"/>
          </a:bodyPr>
          <a:lstStyle/>
          <a:p>
            <a:pPr algn="r" rtl="1">
              <a:buNone/>
            </a:pPr>
            <a:r>
              <a:rPr lang="fa-IR" sz="7200" dirty="0" smtClean="0">
                <a:cs typeface="B Titr" panose="00000700000000000000" pitchFamily="2" charset="-78"/>
              </a:rPr>
              <a:t>8)وسایل گازسوز بدون دودکش </a:t>
            </a:r>
          </a:p>
          <a:p>
            <a:pPr algn="r" rtl="1">
              <a:buNone/>
            </a:pPr>
            <a:r>
              <a:rPr lang="fa-IR" sz="7200" dirty="0" smtClean="0">
                <a:cs typeface="B Titr" panose="00000700000000000000" pitchFamily="2" charset="-78"/>
              </a:rPr>
              <a:t/>
            </a:r>
            <a:br>
              <a:rPr lang="fa-IR" sz="7200" dirty="0" smtClean="0">
                <a:cs typeface="B Titr" panose="00000700000000000000" pitchFamily="2" charset="-78"/>
              </a:rPr>
            </a:br>
            <a:r>
              <a:rPr lang="fa-IR" sz="7200" dirty="0" smtClean="0">
                <a:cs typeface="B Titr" panose="00000700000000000000" pitchFamily="2" charset="-78"/>
              </a:rPr>
              <a:t>بخاری‌های </a:t>
            </a:r>
            <a:r>
              <a:rPr lang="fa-IR" sz="7200" dirty="0" smtClean="0">
                <a:solidFill>
                  <a:srgbClr val="C00000"/>
                </a:solidFill>
                <a:cs typeface="B Titr" panose="00000700000000000000" pitchFamily="2" charset="-78"/>
              </a:rPr>
              <a:t>بدون </a:t>
            </a:r>
            <a:r>
              <a:rPr lang="fa-IR" sz="7200" dirty="0" err="1" smtClean="0">
                <a:solidFill>
                  <a:srgbClr val="C00000"/>
                </a:solidFill>
                <a:cs typeface="B Titr" panose="00000700000000000000" pitchFamily="2" charset="-78"/>
              </a:rPr>
              <a:t>دودکش</a:t>
            </a:r>
            <a:r>
              <a:rPr lang="fa-IR" sz="7200" dirty="0" smtClean="0">
                <a:solidFill>
                  <a:srgbClr val="C00000"/>
                </a:solidFill>
                <a:cs typeface="B Titr" panose="00000700000000000000" pitchFamily="2" charset="-78"/>
              </a:rPr>
              <a:t> </a:t>
            </a:r>
            <a:r>
              <a:rPr lang="fa-IR" sz="7200" dirty="0" smtClean="0">
                <a:cs typeface="B Titr" panose="00000700000000000000" pitchFamily="2" charset="-78"/>
              </a:rPr>
              <a:t>نباید در محیط‌های بسته و بدون تهویه استفاده شوند. اطمینان حاصل کنید که همواره مقداری هوای تازه وارد محیط می‌شود.</a:t>
            </a:r>
            <a:br>
              <a:rPr lang="fa-IR" sz="7200" dirty="0" smtClean="0">
                <a:cs typeface="B Titr" panose="00000700000000000000" pitchFamily="2" charset="-78"/>
              </a:rPr>
            </a:br>
            <a:endParaRPr lang="fa-IR" sz="7200" dirty="0" smtClean="0">
              <a:cs typeface="B Titr" panose="00000700000000000000" pitchFamily="2" charset="-78"/>
            </a:endParaRPr>
          </a:p>
          <a:p>
            <a:pPr algn="r" rtl="1">
              <a:buNone/>
            </a:pPr>
            <a:r>
              <a:rPr lang="fa-IR" sz="7200" dirty="0" smtClean="0">
                <a:cs typeface="B Titr" panose="00000700000000000000" pitchFamily="2" charset="-78"/>
              </a:rPr>
              <a:t>9)کنترل دودکش </a:t>
            </a:r>
          </a:p>
          <a:p>
            <a:pPr algn="r" rtl="1">
              <a:buNone/>
            </a:pPr>
            <a:r>
              <a:rPr lang="fa-IR" sz="7200" dirty="0" smtClean="0">
                <a:cs typeface="B Titr" panose="00000700000000000000" pitchFamily="2" charset="-78"/>
              </a:rPr>
              <a:t/>
            </a:r>
            <a:br>
              <a:rPr lang="fa-IR" sz="7200" dirty="0" smtClean="0">
                <a:cs typeface="B Titr" panose="00000700000000000000" pitchFamily="2" charset="-78"/>
              </a:rPr>
            </a:br>
            <a:r>
              <a:rPr lang="fa-IR" sz="7200" dirty="0" smtClean="0">
                <a:cs typeface="B Titr" panose="00000700000000000000" pitchFamily="2" charset="-78"/>
              </a:rPr>
              <a:t>اگر هنگام روشن بودن وسیله گازسوز، </a:t>
            </a:r>
            <a:r>
              <a:rPr lang="fa-IR" sz="7200" dirty="0" smtClean="0">
                <a:solidFill>
                  <a:srgbClr val="C00000"/>
                </a:solidFill>
                <a:cs typeface="B Titr" panose="00000700000000000000" pitchFamily="2" charset="-78"/>
              </a:rPr>
              <a:t>بدنه دودکش سرد </a:t>
            </a:r>
            <a:r>
              <a:rPr lang="fa-IR" sz="7200" dirty="0" smtClean="0">
                <a:cs typeface="B Titr" panose="00000700000000000000" pitchFamily="2" charset="-78"/>
              </a:rPr>
              <a:t>باشد علامت این است که دودکش درست کار نمی‌کند، دستگاه را فورا خاموش کنید و به سرویسکار مجاز اطلاع دهید.</a:t>
            </a:r>
          </a:p>
          <a:p>
            <a:pPr algn="r" rtl="1">
              <a:buNone/>
            </a:pPr>
            <a:r>
              <a:rPr lang="fa-IR" sz="7200" dirty="0" smtClean="0">
                <a:cs typeface="B Titr" panose="00000700000000000000" pitchFamily="2" charset="-78"/>
              </a:rPr>
              <a:t> </a:t>
            </a:r>
          </a:p>
          <a:p>
            <a:pPr algn="r" rtl="1">
              <a:buNone/>
            </a:pPr>
            <a:r>
              <a:rPr lang="fa-IR" sz="7200" dirty="0" smtClean="0">
                <a:cs typeface="B Titr" panose="00000700000000000000" pitchFamily="2" charset="-78"/>
              </a:rPr>
              <a:t>10)تهویه مناسب </a:t>
            </a:r>
          </a:p>
          <a:p>
            <a:pPr algn="r" rtl="1">
              <a:buNone/>
            </a:pPr>
            <a:r>
              <a:rPr lang="fa-IR" sz="7200" dirty="0" smtClean="0">
                <a:cs typeface="B Titr" panose="00000700000000000000" pitchFamily="2" charset="-78"/>
              </a:rPr>
              <a:t/>
            </a:r>
            <a:br>
              <a:rPr lang="fa-IR" sz="7200" dirty="0" smtClean="0">
                <a:cs typeface="B Titr" panose="00000700000000000000" pitchFamily="2" charset="-78"/>
              </a:rPr>
            </a:br>
            <a:r>
              <a:rPr lang="fa-IR" sz="7200" dirty="0" smtClean="0">
                <a:cs typeface="B Titr" panose="00000700000000000000" pitchFamily="2" charset="-78"/>
              </a:rPr>
              <a:t>کارکرد صحیح وسیله </a:t>
            </a:r>
            <a:r>
              <a:rPr lang="fa-IR" sz="7200" dirty="0" err="1" smtClean="0">
                <a:cs typeface="B Titr" panose="00000700000000000000" pitchFamily="2" charset="-78"/>
              </a:rPr>
              <a:t>گازسوز</a:t>
            </a:r>
            <a:r>
              <a:rPr lang="fa-IR" sz="7200" dirty="0" smtClean="0">
                <a:cs typeface="B Titr" panose="00000700000000000000" pitchFamily="2" charset="-78"/>
              </a:rPr>
              <a:t> مستلزم گردش هوای مناسب بین داخل و خارج منزل است.  از این رو، درها و پنجره‌ها نباید به گونه ای </a:t>
            </a:r>
            <a:r>
              <a:rPr lang="fa-IR" sz="7200" dirty="0" err="1" smtClean="0">
                <a:cs typeface="B Titr" panose="00000700000000000000" pitchFamily="2" charset="-78"/>
              </a:rPr>
              <a:t>درزبندی</a:t>
            </a:r>
            <a:r>
              <a:rPr lang="fa-IR" sz="7200" dirty="0" smtClean="0">
                <a:cs typeface="B Titr" panose="00000700000000000000" pitchFamily="2" charset="-78"/>
              </a:rPr>
              <a:t> شوند که از ورود هوای تازه مورد نیاز جلوگیری کنند. </a:t>
            </a:r>
          </a:p>
          <a:p>
            <a:pPr algn="r" rtl="1">
              <a:buNone/>
            </a:pPr>
            <a:r>
              <a:rPr lang="fa-IR" sz="7200" dirty="0" smtClean="0">
                <a:cs typeface="B Titr" panose="00000700000000000000" pitchFamily="2" charset="-78"/>
              </a:rPr>
              <a:t/>
            </a:r>
            <a:br>
              <a:rPr lang="fa-IR" sz="7200" dirty="0" smtClean="0">
                <a:cs typeface="B Titr" panose="00000700000000000000" pitchFamily="2" charset="-78"/>
              </a:rPr>
            </a:br>
            <a:r>
              <a:rPr lang="fa-IR" sz="7200" dirty="0" smtClean="0">
                <a:cs typeface="B Titr" panose="00000700000000000000" pitchFamily="2" charset="-78"/>
              </a:rPr>
              <a:t>11) نصب وسیله </a:t>
            </a:r>
            <a:r>
              <a:rPr lang="fa-IR" sz="7200" dirty="0" err="1" smtClean="0">
                <a:cs typeface="B Titr" panose="00000700000000000000" pitchFamily="2" charset="-78"/>
              </a:rPr>
              <a:t>گازسوز</a:t>
            </a:r>
            <a:r>
              <a:rPr lang="fa-IR" sz="7200" dirty="0" smtClean="0">
                <a:cs typeface="B Titr" panose="00000700000000000000" pitchFamily="2" charset="-78"/>
              </a:rPr>
              <a:t> در حمام و سرویس‌های بهداشتی ممنوع است. </a:t>
            </a:r>
          </a:p>
          <a:p>
            <a:pPr algn="r" rtl="1">
              <a:buNone/>
            </a:pPr>
            <a:r>
              <a:rPr lang="fa-IR" sz="7200" dirty="0" smtClean="0">
                <a:cs typeface="B Titr" panose="00000700000000000000" pitchFamily="2" charset="-78"/>
              </a:rPr>
              <a:t/>
            </a:r>
            <a:br>
              <a:rPr lang="fa-IR" sz="7200" dirty="0" smtClean="0">
                <a:cs typeface="B Titr" panose="00000700000000000000" pitchFamily="2" charset="-78"/>
              </a:rPr>
            </a:br>
            <a:r>
              <a:rPr lang="fa-IR" sz="7200" dirty="0" smtClean="0">
                <a:cs typeface="B Titr" panose="00000700000000000000" pitchFamily="2" charset="-78"/>
              </a:rPr>
              <a:t>12) روشن کردن اجاق گاز یا گاز پیک نیکی در آشپزخانه برای گرم کردن محیط خانه خطر آفرین است. </a:t>
            </a:r>
          </a:p>
          <a:p>
            <a:pPr algn="r" rtl="1">
              <a:buNone/>
            </a:pPr>
            <a:r>
              <a:rPr lang="fa-IR" sz="7200" dirty="0" smtClean="0">
                <a:cs typeface="B Titr" panose="00000700000000000000" pitchFamily="2" charset="-78"/>
              </a:rPr>
              <a:t/>
            </a:r>
            <a:br>
              <a:rPr lang="fa-IR" sz="7200" dirty="0" smtClean="0">
                <a:cs typeface="B Titr" panose="00000700000000000000" pitchFamily="2" charset="-78"/>
              </a:rPr>
            </a:br>
            <a:r>
              <a:rPr lang="fa-IR" sz="7200" dirty="0" smtClean="0">
                <a:cs typeface="B Titr" panose="00000700000000000000" pitchFamily="2" charset="-78"/>
              </a:rPr>
              <a:t> 13)استفاده از کباب پز یا </a:t>
            </a:r>
            <a:r>
              <a:rPr lang="fa-IR" sz="7200" dirty="0" err="1" smtClean="0">
                <a:cs typeface="B Titr" panose="00000700000000000000" pitchFamily="2" charset="-78"/>
              </a:rPr>
              <a:t>منقل</a:t>
            </a:r>
            <a:r>
              <a:rPr lang="fa-IR" sz="7200" dirty="0" smtClean="0">
                <a:cs typeface="B Titr" panose="00000700000000000000" pitchFamily="2" charset="-78"/>
              </a:rPr>
              <a:t> در درون خانه، </a:t>
            </a:r>
            <a:r>
              <a:rPr lang="fa-IR" sz="7200" dirty="0" err="1" smtClean="0">
                <a:cs typeface="B Titr" panose="00000700000000000000" pitchFamily="2" charset="-78"/>
              </a:rPr>
              <a:t>گاراژ</a:t>
            </a:r>
            <a:r>
              <a:rPr lang="fa-IR" sz="7200" dirty="0" smtClean="0">
                <a:cs typeface="B Titr" panose="00000700000000000000" pitchFamily="2" charset="-78"/>
              </a:rPr>
              <a:t> و یا محوطه بسته ممنوع است. </a:t>
            </a:r>
            <a:r>
              <a:rPr lang="fa-IR" sz="9600" dirty="0" smtClean="0"/>
              <a:t/>
            </a:r>
            <a:br>
              <a:rPr lang="fa-IR" sz="9600" dirty="0" smtClean="0"/>
            </a:br>
            <a:r>
              <a:rPr lang="fa-IR" sz="9600" dirty="0" smtClean="0"/>
              <a:t> </a:t>
            </a:r>
            <a:br>
              <a:rPr lang="fa-IR" sz="9600" dirty="0" smtClean="0"/>
            </a:br>
            <a:endParaRPr lang="fa-IR" sz="9600" dirty="0" smtClean="0"/>
          </a:p>
          <a:p>
            <a:pPr>
              <a:buNone/>
            </a:pPr>
            <a:endParaRPr lang="fa-IR" dirty="0"/>
          </a:p>
        </p:txBody>
      </p:sp>
    </p:spTree>
    <p:extLst>
      <p:ext uri="{BB962C8B-B14F-4D97-AF65-F5344CB8AC3E}">
        <p14:creationId xmlns:p14="http://schemas.microsoft.com/office/powerpoint/2010/main" val="2284627249"/>
      </p:ext>
    </p:extLst>
  </p:cSld>
  <p:clrMapOvr>
    <a:masterClrMapping/>
  </p:clrMapOvr>
  <p:transition>
    <p:wedg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990600"/>
            <a:ext cx="8229600" cy="6248400"/>
          </a:xfrm>
        </p:spPr>
        <p:txBody>
          <a:bodyPr>
            <a:normAutofit/>
          </a:bodyPr>
          <a:lstStyle/>
          <a:p>
            <a:pPr algn="r">
              <a:buNone/>
            </a:pPr>
            <a:r>
              <a:rPr lang="fa-IR" sz="2200" b="1" dirty="0" smtClean="0">
                <a:cs typeface="B Titr" panose="00000700000000000000" pitchFamily="2" charset="-78"/>
              </a:rPr>
              <a:t>14)جنس </a:t>
            </a:r>
            <a:r>
              <a:rPr lang="fa-IR" sz="2200" b="1" dirty="0" err="1" smtClean="0">
                <a:cs typeface="B Titr" panose="00000700000000000000" pitchFamily="2" charset="-78"/>
              </a:rPr>
              <a:t>شیلنگ</a:t>
            </a:r>
            <a:r>
              <a:rPr lang="fa-IR" sz="2200" b="1" dirty="0" smtClean="0">
                <a:cs typeface="B Titr" panose="00000700000000000000" pitchFamily="2" charset="-78"/>
              </a:rPr>
              <a:t> گاز </a:t>
            </a:r>
            <a:br>
              <a:rPr lang="fa-IR" sz="2200" b="1" dirty="0" smtClean="0">
                <a:cs typeface="B Titr" panose="00000700000000000000" pitchFamily="2" charset="-78"/>
              </a:rPr>
            </a:br>
            <a:r>
              <a:rPr lang="fa-IR" sz="2200" b="1" dirty="0" smtClean="0">
                <a:cs typeface="B Titr" panose="00000700000000000000" pitchFamily="2" charset="-78"/>
              </a:rPr>
              <a:t>حتما از شیلنگ‌های گاز استاندارد استفاده کنید. جنس </a:t>
            </a:r>
            <a:r>
              <a:rPr lang="fa-IR" sz="2200" b="1" dirty="0" err="1" smtClean="0">
                <a:cs typeface="B Titr" panose="00000700000000000000" pitchFamily="2" charset="-78"/>
              </a:rPr>
              <a:t>شیلنگ</a:t>
            </a:r>
            <a:r>
              <a:rPr lang="fa-IR" sz="2200" b="1" dirty="0" smtClean="0">
                <a:cs typeface="B Titr" panose="00000700000000000000" pitchFamily="2" charset="-78"/>
              </a:rPr>
              <a:t> اهمیت زیادی دارد و نباید از شیلنگ‌های آب و یا شیلنگ‌های متفرقه برای اتصال به وسایل </a:t>
            </a:r>
            <a:r>
              <a:rPr lang="fa-IR" sz="2200" b="1" dirty="0" err="1" smtClean="0">
                <a:cs typeface="B Titr" panose="00000700000000000000" pitchFamily="2" charset="-78"/>
              </a:rPr>
              <a:t>گازسوز</a:t>
            </a:r>
            <a:r>
              <a:rPr lang="fa-IR" sz="2200" b="1" dirty="0" smtClean="0">
                <a:cs typeface="B Titr" panose="00000700000000000000" pitchFamily="2" charset="-78"/>
              </a:rPr>
              <a:t> استفاده شود استفاده از </a:t>
            </a:r>
            <a:r>
              <a:rPr lang="fa-IR" sz="2200" b="1" dirty="0" err="1" smtClean="0">
                <a:cs typeface="B Titr" panose="00000700000000000000" pitchFamily="2" charset="-78"/>
              </a:rPr>
              <a:t>شیلنگ</a:t>
            </a:r>
            <a:r>
              <a:rPr lang="fa-IR" sz="2200" b="1" dirty="0" smtClean="0">
                <a:cs typeface="B Titr" panose="00000700000000000000" pitchFamily="2" charset="-78"/>
              </a:rPr>
              <a:t> نامناسب می‌تواند خطرات جانی داشته باشد. </a:t>
            </a:r>
            <a:br>
              <a:rPr lang="fa-IR" sz="2200" b="1" dirty="0" smtClean="0">
                <a:cs typeface="B Titr" panose="00000700000000000000" pitchFamily="2" charset="-78"/>
              </a:rPr>
            </a:br>
            <a:r>
              <a:rPr lang="fa-IR" sz="2200" b="1" dirty="0" smtClean="0">
                <a:cs typeface="B Titr" panose="00000700000000000000" pitchFamily="2" charset="-78"/>
              </a:rPr>
              <a:t> </a:t>
            </a:r>
            <a:br>
              <a:rPr lang="fa-IR" sz="2200" b="1" dirty="0" smtClean="0">
                <a:cs typeface="B Titr" panose="00000700000000000000" pitchFamily="2" charset="-78"/>
              </a:rPr>
            </a:br>
            <a:r>
              <a:rPr lang="fa-IR" sz="2200" b="1" dirty="0" smtClean="0">
                <a:cs typeface="B Titr" panose="00000700000000000000" pitchFamily="2" charset="-78"/>
              </a:rPr>
              <a:t>15)طول </a:t>
            </a:r>
            <a:r>
              <a:rPr lang="fa-IR" sz="2200" b="1" dirty="0" err="1" smtClean="0">
                <a:cs typeface="B Titr" panose="00000700000000000000" pitchFamily="2" charset="-78"/>
              </a:rPr>
              <a:t>شیلنگ</a:t>
            </a:r>
            <a:r>
              <a:rPr lang="fa-IR" sz="2200" b="1" dirty="0" smtClean="0">
                <a:cs typeface="B Titr" panose="00000700000000000000" pitchFamily="2" charset="-78"/>
              </a:rPr>
              <a:t> گاز </a:t>
            </a:r>
            <a:br>
              <a:rPr lang="fa-IR" sz="2200" b="1" dirty="0" smtClean="0">
                <a:cs typeface="B Titr" panose="00000700000000000000" pitchFamily="2" charset="-78"/>
              </a:rPr>
            </a:br>
            <a:r>
              <a:rPr lang="fa-IR" sz="2200" b="1" dirty="0" smtClean="0">
                <a:cs typeface="B Titr" panose="00000700000000000000" pitchFamily="2" charset="-78"/>
              </a:rPr>
              <a:t>حداکثر طول </a:t>
            </a:r>
            <a:r>
              <a:rPr lang="fa-IR" sz="2200" b="1" dirty="0" err="1" smtClean="0">
                <a:cs typeface="B Titr" panose="00000700000000000000" pitchFamily="2" charset="-78"/>
              </a:rPr>
              <a:t>شیلنگ</a:t>
            </a:r>
            <a:r>
              <a:rPr lang="fa-IR" sz="2200" b="1" dirty="0" smtClean="0">
                <a:cs typeface="B Titr" panose="00000700000000000000" pitchFamily="2" charset="-78"/>
              </a:rPr>
              <a:t> گاز برای گاز </a:t>
            </a:r>
            <a:r>
              <a:rPr lang="fa-IR" sz="2200" b="1" dirty="0" smtClean="0">
                <a:solidFill>
                  <a:srgbClr val="C00000"/>
                </a:solidFill>
                <a:cs typeface="B Titr" panose="00000700000000000000" pitchFamily="2" charset="-78"/>
              </a:rPr>
              <a:t>شهری 120</a:t>
            </a:r>
            <a:r>
              <a:rPr lang="fa-IR" sz="2200" b="1" dirty="0" smtClean="0">
                <a:cs typeface="B Titr" panose="00000700000000000000" pitchFamily="2" charset="-78"/>
              </a:rPr>
              <a:t> سانتی متر و برای گاز </a:t>
            </a:r>
            <a:r>
              <a:rPr lang="fa-IR" sz="2200" b="1" dirty="0" smtClean="0">
                <a:solidFill>
                  <a:srgbClr val="C00000"/>
                </a:solidFill>
                <a:cs typeface="B Titr" panose="00000700000000000000" pitchFamily="2" charset="-78"/>
              </a:rPr>
              <a:t>مایع 150 </a:t>
            </a:r>
            <a:r>
              <a:rPr lang="fa-IR" sz="2200" b="1" dirty="0" smtClean="0">
                <a:cs typeface="B Titr" panose="00000700000000000000" pitchFamily="2" charset="-78"/>
              </a:rPr>
              <a:t>سانتی متر است.  برای اتصال </a:t>
            </a:r>
            <a:r>
              <a:rPr lang="fa-IR" sz="2200" b="1" dirty="0" err="1" smtClean="0">
                <a:cs typeface="B Titr" panose="00000700000000000000" pitchFamily="2" charset="-78"/>
              </a:rPr>
              <a:t>شیلنگ</a:t>
            </a:r>
            <a:r>
              <a:rPr lang="fa-IR" sz="2200" b="1" dirty="0" smtClean="0">
                <a:cs typeface="B Titr" panose="00000700000000000000" pitchFamily="2" charset="-78"/>
              </a:rPr>
              <a:t> از بست‌های مخصوص استفاده کنید. </a:t>
            </a:r>
            <a:br>
              <a:rPr lang="fa-IR" sz="2200" b="1" dirty="0" smtClean="0">
                <a:cs typeface="B Titr" panose="00000700000000000000" pitchFamily="2" charset="-78"/>
              </a:rPr>
            </a:br>
            <a:r>
              <a:rPr lang="fa-IR" sz="2200" b="1" dirty="0" smtClean="0">
                <a:cs typeface="B Titr" panose="00000700000000000000" pitchFamily="2" charset="-78"/>
              </a:rPr>
              <a:t> </a:t>
            </a:r>
            <a:br>
              <a:rPr lang="fa-IR" sz="2200" b="1" dirty="0" smtClean="0">
                <a:cs typeface="B Titr" panose="00000700000000000000" pitchFamily="2" charset="-78"/>
              </a:rPr>
            </a:br>
            <a:r>
              <a:rPr lang="fa-IR" sz="2200" b="1" dirty="0" smtClean="0">
                <a:cs typeface="B Titr" panose="00000700000000000000" pitchFamily="2" charset="-78"/>
              </a:rPr>
              <a:t>16)کنترل </a:t>
            </a:r>
            <a:r>
              <a:rPr lang="fa-IR" sz="2200" b="1" dirty="0" err="1" smtClean="0">
                <a:cs typeface="B Titr" panose="00000700000000000000" pitchFamily="2" charset="-78"/>
              </a:rPr>
              <a:t>شیلنگ</a:t>
            </a:r>
            <a:r>
              <a:rPr lang="fa-IR" sz="2200" b="1" dirty="0" smtClean="0">
                <a:cs typeface="B Titr" panose="00000700000000000000" pitchFamily="2" charset="-78"/>
              </a:rPr>
              <a:t> گاز </a:t>
            </a:r>
            <a:br>
              <a:rPr lang="fa-IR" sz="2200" b="1" dirty="0" smtClean="0">
                <a:cs typeface="B Titr" panose="00000700000000000000" pitchFamily="2" charset="-78"/>
              </a:rPr>
            </a:br>
            <a:r>
              <a:rPr lang="fa-IR" sz="2200" b="1" dirty="0" smtClean="0">
                <a:cs typeface="B Titr" panose="00000700000000000000" pitchFamily="2" charset="-78"/>
              </a:rPr>
              <a:t>برای اطمینان از اینکه </a:t>
            </a:r>
            <a:r>
              <a:rPr lang="fa-IR" sz="2200" b="1" dirty="0" err="1" smtClean="0">
                <a:cs typeface="B Titr" panose="00000700000000000000" pitchFamily="2" charset="-78"/>
              </a:rPr>
              <a:t>شیلنگ</a:t>
            </a:r>
            <a:r>
              <a:rPr lang="fa-IR" sz="2200" b="1" dirty="0" smtClean="0">
                <a:cs typeface="B Titr" panose="00000700000000000000" pitchFamily="2" charset="-78"/>
              </a:rPr>
              <a:t> نشتی نداشته باشد، </a:t>
            </a:r>
            <a:r>
              <a:rPr lang="fa-IR" sz="2200" b="1" dirty="0" err="1" smtClean="0">
                <a:cs typeface="B Titr" panose="00000700000000000000" pitchFamily="2" charset="-78"/>
              </a:rPr>
              <a:t>ازکف</a:t>
            </a:r>
            <a:r>
              <a:rPr lang="fa-IR" sz="2200" b="1" dirty="0" smtClean="0">
                <a:cs typeface="B Titr" panose="00000700000000000000" pitchFamily="2" charset="-78"/>
              </a:rPr>
              <a:t> صابون استفاده کنید </a:t>
            </a:r>
            <a:r>
              <a:rPr lang="fa-IR" sz="2200" b="1" dirty="0" err="1" smtClean="0">
                <a:cs typeface="B Titr" panose="00000700000000000000" pitchFamily="2" charset="-78"/>
              </a:rPr>
              <a:t>زيرا</a:t>
            </a:r>
            <a:r>
              <a:rPr lang="fa-IR" sz="2200" b="1" dirty="0" smtClean="0">
                <a:cs typeface="B Titr" panose="00000700000000000000" pitchFamily="2" charset="-78"/>
              </a:rPr>
              <a:t> در صورت </a:t>
            </a:r>
            <a:r>
              <a:rPr lang="fa-IR" sz="2200" b="1" dirty="0" err="1" smtClean="0">
                <a:cs typeface="B Titr" panose="00000700000000000000" pitchFamily="2" charset="-78"/>
              </a:rPr>
              <a:t>نشتي</a:t>
            </a:r>
            <a:r>
              <a:rPr lang="fa-IR" sz="2200" b="1" dirty="0" smtClean="0">
                <a:cs typeface="B Titr" panose="00000700000000000000" pitchFamily="2" charset="-78"/>
              </a:rPr>
              <a:t> گاز </a:t>
            </a:r>
            <a:r>
              <a:rPr lang="fa-IR" sz="2200" b="1" dirty="0" err="1" smtClean="0">
                <a:cs typeface="B Titr" panose="00000700000000000000" pitchFamily="2" charset="-78"/>
              </a:rPr>
              <a:t>كف</a:t>
            </a:r>
            <a:r>
              <a:rPr lang="fa-IR" sz="2200" b="1" dirty="0" smtClean="0">
                <a:cs typeface="B Titr" panose="00000700000000000000" pitchFamily="2" charset="-78"/>
              </a:rPr>
              <a:t> صابون در محل </a:t>
            </a:r>
            <a:r>
              <a:rPr lang="fa-IR" sz="2200" b="1" dirty="0" err="1" smtClean="0">
                <a:cs typeface="B Titr" panose="00000700000000000000" pitchFamily="2" charset="-78"/>
              </a:rPr>
              <a:t>نشتي</a:t>
            </a:r>
            <a:r>
              <a:rPr lang="fa-IR" sz="2200" b="1" dirty="0" smtClean="0">
                <a:cs typeface="B Titr" panose="00000700000000000000" pitchFamily="2" charset="-78"/>
              </a:rPr>
              <a:t> به صورت </a:t>
            </a:r>
            <a:r>
              <a:rPr lang="fa-IR" sz="2200" b="1" dirty="0" smtClean="0">
                <a:solidFill>
                  <a:srgbClr val="C00000"/>
                </a:solidFill>
                <a:cs typeface="B Titr" panose="00000700000000000000" pitchFamily="2" charset="-78"/>
              </a:rPr>
              <a:t>حباب </a:t>
            </a:r>
            <a:r>
              <a:rPr lang="fa-IR" sz="2200" b="1" dirty="0" smtClean="0">
                <a:cs typeface="B Titr" panose="00000700000000000000" pitchFamily="2" charset="-78"/>
              </a:rPr>
              <a:t>مشخص </a:t>
            </a:r>
            <a:r>
              <a:rPr lang="fa-IR" sz="2200" b="1" dirty="0" err="1" smtClean="0">
                <a:cs typeface="B Titr" panose="00000700000000000000" pitchFamily="2" charset="-78"/>
              </a:rPr>
              <a:t>مي</a:t>
            </a:r>
            <a:r>
              <a:rPr lang="fa-IR" sz="2200" b="1" dirty="0" smtClean="0">
                <a:cs typeface="B Titr" panose="00000700000000000000" pitchFamily="2" charset="-78"/>
              </a:rPr>
              <a:t> شود ، ضمنا مطمئن شوید که </a:t>
            </a:r>
            <a:r>
              <a:rPr lang="fa-IR" sz="2200" b="1" dirty="0" err="1" smtClean="0">
                <a:cs typeface="B Titr" panose="00000700000000000000" pitchFamily="2" charset="-78"/>
              </a:rPr>
              <a:t>شیلنگ</a:t>
            </a:r>
            <a:r>
              <a:rPr lang="fa-IR" sz="2200" b="1" dirty="0" smtClean="0">
                <a:cs typeface="B Titr" panose="00000700000000000000" pitchFamily="2" charset="-78"/>
              </a:rPr>
              <a:t> ترک خوردگی و سوراخ ندارد. توصیه می‌شود </a:t>
            </a:r>
            <a:r>
              <a:rPr lang="fa-IR" sz="2200" b="1" dirty="0" smtClean="0">
                <a:solidFill>
                  <a:srgbClr val="C00000"/>
                </a:solidFill>
                <a:cs typeface="B Titr" panose="00000700000000000000" pitchFamily="2" charset="-78"/>
              </a:rPr>
              <a:t>هر دو سال </a:t>
            </a:r>
            <a:r>
              <a:rPr lang="fa-IR" sz="2200" b="1" dirty="0" smtClean="0">
                <a:cs typeface="B Titr" panose="00000700000000000000" pitchFamily="2" charset="-78"/>
              </a:rPr>
              <a:t>یکبار </a:t>
            </a:r>
            <a:r>
              <a:rPr lang="fa-IR" sz="2200" b="1" dirty="0" err="1" smtClean="0">
                <a:cs typeface="B Titr" panose="00000700000000000000" pitchFamily="2" charset="-78"/>
              </a:rPr>
              <a:t>شیلنگ</a:t>
            </a:r>
            <a:r>
              <a:rPr lang="fa-IR" sz="2200" b="1" dirty="0" smtClean="0">
                <a:cs typeface="B Titr" panose="00000700000000000000" pitchFamily="2" charset="-78"/>
              </a:rPr>
              <a:t> گاز تعویض شود. </a:t>
            </a:r>
            <a:r>
              <a:rPr lang="fa-IR" dirty="0" smtClean="0">
                <a:cs typeface="B Nazanin" panose="00000400000000000000" pitchFamily="2" charset="-78"/>
              </a:rPr>
              <a:t/>
            </a:r>
            <a:br>
              <a:rPr lang="fa-IR" dirty="0" smtClean="0">
                <a:cs typeface="B Nazanin" panose="00000400000000000000" pitchFamily="2" charset="-78"/>
              </a:rPr>
            </a:br>
            <a:r>
              <a:rPr lang="fa-IR" dirty="0" smtClean="0"/>
              <a:t> </a:t>
            </a:r>
            <a:endParaRPr lang="fa-IR" dirty="0"/>
          </a:p>
        </p:txBody>
      </p:sp>
    </p:spTree>
    <p:extLst>
      <p:ext uri="{BB962C8B-B14F-4D97-AF65-F5344CB8AC3E}">
        <p14:creationId xmlns:p14="http://schemas.microsoft.com/office/powerpoint/2010/main" val="2690383403"/>
      </p:ext>
    </p:extLst>
  </p:cSld>
  <p:clrMapOvr>
    <a:masterClrMapping/>
  </p:clrMapOvr>
  <p:transition>
    <p:wedg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endParaRPr lang="fa-IR" altLang="en-US" smtClean="0"/>
          </a:p>
        </p:txBody>
      </p:sp>
      <p:sp>
        <p:nvSpPr>
          <p:cNvPr id="15363" name="Content Placeholder 2"/>
          <p:cNvSpPr>
            <a:spLocks noGrp="1"/>
          </p:cNvSpPr>
          <p:nvPr>
            <p:ph idx="1"/>
          </p:nvPr>
        </p:nvSpPr>
        <p:spPr/>
        <p:txBody>
          <a:bodyPr/>
          <a:lstStyle/>
          <a:p>
            <a:endParaRPr lang="fa-IR" altLang="en-US" smtClean="0"/>
          </a:p>
        </p:txBody>
      </p:sp>
      <p:pic>
        <p:nvPicPr>
          <p:cNvPr id="1536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28600"/>
            <a:ext cx="862965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68414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1066800"/>
            <a:ext cx="8652753" cy="4278094"/>
          </a:xfrm>
          <a:prstGeom prst="rect">
            <a:avLst/>
          </a:prstGeom>
          <a:noFill/>
        </p:spPr>
        <p:txBody>
          <a:bodyPr wrap="square" rtlCol="1">
            <a:spAutoFit/>
          </a:bodyPr>
          <a:lstStyle/>
          <a:p>
            <a:pPr algn="r" rtl="1"/>
            <a:r>
              <a:rPr lang="ar-SA" sz="2400" dirty="0">
                <a:solidFill>
                  <a:schemeClr val="bg2">
                    <a:lumMod val="25000"/>
                  </a:schemeClr>
                </a:solidFill>
                <a:latin typeface="Calibri" panose="020F0502020204030204"/>
                <a:cs typeface="B Titr" panose="00000700000000000000" pitchFamily="2" charset="-78"/>
              </a:rPr>
              <a:t>اهداف برنامه </a:t>
            </a:r>
            <a:r>
              <a:rPr lang="fa-IR" sz="2400" dirty="0">
                <a:solidFill>
                  <a:schemeClr val="bg2">
                    <a:lumMod val="25000"/>
                  </a:schemeClr>
                </a:solidFill>
                <a:latin typeface="Calibri" panose="020F0502020204030204"/>
                <a:cs typeface="B Titr" panose="00000700000000000000" pitchFamily="2" charset="-78"/>
              </a:rPr>
              <a:t>پیشگیری از سوانح و حوادث</a:t>
            </a:r>
          </a:p>
          <a:p>
            <a:pPr algn="r" rtl="1"/>
            <a:endParaRPr lang="fa-IR" sz="2400" dirty="0">
              <a:solidFill>
                <a:schemeClr val="bg2">
                  <a:lumMod val="25000"/>
                </a:schemeClr>
              </a:solidFill>
              <a:latin typeface="Calibri" panose="020F0502020204030204"/>
              <a:cs typeface="B Titr" panose="00000700000000000000" pitchFamily="2" charset="-78"/>
            </a:endParaRPr>
          </a:p>
          <a:p>
            <a:pPr algn="r" rtl="1"/>
            <a:endParaRPr lang="en-US" sz="2400" dirty="0">
              <a:solidFill>
                <a:schemeClr val="bg2">
                  <a:lumMod val="25000"/>
                </a:schemeClr>
              </a:solidFill>
              <a:latin typeface="Calibri" panose="020F0502020204030204"/>
              <a:cs typeface="B Titr" panose="00000700000000000000" pitchFamily="2" charset="-78"/>
            </a:endParaRPr>
          </a:p>
          <a:p>
            <a:pPr algn="r" rtl="1"/>
            <a:r>
              <a:rPr lang="ar-SA" sz="2800" dirty="0">
                <a:solidFill>
                  <a:schemeClr val="bg2">
                    <a:lumMod val="25000"/>
                  </a:schemeClr>
                </a:solidFill>
                <a:latin typeface="Calibri" panose="020F0502020204030204"/>
                <a:cs typeface="B Titr" panose="00000700000000000000" pitchFamily="2" charset="-78"/>
              </a:rPr>
              <a:t>هدف اصلی:</a:t>
            </a:r>
            <a:endParaRPr lang="fa-IR" sz="2800" dirty="0">
              <a:solidFill>
                <a:schemeClr val="bg2">
                  <a:lumMod val="25000"/>
                </a:schemeClr>
              </a:solidFill>
              <a:latin typeface="Calibri" panose="020F0502020204030204"/>
              <a:cs typeface="B Titr" panose="00000700000000000000" pitchFamily="2" charset="-78"/>
            </a:endParaRPr>
          </a:p>
          <a:p>
            <a:pPr algn="r" rtl="1"/>
            <a:endParaRPr lang="en-US" sz="2800" dirty="0">
              <a:solidFill>
                <a:srgbClr val="F49A74">
                  <a:lumMod val="50000"/>
                </a:srgbClr>
              </a:solidFill>
              <a:latin typeface="Calibri" panose="020F0502020204030204"/>
              <a:cs typeface="B Titr" panose="00000700000000000000" pitchFamily="2" charset="-78"/>
            </a:endParaRPr>
          </a:p>
          <a:p>
            <a:pPr algn="r" rtl="1"/>
            <a:r>
              <a:rPr lang="ar-SA" sz="2400" dirty="0">
                <a:solidFill>
                  <a:srgbClr val="F49A74">
                    <a:lumMod val="50000"/>
                  </a:srgbClr>
                </a:solidFill>
                <a:latin typeface="Calibri" panose="020F0502020204030204"/>
                <a:cs typeface="B Titr" panose="00000700000000000000" pitchFamily="2" charset="-78"/>
              </a:rPr>
              <a:t> </a:t>
            </a:r>
            <a:endParaRPr lang="en-US" sz="2400" dirty="0">
              <a:solidFill>
                <a:srgbClr val="F49A74">
                  <a:lumMod val="50000"/>
                </a:srgbClr>
              </a:solidFill>
              <a:latin typeface="Calibri" panose="020F0502020204030204"/>
              <a:cs typeface="B Titr" panose="00000700000000000000" pitchFamily="2" charset="-78"/>
            </a:endParaRPr>
          </a:p>
          <a:p>
            <a:pPr algn="r" rtl="1"/>
            <a:r>
              <a:rPr lang="ar-SA" sz="2000" dirty="0">
                <a:solidFill>
                  <a:srgbClr val="EBEBEB">
                    <a:lumMod val="10000"/>
                  </a:srgbClr>
                </a:solidFill>
                <a:latin typeface="Calibri" panose="020F0502020204030204"/>
                <a:cs typeface="B Titr" panose="00000700000000000000" pitchFamily="2" charset="-78"/>
              </a:rPr>
              <a:t>ارتقاء ایمنی و پیشگیری از آسیب ها، ناتوانی ها و  مرگ های ناشی از حوادث </a:t>
            </a:r>
            <a:r>
              <a:rPr lang="fa-IR" sz="2000" dirty="0">
                <a:solidFill>
                  <a:srgbClr val="EBEBEB">
                    <a:lumMod val="10000"/>
                  </a:srgbClr>
                </a:solidFill>
                <a:latin typeface="Calibri" panose="020F0502020204030204"/>
                <a:cs typeface="B Titr" panose="00000700000000000000" pitchFamily="2" charset="-78"/>
              </a:rPr>
              <a:t>برای همه گروه های</a:t>
            </a:r>
          </a:p>
          <a:p>
            <a:pPr algn="r" rtl="1"/>
            <a:endParaRPr lang="fa-IR" sz="2000" dirty="0">
              <a:solidFill>
                <a:srgbClr val="EBEBEB">
                  <a:lumMod val="10000"/>
                </a:srgbClr>
              </a:solidFill>
              <a:latin typeface="Calibri" panose="020F0502020204030204"/>
              <a:cs typeface="B Titr" panose="00000700000000000000" pitchFamily="2" charset="-78"/>
            </a:endParaRPr>
          </a:p>
          <a:p>
            <a:pPr algn="r" rtl="1"/>
            <a:r>
              <a:rPr lang="fa-IR" sz="2000" dirty="0">
                <a:solidFill>
                  <a:srgbClr val="EBEBEB">
                    <a:lumMod val="10000"/>
                  </a:srgbClr>
                </a:solidFill>
                <a:latin typeface="Calibri" panose="020F0502020204030204"/>
                <a:cs typeface="B Titr" panose="00000700000000000000" pitchFamily="2" charset="-78"/>
              </a:rPr>
              <a:t> سنی و جنسیتی، همه محیط ها و انواع حوادث( ترافیکی و غیر ترافیکی ) با بهره گیری از مشارکت</a:t>
            </a:r>
          </a:p>
          <a:p>
            <a:pPr algn="r" rtl="1"/>
            <a:endParaRPr lang="fa-IR" sz="2000" dirty="0">
              <a:solidFill>
                <a:srgbClr val="EBEBEB">
                  <a:lumMod val="10000"/>
                </a:srgbClr>
              </a:solidFill>
              <a:latin typeface="Calibri" panose="020F0502020204030204"/>
              <a:cs typeface="B Titr" panose="00000700000000000000" pitchFamily="2" charset="-78"/>
            </a:endParaRPr>
          </a:p>
          <a:p>
            <a:pPr algn="r" rtl="1"/>
            <a:r>
              <a:rPr lang="fa-IR" sz="2000" dirty="0">
                <a:solidFill>
                  <a:srgbClr val="EBEBEB">
                    <a:lumMod val="10000"/>
                  </a:srgbClr>
                </a:solidFill>
                <a:latin typeface="Calibri" panose="020F0502020204030204"/>
                <a:cs typeface="B Titr" panose="00000700000000000000" pitchFamily="2" charset="-78"/>
              </a:rPr>
              <a:t> مردمی و همکاری بین بخشی سازمان ها</a:t>
            </a:r>
            <a:r>
              <a:rPr lang="en-US" sz="2000" dirty="0">
                <a:solidFill>
                  <a:srgbClr val="EBEBEB">
                    <a:lumMod val="10000"/>
                  </a:srgbClr>
                </a:solidFill>
                <a:latin typeface="Calibri" panose="020F0502020204030204"/>
                <a:cs typeface="B Titr" panose="00000700000000000000" pitchFamily="2" charset="-78"/>
              </a:rPr>
              <a:t>. </a:t>
            </a:r>
          </a:p>
        </p:txBody>
      </p:sp>
    </p:spTree>
    <p:extLst>
      <p:ext uri="{BB962C8B-B14F-4D97-AF65-F5344CB8AC3E}">
        <p14:creationId xmlns:p14="http://schemas.microsoft.com/office/powerpoint/2010/main" val="798128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229600" cy="1143000"/>
          </a:xfrm>
        </p:spPr>
        <p:txBody>
          <a:bodyPr rtlCol="0">
            <a:normAutofit/>
          </a:bodyPr>
          <a:lstStyle/>
          <a:p>
            <a:pPr algn="ctr" rtl="1" fontAlgn="auto">
              <a:spcAft>
                <a:spcPts val="0"/>
              </a:spcAft>
              <a:defRPr/>
            </a:pPr>
            <a:r>
              <a:rPr lang="fa-IR" sz="4000" b="1" dirty="0">
                <a:solidFill>
                  <a:srgbClr val="FF0000"/>
                </a:solidFill>
                <a:cs typeface="B Nazanin" panose="00000400000000000000" pitchFamily="2" charset="-78"/>
              </a:rPr>
              <a:t>مفاهیم و </a:t>
            </a:r>
            <a:r>
              <a:rPr lang="fa-IR" sz="4000" b="1" dirty="0" smtClean="0">
                <a:solidFill>
                  <a:srgbClr val="FF0000"/>
                </a:solidFill>
                <a:cs typeface="B Nazanin" panose="00000400000000000000" pitchFamily="2" charset="-78"/>
              </a:rPr>
              <a:t>اهمیت </a:t>
            </a:r>
            <a:r>
              <a:rPr lang="fa-IR" sz="4000" b="1" dirty="0">
                <a:solidFill>
                  <a:srgbClr val="FF0000"/>
                </a:solidFill>
                <a:cs typeface="B Nazanin" panose="00000400000000000000" pitchFamily="2" charset="-78"/>
              </a:rPr>
              <a:t>آمادگی و کاهش خطر </a:t>
            </a:r>
            <a:r>
              <a:rPr lang="fa-IR" sz="4000" b="1" dirty="0" smtClean="0">
                <a:solidFill>
                  <a:srgbClr val="FF0000"/>
                </a:solidFill>
                <a:cs typeface="B Nazanin" panose="00000400000000000000" pitchFamily="2" charset="-78"/>
              </a:rPr>
              <a:t>بلایا</a:t>
            </a:r>
            <a:endParaRPr lang="fa-IR" sz="4000" b="1" dirty="0">
              <a:solidFill>
                <a:srgbClr val="FF0000"/>
              </a:solidFill>
              <a:cs typeface="B Nazanin" panose="00000400000000000000" pitchFamily="2" charset="-78"/>
            </a:endParaRPr>
          </a:p>
        </p:txBody>
      </p:sp>
      <p:sp>
        <p:nvSpPr>
          <p:cNvPr id="3" name="Content Placeholder 2"/>
          <p:cNvSpPr>
            <a:spLocks noGrp="1"/>
          </p:cNvSpPr>
          <p:nvPr>
            <p:ph idx="1"/>
          </p:nvPr>
        </p:nvSpPr>
        <p:spPr>
          <a:xfrm>
            <a:off x="457200" y="1295400"/>
            <a:ext cx="8229600" cy="5257800"/>
          </a:xfrm>
        </p:spPr>
        <p:txBody>
          <a:bodyPr rtlCol="0">
            <a:normAutofit/>
          </a:bodyPr>
          <a:lstStyle/>
          <a:p>
            <a:pPr marL="0" indent="0" algn="r" rtl="1" fontAlgn="auto">
              <a:spcAft>
                <a:spcPts val="0"/>
              </a:spcAft>
              <a:buFont typeface="Arial" pitchFamily="34" charset="0"/>
              <a:buNone/>
              <a:defRPr/>
            </a:pPr>
            <a:r>
              <a:rPr lang="fa-IR" sz="2000" b="1" dirty="0" smtClean="0">
                <a:solidFill>
                  <a:srgbClr val="FF0000"/>
                </a:solidFill>
                <a:cs typeface="B Nazanin" panose="00000400000000000000" pitchFamily="2" charset="-78"/>
              </a:rPr>
              <a:t>مخاطره </a:t>
            </a:r>
            <a:r>
              <a:rPr lang="fa-IR" sz="2000" b="1" dirty="0">
                <a:solidFill>
                  <a:srgbClr val="FF0000"/>
                </a:solidFill>
                <a:cs typeface="B Nazanin" panose="00000400000000000000" pitchFamily="2" charset="-78"/>
              </a:rPr>
              <a:t>چیست؟</a:t>
            </a:r>
          </a:p>
          <a:p>
            <a:pPr algn="r" rtl="1" fontAlgn="auto">
              <a:spcAft>
                <a:spcPts val="0"/>
              </a:spcAft>
              <a:defRPr/>
            </a:pPr>
            <a:r>
              <a:rPr lang="fa-IR" sz="2000" dirty="0">
                <a:cs typeface="B Nazanin" panose="00000400000000000000" pitchFamily="2" charset="-78"/>
              </a:rPr>
              <a:t>مخاطره اتفاق فیزیکی یا پدیده ای است که میتواند بالقوه خسارت زا باشد </a:t>
            </a:r>
            <a:r>
              <a:rPr lang="fa-IR" sz="2000" dirty="0" smtClean="0">
                <a:cs typeface="B Nazanin" panose="00000400000000000000" pitchFamily="2" charset="-78"/>
              </a:rPr>
              <a:t>(البته </a:t>
            </a:r>
            <a:r>
              <a:rPr lang="fa-IR" sz="2000" dirty="0">
                <a:cs typeface="B Nazanin" panose="00000400000000000000" pitchFamily="2" charset="-78"/>
              </a:rPr>
              <a:t>نه الزاما</a:t>
            </a:r>
            <a:r>
              <a:rPr lang="fa-IR" sz="2000" dirty="0" smtClean="0">
                <a:cs typeface="B Nazanin" panose="00000400000000000000" pitchFamily="2" charset="-78"/>
              </a:rPr>
              <a:t>!). </a:t>
            </a:r>
            <a:r>
              <a:rPr lang="fa-IR" sz="2000" dirty="0">
                <a:cs typeface="B Nazanin" panose="00000400000000000000" pitchFamily="2" charset="-78"/>
              </a:rPr>
              <a:t>این خسارت می تواند جانی، مالی یا عملکردی باشد</a:t>
            </a:r>
            <a:r>
              <a:rPr lang="fa-IR" sz="2000" dirty="0" smtClean="0">
                <a:cs typeface="B Nazanin" panose="00000400000000000000" pitchFamily="2" charset="-78"/>
              </a:rPr>
              <a:t>.</a:t>
            </a:r>
          </a:p>
          <a:p>
            <a:pPr algn="r" rtl="1" fontAlgn="auto">
              <a:spcAft>
                <a:spcPts val="0"/>
              </a:spcAft>
              <a:defRPr/>
            </a:pPr>
            <a:endParaRPr lang="fa-IR" sz="2000" dirty="0">
              <a:cs typeface="B Nazanin" panose="00000400000000000000" pitchFamily="2" charset="-78"/>
            </a:endParaRPr>
          </a:p>
          <a:p>
            <a:pPr marL="0" indent="0" algn="r" rtl="1" fontAlgn="auto">
              <a:spcAft>
                <a:spcPts val="0"/>
              </a:spcAft>
              <a:buFont typeface="Arial" pitchFamily="34" charset="0"/>
              <a:buNone/>
              <a:defRPr/>
            </a:pPr>
            <a:r>
              <a:rPr lang="fa-IR" sz="2000" dirty="0">
                <a:solidFill>
                  <a:srgbClr val="FF0000"/>
                </a:solidFill>
                <a:cs typeface="B Nazanin" panose="00000400000000000000" pitchFamily="2" charset="-78"/>
              </a:rPr>
              <a:t>مخاطرات به انواع زیر تقسیم میشوند:</a:t>
            </a:r>
          </a:p>
          <a:p>
            <a:pPr marL="0" indent="0" algn="r" rtl="1" fontAlgn="auto">
              <a:spcAft>
                <a:spcPts val="0"/>
              </a:spcAft>
              <a:buFont typeface="Arial" pitchFamily="34" charset="0"/>
              <a:buNone/>
              <a:defRPr/>
            </a:pPr>
            <a:r>
              <a:rPr lang="fa-IR" sz="2000" b="1" dirty="0" smtClean="0">
                <a:cs typeface="B Nazanin" panose="00000400000000000000" pitchFamily="2" charset="-78"/>
              </a:rPr>
              <a:t>الف : </a:t>
            </a:r>
            <a:r>
              <a:rPr lang="fa-IR" sz="2000" b="1" dirty="0" smtClean="0">
                <a:solidFill>
                  <a:srgbClr val="FF0000"/>
                </a:solidFill>
                <a:cs typeface="B Nazanin" panose="00000400000000000000" pitchFamily="2" charset="-78"/>
              </a:rPr>
              <a:t>مخاطرات طبیعی : </a:t>
            </a:r>
            <a:r>
              <a:rPr lang="fa-IR" sz="2000" dirty="0">
                <a:cs typeface="B Nazanin" panose="00000400000000000000" pitchFamily="2" charset="-78"/>
              </a:rPr>
              <a:t>که به سه دسته زیر تقسیم میشوند: </a:t>
            </a:r>
          </a:p>
          <a:p>
            <a:pPr marL="0" indent="0" algn="r" rtl="1" fontAlgn="auto">
              <a:spcAft>
                <a:spcPts val="0"/>
              </a:spcAft>
              <a:buFont typeface="Arial" pitchFamily="34" charset="0"/>
              <a:buNone/>
              <a:defRPr/>
            </a:pPr>
            <a:r>
              <a:rPr lang="fa-IR" sz="2000" b="1" dirty="0" smtClean="0">
                <a:cs typeface="B Nazanin" panose="00000400000000000000" pitchFamily="2" charset="-78"/>
              </a:rPr>
              <a:t>       1 . با </a:t>
            </a:r>
            <a:r>
              <a:rPr lang="fa-IR" sz="2000" b="1" dirty="0">
                <a:cs typeface="B Nazanin" panose="00000400000000000000" pitchFamily="2" charset="-78"/>
              </a:rPr>
              <a:t>منشاء زمینی </a:t>
            </a:r>
            <a:r>
              <a:rPr lang="fa-IR" sz="2000" dirty="0">
                <a:cs typeface="B Nazanin" panose="00000400000000000000" pitchFamily="2" charset="-78"/>
              </a:rPr>
              <a:t>مانند زلزله، آتش فشان، </a:t>
            </a:r>
            <a:r>
              <a:rPr lang="fa-IR" sz="2000" dirty="0" smtClean="0">
                <a:cs typeface="B Nazanin" panose="00000400000000000000" pitchFamily="2" charset="-78"/>
              </a:rPr>
              <a:t>سونامی</a:t>
            </a:r>
          </a:p>
          <a:p>
            <a:pPr marL="0" indent="0" algn="r" rtl="1" fontAlgn="auto">
              <a:spcAft>
                <a:spcPts val="0"/>
              </a:spcAft>
              <a:buFont typeface="Arial" pitchFamily="34" charset="0"/>
              <a:buNone/>
              <a:defRPr/>
            </a:pPr>
            <a:r>
              <a:rPr lang="fa-IR" sz="2000" b="1" dirty="0" smtClean="0">
                <a:cs typeface="B Nazanin" panose="00000400000000000000" pitchFamily="2" charset="-78"/>
              </a:rPr>
              <a:t>       2 . با </a:t>
            </a:r>
            <a:r>
              <a:rPr lang="fa-IR" sz="2000" b="1" dirty="0">
                <a:cs typeface="B Nazanin" panose="00000400000000000000" pitchFamily="2" charset="-78"/>
              </a:rPr>
              <a:t>منشاء آب و هوایی </a:t>
            </a:r>
            <a:r>
              <a:rPr lang="fa-IR" sz="2000" dirty="0">
                <a:cs typeface="B Nazanin" panose="00000400000000000000" pitchFamily="2" charset="-78"/>
              </a:rPr>
              <a:t>مانند سیل، طوفان، خشکسالی، رانش </a:t>
            </a:r>
            <a:r>
              <a:rPr lang="fa-IR" sz="2000" dirty="0" smtClean="0">
                <a:cs typeface="B Nazanin" panose="00000400000000000000" pitchFamily="2" charset="-78"/>
              </a:rPr>
              <a:t>زمین</a:t>
            </a:r>
          </a:p>
          <a:p>
            <a:pPr marL="0" indent="0" algn="r" rtl="1" fontAlgn="auto">
              <a:spcAft>
                <a:spcPts val="0"/>
              </a:spcAft>
              <a:buFont typeface="Arial" pitchFamily="34" charset="0"/>
              <a:buNone/>
              <a:defRPr/>
            </a:pPr>
            <a:r>
              <a:rPr lang="fa-IR" sz="2000" b="1" dirty="0" smtClean="0">
                <a:cs typeface="B Nazanin" panose="00000400000000000000" pitchFamily="2" charset="-78"/>
              </a:rPr>
              <a:t>       3 . با </a:t>
            </a:r>
            <a:r>
              <a:rPr lang="fa-IR" sz="2000" b="1" dirty="0">
                <a:cs typeface="B Nazanin" panose="00000400000000000000" pitchFamily="2" charset="-78"/>
              </a:rPr>
              <a:t>منشاء زیستی </a:t>
            </a:r>
            <a:r>
              <a:rPr lang="fa-IR" sz="2000" dirty="0">
                <a:cs typeface="B Nazanin" panose="00000400000000000000" pitchFamily="2" charset="-78"/>
              </a:rPr>
              <a:t>مانند اپیدمی گسترده بیماری ها </a:t>
            </a:r>
            <a:r>
              <a:rPr lang="fa-IR" sz="2000" dirty="0" smtClean="0">
                <a:cs typeface="B Nazanin" panose="00000400000000000000" pitchFamily="2" charset="-78"/>
              </a:rPr>
              <a:t>(وبا</a:t>
            </a:r>
            <a:r>
              <a:rPr lang="fa-IR" sz="2000" dirty="0">
                <a:cs typeface="B Nazanin" panose="00000400000000000000" pitchFamily="2" charset="-78"/>
              </a:rPr>
              <a:t>، آنفلوانزا و </a:t>
            </a:r>
            <a:r>
              <a:rPr lang="fa-IR" sz="2000" dirty="0" smtClean="0">
                <a:cs typeface="B Nazanin" panose="00000400000000000000" pitchFamily="2" charset="-78"/>
              </a:rPr>
              <a:t>...)</a:t>
            </a:r>
            <a:endParaRPr lang="fa-IR" sz="2000" dirty="0">
              <a:cs typeface="B Nazanin" panose="00000400000000000000" pitchFamily="2" charset="-78"/>
            </a:endParaRPr>
          </a:p>
          <a:p>
            <a:pPr marL="0" indent="0" algn="r" rtl="1" fontAlgn="auto">
              <a:spcAft>
                <a:spcPts val="0"/>
              </a:spcAft>
              <a:buFont typeface="Arial" pitchFamily="34" charset="0"/>
              <a:buNone/>
              <a:defRPr/>
            </a:pPr>
            <a:r>
              <a:rPr lang="fa-IR" sz="2000" b="1" dirty="0" smtClean="0">
                <a:cs typeface="B Nazanin" panose="00000400000000000000" pitchFamily="2" charset="-78"/>
              </a:rPr>
              <a:t>ب : </a:t>
            </a:r>
            <a:r>
              <a:rPr lang="fa-IR" sz="2000" b="1" dirty="0" smtClean="0">
                <a:solidFill>
                  <a:srgbClr val="FF0000"/>
                </a:solidFill>
                <a:cs typeface="B Nazanin" panose="00000400000000000000" pitchFamily="2" charset="-78"/>
              </a:rPr>
              <a:t>مخاطرات </a:t>
            </a:r>
            <a:r>
              <a:rPr lang="fa-IR" sz="2000" b="1" dirty="0">
                <a:solidFill>
                  <a:srgbClr val="FF0000"/>
                </a:solidFill>
                <a:cs typeface="B Nazanin" panose="00000400000000000000" pitchFamily="2" charset="-78"/>
              </a:rPr>
              <a:t>انسان ساخت: </a:t>
            </a:r>
            <a:r>
              <a:rPr lang="fa-IR" sz="2000" dirty="0">
                <a:cs typeface="B Nazanin" panose="00000400000000000000" pitchFamily="2" charset="-78"/>
              </a:rPr>
              <a:t>که منشاء آن ها فعالیت های بشر است</a:t>
            </a:r>
            <a:r>
              <a:rPr lang="fa-IR" sz="2000" dirty="0" smtClean="0">
                <a:cs typeface="B Nazanin" panose="00000400000000000000" pitchFamily="2" charset="-78"/>
              </a:rPr>
              <a:t>.</a:t>
            </a:r>
          </a:p>
          <a:p>
            <a:pPr marL="0" indent="0" algn="r" rtl="1" fontAlgn="auto">
              <a:spcAft>
                <a:spcPts val="0"/>
              </a:spcAft>
              <a:buFont typeface="Arial" pitchFamily="34" charset="0"/>
              <a:buNone/>
              <a:defRPr/>
            </a:pPr>
            <a:r>
              <a:rPr lang="fa-IR" sz="2000" dirty="0">
                <a:cs typeface="B Nazanin" panose="00000400000000000000" pitchFamily="2" charset="-78"/>
              </a:rPr>
              <a:t> </a:t>
            </a:r>
            <a:r>
              <a:rPr lang="fa-IR" sz="2000" dirty="0" smtClean="0">
                <a:cs typeface="B Nazanin" panose="00000400000000000000" pitchFamily="2" charset="-78"/>
              </a:rPr>
              <a:t>     </a:t>
            </a:r>
            <a:r>
              <a:rPr lang="fa-IR" sz="2000" dirty="0">
                <a:cs typeface="B Nazanin" panose="00000400000000000000" pitchFamily="2" charset="-78"/>
              </a:rPr>
              <a:t>مانند آلودگی های صنعتی، انتشار مواد هسته ای و رادیو اکتیو، </a:t>
            </a:r>
            <a:r>
              <a:rPr lang="fa-IR" sz="2000" dirty="0" smtClean="0">
                <a:cs typeface="B Nazanin" panose="00000400000000000000" pitchFamily="2" charset="-78"/>
              </a:rPr>
              <a:t>زباله های</a:t>
            </a:r>
          </a:p>
          <a:p>
            <a:pPr marL="0" indent="0" algn="r" rtl="1" fontAlgn="auto">
              <a:spcAft>
                <a:spcPts val="0"/>
              </a:spcAft>
              <a:buFont typeface="Arial" pitchFamily="34" charset="0"/>
              <a:buNone/>
              <a:defRPr/>
            </a:pPr>
            <a:r>
              <a:rPr lang="fa-IR" sz="2000" dirty="0">
                <a:cs typeface="B Nazanin" panose="00000400000000000000" pitchFamily="2" charset="-78"/>
              </a:rPr>
              <a:t> </a:t>
            </a:r>
            <a:r>
              <a:rPr lang="fa-IR" sz="2000" dirty="0" smtClean="0">
                <a:cs typeface="B Nazanin" panose="00000400000000000000" pitchFamily="2" charset="-78"/>
              </a:rPr>
              <a:t>     </a:t>
            </a:r>
            <a:r>
              <a:rPr lang="fa-IR" sz="2000" dirty="0">
                <a:cs typeface="B Nazanin" panose="00000400000000000000" pitchFamily="2" charset="-78"/>
              </a:rPr>
              <a:t>سمی، شکستن سدها، حوادث حمل و نقل، صنعتی، انفجار و آتش سوزی.</a:t>
            </a:r>
          </a:p>
        </p:txBody>
      </p:sp>
    </p:spTree>
    <p:extLst>
      <p:ext uri="{BB962C8B-B14F-4D97-AF65-F5344CB8AC3E}">
        <p14:creationId xmlns:p14="http://schemas.microsoft.com/office/powerpoint/2010/main" val="3291478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457200"/>
            <a:ext cx="8153400" cy="5943600"/>
          </a:xfrm>
        </p:spPr>
        <p:txBody>
          <a:bodyPr>
            <a:normAutofit/>
          </a:bodyPr>
          <a:lstStyle/>
          <a:p>
            <a:r>
              <a:rPr lang="fa-IR" sz="3200" dirty="0"/>
              <a:t>بلایای طبیعی، به مجموعه‌ای از حوادث زیانبار گفته می‌شود، که منشاء انسانی ندارند. این حوادث معمولاً غیرقابل پیش‌بینی بوده و یا حداقل از مدتهای طولانی قبل نمی‌توان وقوع آنها را پیش‌بینی نمود.</a:t>
            </a:r>
            <a:r>
              <a:rPr lang="en-US" sz="3200" dirty="0"/>
              <a:t/>
            </a:r>
            <a:br>
              <a:rPr lang="en-US" sz="3200" dirty="0"/>
            </a:br>
            <a:r>
              <a:rPr lang="en-US" sz="3200" dirty="0"/>
              <a:t> </a:t>
            </a:r>
            <a:r>
              <a:rPr lang="fa-IR" sz="3200" dirty="0"/>
              <a:t>انواع بلایای طبیعی بلایای طبیعی دارای انواع گوناگونی است. زلزله، سیل، طوفان، گردباد، سونامی، تگرگ، بهمن، رعد و برق، تغییرات شدید درجه حرارت، خشکسالی و آتشفشان نمونه‌هایی از بلایای طبیعی هستند</a:t>
            </a:r>
            <a:r>
              <a:rPr lang="en-US" sz="3200" dirty="0"/>
              <a:t/>
            </a:r>
            <a:br>
              <a:rPr lang="en-US" sz="3200" dirty="0"/>
            </a:br>
            <a:r>
              <a:rPr lang="fa-IR" sz="3200" dirty="0"/>
              <a:t>برخی از بلایای طبیعی، بطور غیر مستقیم، ناشی از عملکردهای انسانی هستند برای مثال بلایای ناشی از افزایش آلودگی هوا و یا گرم شدن زمین و همچنین سیل ناشی از تخریب جنگل‌ها به‌دست انسان از این جمله‌اند.</a:t>
            </a:r>
            <a:endParaRPr lang="en-US" sz="3200" dirty="0"/>
          </a:p>
        </p:txBody>
      </p:sp>
    </p:spTree>
    <p:extLst>
      <p:ext uri="{BB962C8B-B14F-4D97-AF65-F5344CB8AC3E}">
        <p14:creationId xmlns:p14="http://schemas.microsoft.com/office/powerpoint/2010/main" val="1212157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8991600" cy="6629400"/>
          </a:xfrm>
        </p:spPr>
        <p:txBody>
          <a:bodyPr>
            <a:noAutofit/>
          </a:bodyPr>
          <a:lstStyle/>
          <a:p>
            <a:pPr algn="r"/>
            <a:r>
              <a:rPr lang="fa-IR" sz="4400" b="1" dirty="0">
                <a:solidFill>
                  <a:srgbClr val="FF0000"/>
                </a:solidFill>
              </a:rPr>
              <a:t>خسارات:</a:t>
            </a:r>
            <a:r>
              <a:rPr lang="en-US" sz="3200" dirty="0"/>
              <a:t> </a:t>
            </a:r>
            <a:br>
              <a:rPr lang="en-US" sz="3200" dirty="0"/>
            </a:br>
            <a:r>
              <a:rPr lang="fa-IR" sz="3200" dirty="0"/>
              <a:t>تنها در سال ۲۰۰۸ میلادی، ۲۲۰ هزار نفر در سراسر جهان بر اثر بلایای طبیعی جان خود را از دست </a:t>
            </a:r>
            <a:r>
              <a:rPr lang="fa-IR" sz="3200" dirty="0" smtClean="0"/>
              <a:t>داده‌اند</a:t>
            </a:r>
            <a:r>
              <a:rPr lang="en-US" sz="3200" dirty="0"/>
              <a:t> </a:t>
            </a:r>
            <a:br>
              <a:rPr lang="en-US" sz="3200" dirty="0"/>
            </a:br>
            <a:r>
              <a:rPr lang="en-US" sz="3200" dirty="0"/>
              <a:t> </a:t>
            </a:r>
            <a:r>
              <a:rPr lang="fa-IR" sz="3200" dirty="0"/>
              <a:t>در این میان، زنان قربانیان بیشتری نسبت به مردان داده‌اند. بررسی‌های آماری بلایای طبیعی، طی سالهای ۱۹۹۰ تا ۲۰۰۲ نشاندهنده آن است که این </a:t>
            </a:r>
            <a:r>
              <a:rPr lang="en-US" sz="3200" dirty="0"/>
              <a:t> </a:t>
            </a:r>
            <a:r>
              <a:rPr lang="fa-IR" sz="3200" dirty="0"/>
              <a:t>بلایا روندی افزایش یابنده </a:t>
            </a:r>
            <a:r>
              <a:rPr lang="fa-IR" sz="3200" dirty="0" smtClean="0"/>
              <a:t>داشته‌اند</a:t>
            </a:r>
            <a:r>
              <a:rPr lang="en-US" sz="3200" dirty="0"/>
              <a:t/>
            </a:r>
            <a:br>
              <a:rPr lang="en-US" sz="3200" dirty="0"/>
            </a:br>
            <a:r>
              <a:rPr lang="fa-IR" sz="3200" dirty="0"/>
              <a:t>بر اساس آمار شدت بلایا چهار برابر، جان‌باختگان هفت برابر، آسیب‌دیدگان پنج برابر و خسارت‌های مالی سی و هشت برابر </a:t>
            </a:r>
            <a:r>
              <a:rPr lang="fa-IR" sz="3200" dirty="0" smtClean="0"/>
              <a:t>شده‌اند</a:t>
            </a:r>
            <a:r>
              <a:rPr lang="en-US" sz="3200" dirty="0"/>
              <a:t> </a:t>
            </a:r>
            <a:br>
              <a:rPr lang="en-US" sz="3200" dirty="0"/>
            </a:br>
            <a:r>
              <a:rPr lang="fa-IR" sz="3200" dirty="0"/>
              <a:t>گاهی خسارات ناشی از حادثه ثانویه، بیش از خسارات ناشی از یک بلای طبیعی است. برای مثال گاهی خسارات ناشی از وقوع آتش‌سوزی پس از وقوع زلزله، از خسارات خود زلزله بیشتر است.</a:t>
            </a:r>
            <a:endParaRPr lang="en-US" sz="3200" dirty="0"/>
          </a:p>
        </p:txBody>
      </p:sp>
    </p:spTree>
    <p:extLst>
      <p:ext uri="{BB962C8B-B14F-4D97-AF65-F5344CB8AC3E}">
        <p14:creationId xmlns:p14="http://schemas.microsoft.com/office/powerpoint/2010/main" val="42526026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610600" cy="5638800"/>
          </a:xfrm>
        </p:spPr>
        <p:txBody>
          <a:bodyPr>
            <a:normAutofit fontScale="92500" lnSpcReduction="10000"/>
          </a:bodyPr>
          <a:lstStyle/>
          <a:p>
            <a:pPr algn="just" rtl="1"/>
            <a:r>
              <a:rPr lang="fa-IR" dirty="0"/>
              <a:t>در بين کشورهاي جهان، ايران به لحاظ بروز حوادث غيرمترقبه جزو 10کشور بلاخيز جهان است که از 40 حادثه طبيعي  شناسايي شده در جهان بيش از30 مورد آن در ايران رخ داده است. ايران در حالي6 درصد تلفات بلاياي طبيعي جهان را به خود اختصاص داده است که فقط يک درصد جمعيت جهان را دارد</a:t>
            </a:r>
            <a:r>
              <a:rPr lang="en-US" dirty="0"/>
              <a:t>. </a:t>
            </a:r>
            <a:r>
              <a:rPr lang="fa-IR" dirty="0"/>
              <a:t>هرچند تاکنون نقش انسانها در وقوع بسياري از حوادث طبيعي غير مترقبه شناخته شده نيست اما بسياري از حوادث طبيعي مستقيم يا غير مستقيم متاثر از اعمال و کارهاي روزمره انسانهاست که در سراسر جهان در حال انجام است .هر سال با نزديک شدن هفته کاهش اثرات بلاياي طبيعي ، جلسات متعددي در زمينه هاي مختلف اعم از هماهنگي مانورهاي عملياتي، دور ميزي، رژه تجهيزات و امکانات ، سخنراني مسئولين در مراکز مختلف و دهها برنامه ديگر توسط نهادها و سازمانهاي مسئول برگزار مي شوددر سال 2008، 321 بحران طبیعی باعث مرگ 235 هزار و 816 نفر شد که این رقم بیش از 4 برابر میزان مرگ و میر در 70 سال گذشته بوده است. قاره آسیا، یکی از قاره‌هایی بود که دچار بحران‌های شدید شده بود و 9 کشور این قاره میان 10 کشور دنیا هستند که دچار بیشترین مرگ و میر در اثر حوادث غیرمترقبه شده‌اند</a:t>
            </a:r>
            <a:r>
              <a:rPr lang="en-US" dirty="0"/>
              <a:t>.</a:t>
            </a:r>
            <a:r>
              <a:rPr lang="fa-IR" dirty="0"/>
              <a:t>بحران‌ها همچنان باعث خسارت‌های اقتصادی شدید شده‌اند.</a:t>
            </a:r>
            <a:endParaRPr lang="en-US" dirty="0"/>
          </a:p>
          <a:p>
            <a:pPr algn="just" rtl="1"/>
            <a:endParaRPr lang="en-US" dirty="0"/>
          </a:p>
        </p:txBody>
      </p:sp>
    </p:spTree>
    <p:extLst>
      <p:ext uri="{BB962C8B-B14F-4D97-AF65-F5344CB8AC3E}">
        <p14:creationId xmlns:p14="http://schemas.microsoft.com/office/powerpoint/2010/main" val="186927888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305800" cy="5943600"/>
          </a:xfrm>
        </p:spPr>
        <p:txBody>
          <a:bodyPr>
            <a:normAutofit fontScale="92500" lnSpcReduction="10000"/>
          </a:bodyPr>
          <a:lstStyle/>
          <a:p>
            <a:pPr algn="just" rtl="1"/>
            <a:r>
              <a:rPr lang="fa-IR" dirty="0"/>
              <a:t>در بين حوادث طبيعي، تنها در طول يك قرن گذشته بيش از يكهزار و 150 مورد زمين لرزه مرگبار در 75 كشور جهان رخ داده است. بيش از 80 درصد مرگ و ميرهاي حاصل از اين رويداد طبيعي در 6 كشور جهان بوقوع پيوسته است .ايران نيز با تلفاتي بالغ بر 120 هزار نفر و خساراتي افزون بر ميلياردها ريال يكي از كشورهايي به شمار مي آيد كه آمار بالايي در بروز حوادث طبيعي به خود اختصاص داده است</a:t>
            </a:r>
            <a:r>
              <a:rPr lang="en-US" dirty="0"/>
              <a:t>. </a:t>
            </a:r>
          </a:p>
          <a:p>
            <a:pPr algn="just" rtl="1"/>
            <a:r>
              <a:rPr lang="fa-IR" dirty="0"/>
              <a:t>بيش از چهل نوع بلاياي طبيعي در سطح جهان تشخيص داده شده كه هر گروه از آنها خود به چند زير مجموعه ديگر تقسيم مي شوند، با توجه به ارزيابي هاي بعمل آمده در سرزمين ايران حداقل وقوع 31 نوع بلاياي طبيعي شامل: زلزله، سيل، طوفان، آلودگي آب و هوا و محيط زيست، تسونامي (موج لرزه اي بزرگ دريا)،آفات و بيماريهاي نباتي، نوسانات زمين، خشكسالي و روانه هاي گلي سابقه دارد</a:t>
            </a:r>
            <a:r>
              <a:rPr lang="en-US" dirty="0"/>
              <a:t>. </a:t>
            </a:r>
            <a:r>
              <a:rPr lang="fa-IR" dirty="0"/>
              <a:t>هرچند حوادث و رويدادهاي متعدد طبيعي در طول حيات بشر در جوامع مختلف منجر به بروز خسارات جاني، مالي فراواني شده و كماكان بسته به سطح توسعه نيافتگي كشورها و جوامع بشري، خساراتي وارد مي شود اما جوامع پيشرفته با استفاده از فناوري توان علمي و فني و سازماندهي اصولي توانسته اند به مقابله با اين بلايا برخاسته و ميزان خسارات ناشي از وقوع حوادث را به حداقل كاهش دهند</a:t>
            </a:r>
            <a:r>
              <a:rPr lang="en-US" dirty="0"/>
              <a:t>. </a:t>
            </a:r>
          </a:p>
          <a:p>
            <a:pPr algn="just"/>
            <a:endParaRPr lang="en-US" dirty="0"/>
          </a:p>
        </p:txBody>
      </p:sp>
    </p:spTree>
    <p:extLst>
      <p:ext uri="{BB962C8B-B14F-4D97-AF65-F5344CB8AC3E}">
        <p14:creationId xmlns:p14="http://schemas.microsoft.com/office/powerpoint/2010/main" val="225364995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534400" cy="5867400"/>
          </a:xfrm>
        </p:spPr>
        <p:txBody>
          <a:bodyPr>
            <a:normAutofit fontScale="77500" lnSpcReduction="20000"/>
          </a:bodyPr>
          <a:lstStyle/>
          <a:p>
            <a:pPr algn="just" rtl="1"/>
            <a:r>
              <a:rPr lang="fa-IR" dirty="0"/>
              <a:t>با بررسي هاي بعمل آمده از سوي كارشناسان دخيل در امر مديريت بحران و سوانح بيش از چهل نوع بلاياي طبيعي در سطح جهان تشخيص داده شده كه هر گروه از آنها خود به چند زير مجموعه ديگر تقسيم مي شوند، با توجه به ارزيابي هاي بعمل آمده در سرزمين ايران حداقل وقوع 31 نوع بلاياي طبيعي شامل: زلزله، سيل، طوفان، آلودگي آب و هوا و محيط زيست، تسونامي (موج لرزه اي بزرگ دريا)،آفات و بيماريهاي نباتي، نوسانات زمين، خشكسالي و روانه هاي گلي سابقه دارد</a:t>
            </a:r>
            <a:r>
              <a:rPr lang="en-US" dirty="0"/>
              <a:t>. </a:t>
            </a:r>
            <a:r>
              <a:rPr lang="fa-IR" dirty="0"/>
              <a:t>همچنين خودسوزي جنگلها، زمين لغزشها، صائقه، سنگ ريزش ها، خطرات زمين گرايي</a:t>
            </a:r>
            <a:r>
              <a:rPr lang="en-US" dirty="0"/>
              <a:t> (</a:t>
            </a:r>
            <a:r>
              <a:rPr lang="fa-IR" dirty="0"/>
              <a:t>ژئوترمال)، ريزشهاي سطحي، ريزشهاي كارستي (حوضه هاي آهكي)، فرسايش خاك، نشستهاي زمين در نواحي استخراج مواد معدني، نفوذ و پيشروي آب دريا، ريزشهاي زيردريايي، رسوب زدايي، لغزشهاي زيردريايي، دگرشكلي سواحل، باتلاق زايي، مرداب زايي ،كويرزايي، آتشفشان، انجماد و سرمازدگي، خودسوزي ميدانهاي ذغالي و بهمن از ديگر بلاياي طبيعي شناخته شده در كشور است</a:t>
            </a:r>
            <a:r>
              <a:rPr lang="en-US" dirty="0"/>
              <a:t> </a:t>
            </a:r>
            <a:r>
              <a:rPr lang="fa-IR" dirty="0"/>
              <a:t>با اين حال بلاياي طبيعي شامل زلزله، سيل، بهمن، طوفان، آتشفشان، رانش زمين و خشكسالي به عنوان بخشي از واقعيت هاي گريزناپذير زندگي تلقي مي شوند كه بايد براي پيشگيري و مديريت بحرانهاي ناشي از آن بيش از پيش تلاش شود</a:t>
            </a:r>
            <a:r>
              <a:rPr lang="en-US" dirty="0"/>
              <a:t>. </a:t>
            </a:r>
            <a:r>
              <a:rPr lang="fa-IR" dirty="0"/>
              <a:t>ایران جزو 10 کشور بلاخیز جهان است. 70 درصد کشور ما در معرض خطر زلزله و 50 درصد آن در معرض خطر سیل قرار دارد و 90 درصد جمعیت کشور در معرض خطرات ناشی از سیل و زلزله قرار دارند. بلایای طبیعی تنها در 7 سال گذشته بیش از 2157 میلیارد ریال خسارت به کشور ما وارد کرده و کشور ما را از نظر آمار وقوع حوادث طبیعی در مقام ششم جهانی قرار داده است</a:t>
            </a:r>
            <a:r>
              <a:rPr lang="en-US" dirty="0"/>
              <a:t>.</a:t>
            </a:r>
            <a:r>
              <a:rPr lang="fa-IR" dirty="0"/>
              <a:t>شايع ترين نوع بلاي طبيعي در كشورمان زلزله است، كه خسارات مالي و جاني بسياري را به دنبال دارد، زلزله تكان خوردن قشر زمين است، اين تكان ها يا در نتيجه انفجار در اعماق زمين (انفجاري) يا در نتيجه فعاليت آتشفشان ها آتشفشاني و يا در اثر لغزش لايه هاي مختلف زمين روي يكديگر در طول گسل ها ايجاد مي شود</a:t>
            </a:r>
            <a:r>
              <a:rPr lang="en-US" dirty="0"/>
              <a:t>. </a:t>
            </a:r>
            <a:r>
              <a:rPr lang="fa-IR" dirty="0"/>
              <a:t>زمين لرزه لغزشي شايع ترين و مخرب ترين نوع زمين لرزه است، زلزله هاي شديد اغلب با پيش لرزه و با پس لرزه هايي با شدت هاي متفاوت همراه هستند.</a:t>
            </a:r>
            <a:endParaRPr lang="en-US" dirty="0"/>
          </a:p>
          <a:p>
            <a:pPr algn="just" rtl="1"/>
            <a:endParaRPr lang="en-US" dirty="0"/>
          </a:p>
        </p:txBody>
      </p:sp>
    </p:spTree>
    <p:extLst>
      <p:ext uri="{BB962C8B-B14F-4D97-AF65-F5344CB8AC3E}">
        <p14:creationId xmlns:p14="http://schemas.microsoft.com/office/powerpoint/2010/main" val="252818648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rtl="1"/>
            <a:r>
              <a:rPr lang="fa-IR" sz="4400" dirty="0" smtClean="0">
                <a:solidFill>
                  <a:srgbClr val="FF0000"/>
                </a:solidFill>
              </a:rPr>
              <a:t>برنامه عملیاتی ارزیابی آموزش وآمادگی خانوار در بابر بلایا(در سامانه سیب)</a:t>
            </a:r>
            <a:endParaRPr lang="en-US" sz="4400" dirty="0">
              <a:solidFill>
                <a:srgbClr val="FF0000"/>
              </a:solidFill>
            </a:endParaRPr>
          </a:p>
        </p:txBody>
      </p:sp>
    </p:spTree>
    <p:extLst>
      <p:ext uri="{BB962C8B-B14F-4D97-AF65-F5344CB8AC3E}">
        <p14:creationId xmlns:p14="http://schemas.microsoft.com/office/powerpoint/2010/main" val="369767095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125" y="295275"/>
            <a:ext cx="8667750" cy="6267450"/>
          </a:xfrm>
          <a:prstGeom prst="rect">
            <a:avLst/>
          </a:prstGeom>
        </p:spPr>
      </p:pic>
    </p:spTree>
    <p:extLst>
      <p:ext uri="{BB962C8B-B14F-4D97-AF65-F5344CB8AC3E}">
        <p14:creationId xmlns:p14="http://schemas.microsoft.com/office/powerpoint/2010/main" val="15758931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endParaRPr lang="fa-IR" altLang="en-US" smtClean="0"/>
          </a:p>
        </p:txBody>
      </p:sp>
      <p:sp>
        <p:nvSpPr>
          <p:cNvPr id="15363" name="Content Placeholder 2"/>
          <p:cNvSpPr>
            <a:spLocks noGrp="1"/>
          </p:cNvSpPr>
          <p:nvPr>
            <p:ph idx="1"/>
          </p:nvPr>
        </p:nvSpPr>
        <p:spPr/>
        <p:txBody>
          <a:bodyPr/>
          <a:lstStyle/>
          <a:p>
            <a:endParaRPr lang="fa-IR" altLang="en-US" smtClean="0"/>
          </a:p>
        </p:txBody>
      </p:sp>
      <p:pic>
        <p:nvPicPr>
          <p:cNvPr id="1536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28600"/>
            <a:ext cx="862965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312619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305800" cy="5791200"/>
          </a:xfrm>
        </p:spPr>
        <p:txBody>
          <a:bodyPr>
            <a:normAutofit fontScale="77500" lnSpcReduction="20000"/>
          </a:bodyPr>
          <a:lstStyle/>
          <a:p>
            <a:pPr algn="r" rtl="1"/>
            <a:r>
              <a:rPr lang="fa-IR" sz="4200" dirty="0">
                <a:solidFill>
                  <a:srgbClr val="FF0000"/>
                </a:solidFill>
              </a:rPr>
              <a:t>سیل:</a:t>
            </a:r>
            <a:endParaRPr lang="en-US" sz="4200" dirty="0">
              <a:solidFill>
                <a:srgbClr val="FF0000"/>
              </a:solidFill>
            </a:endParaRPr>
          </a:p>
          <a:p>
            <a:pPr algn="r" rtl="1"/>
            <a:r>
              <a:rPr lang="fa-IR" b="1" dirty="0"/>
              <a:t>اقدامات قبل از وقوع سیل</a:t>
            </a:r>
            <a:endParaRPr lang="en-US" dirty="0"/>
          </a:p>
          <a:p>
            <a:pPr algn="r" rtl="1"/>
            <a:r>
              <a:rPr lang="fa-IR" dirty="0"/>
              <a:t>از ساختن خانه در حریم رودخانه، به‌طور جدی بپرهیزید</a:t>
            </a:r>
            <a:r>
              <a:rPr lang="en-US" dirty="0"/>
              <a:t>.</a:t>
            </a:r>
          </a:p>
          <a:p>
            <a:pPr algn="r" rtl="1"/>
            <a:r>
              <a:rPr lang="fa-IR" dirty="0"/>
              <a:t>برای زمان وقوع سیل در ظرف‌های مطمئن، آب سالم ذخیره کنید</a:t>
            </a:r>
            <a:r>
              <a:rPr lang="en-US" dirty="0"/>
              <a:t>.</a:t>
            </a:r>
          </a:p>
          <a:p>
            <a:pPr algn="r" rtl="1"/>
            <a:r>
              <a:rPr lang="fa-IR" dirty="0"/>
              <a:t>مقداری غذا به‌صورت کنسرو ذخیره کنید</a:t>
            </a:r>
            <a:r>
              <a:rPr lang="en-US" dirty="0"/>
              <a:t>.</a:t>
            </a:r>
          </a:p>
          <a:p>
            <a:pPr algn="r" rtl="1"/>
            <a:r>
              <a:rPr lang="fa-IR" dirty="0"/>
              <a:t>وسیله روشنایی (چراغ قوه، شمع و …) تهیه کنید</a:t>
            </a:r>
            <a:r>
              <a:rPr lang="en-US" dirty="0"/>
              <a:t>.</a:t>
            </a:r>
          </a:p>
          <a:p>
            <a:pPr algn="r" rtl="1"/>
            <a:r>
              <a:rPr lang="fa-IR" dirty="0"/>
              <a:t>اسناد و اوراق بهادار را در جعبه‌ای ضد آب و مطمئن قرار دهید</a:t>
            </a:r>
            <a:r>
              <a:rPr lang="en-US" dirty="0"/>
              <a:t>.</a:t>
            </a:r>
          </a:p>
          <a:p>
            <a:pPr algn="r" rtl="1"/>
            <a:r>
              <a:rPr lang="fa-IR" dirty="0"/>
              <a:t>اگر آبگرم‌کن و یا وسایل برقی در معرض سیل قرار دارند، آنها را در جایی بالاتر از سطح موجود قرار دهید</a:t>
            </a:r>
            <a:r>
              <a:rPr lang="en-US" dirty="0"/>
              <a:t>.</a:t>
            </a:r>
          </a:p>
          <a:p>
            <a:pPr algn="r" rtl="1"/>
            <a:r>
              <a:rPr lang="fa-IR" dirty="0"/>
              <a:t>برای جلوگیری از برگشت آب سیل و فاضلاب از طریق مجاری فاضلاب به داخل منازل، دریچه‌های کنترل فاضلاب تعبیه کنید</a:t>
            </a:r>
            <a:r>
              <a:rPr lang="en-US" dirty="0"/>
              <a:t>.</a:t>
            </a:r>
          </a:p>
          <a:p>
            <a:pPr algn="r" rtl="1"/>
            <a:r>
              <a:rPr lang="fa-IR" dirty="0"/>
              <a:t>برای جلوگیری از ورود سیلاب به داخل خانه، در مسیر آن، سد، خاکریز و سیل‌بند بسازید</a:t>
            </a:r>
            <a:r>
              <a:rPr lang="en-US" dirty="0"/>
              <a:t>.</a:t>
            </a:r>
          </a:p>
          <a:p>
            <a:pPr algn="r" rtl="1"/>
            <a:r>
              <a:rPr lang="fa-IR" dirty="0"/>
              <a:t>اگر در جایی زندگی می‌کنید که به‌طور دائم با خطر سیل‌گرفتگی مواجه هستید، با استفاده از مصالح مناسب و تمهیدات لازم، ساختمان خود را ضد آب کنید و دیوارهای زیرزمین را با عایق‌های ضد آب بپوشانید تا جلوی نفوذ آب و آسیب‌های بعدی گرفته شود</a:t>
            </a:r>
            <a:r>
              <a:rPr lang="en-US" dirty="0"/>
              <a:t>.</a:t>
            </a:r>
          </a:p>
          <a:p>
            <a:pPr algn="r" rtl="1"/>
            <a:r>
              <a:rPr lang="fa-IR" dirty="0"/>
              <a:t>منزل خود را در مقابل حوادث بیمه کنید</a:t>
            </a:r>
            <a:endParaRPr lang="en-US" dirty="0"/>
          </a:p>
          <a:p>
            <a:pPr algn="r" rtl="1"/>
            <a:endParaRPr lang="en-US" dirty="0"/>
          </a:p>
        </p:txBody>
      </p:sp>
    </p:spTree>
    <p:extLst>
      <p:ext uri="{BB962C8B-B14F-4D97-AF65-F5344CB8AC3E}">
        <p14:creationId xmlns:p14="http://schemas.microsoft.com/office/powerpoint/2010/main" val="26787758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1676400"/>
            <a:ext cx="6996629" cy="3908762"/>
          </a:xfrm>
          <a:prstGeom prst="rect">
            <a:avLst/>
          </a:prstGeom>
          <a:noFill/>
        </p:spPr>
        <p:txBody>
          <a:bodyPr wrap="square" rtlCol="1">
            <a:spAutoFit/>
          </a:bodyPr>
          <a:lstStyle/>
          <a:p>
            <a:pPr algn="r" rtl="1"/>
            <a:r>
              <a:rPr lang="ar-SA" sz="2800" b="1" dirty="0">
                <a:solidFill>
                  <a:schemeClr val="bg2">
                    <a:lumMod val="25000"/>
                  </a:schemeClr>
                </a:solidFill>
                <a:latin typeface="Calibri" panose="020F0502020204030204"/>
                <a:cs typeface="B Titr" panose="00000700000000000000" pitchFamily="2" charset="-78"/>
              </a:rPr>
              <a:t>اهداف فرعی:</a:t>
            </a:r>
            <a:endParaRPr lang="fa-IR" sz="2800" b="1" dirty="0">
              <a:solidFill>
                <a:schemeClr val="bg2">
                  <a:lumMod val="25000"/>
                </a:schemeClr>
              </a:solidFill>
              <a:latin typeface="Calibri" panose="020F0502020204030204"/>
              <a:cs typeface="B Titr" panose="00000700000000000000" pitchFamily="2" charset="-78"/>
            </a:endParaRPr>
          </a:p>
          <a:p>
            <a:pPr marL="285750" indent="-285750" algn="r" rtl="1">
              <a:buFont typeface="Wingdings" panose="05000000000000000000" pitchFamily="2" charset="2"/>
              <a:buChar char="§"/>
            </a:pPr>
            <a:endParaRPr lang="fa-IR" b="1" u="sng" dirty="0">
              <a:solidFill>
                <a:srgbClr val="EBEBEB">
                  <a:lumMod val="10000"/>
                </a:srgbClr>
              </a:solidFill>
              <a:latin typeface="Calibri" panose="020F0502020204030204"/>
              <a:cs typeface="B Titr" panose="00000700000000000000" pitchFamily="2" charset="-78"/>
            </a:endParaRPr>
          </a:p>
          <a:p>
            <a:pPr marL="285750" indent="-285750" algn="r" rtl="1">
              <a:buFont typeface="Wingdings" panose="05000000000000000000" pitchFamily="2" charset="2"/>
              <a:buChar char="§"/>
            </a:pPr>
            <a:endParaRPr lang="en-US" b="1" dirty="0">
              <a:solidFill>
                <a:srgbClr val="EBEBEB">
                  <a:lumMod val="10000"/>
                </a:srgbClr>
              </a:solidFill>
              <a:latin typeface="Calibri" panose="020F0502020204030204"/>
              <a:cs typeface="B Titr" panose="00000700000000000000" pitchFamily="2" charset="-78"/>
            </a:endParaRPr>
          </a:p>
          <a:p>
            <a:pPr marL="285750" indent="-285750" algn="r" rtl="1">
              <a:buFont typeface="Wingdings" panose="05000000000000000000" pitchFamily="2" charset="2"/>
              <a:buChar char="§"/>
            </a:pPr>
            <a:r>
              <a:rPr lang="ar-SA" b="1" dirty="0">
                <a:solidFill>
                  <a:srgbClr val="EBEBEB">
                    <a:lumMod val="10000"/>
                  </a:srgbClr>
                </a:solidFill>
                <a:latin typeface="Calibri" panose="020F0502020204030204"/>
                <a:cs typeface="B Titr" panose="00000700000000000000" pitchFamily="2" charset="-78"/>
              </a:rPr>
              <a:t>پیشگیری</a:t>
            </a:r>
            <a:r>
              <a:rPr lang="fa-IR" b="1" dirty="0">
                <a:solidFill>
                  <a:srgbClr val="EBEBEB">
                    <a:lumMod val="10000"/>
                  </a:srgbClr>
                </a:solidFill>
                <a:latin typeface="Calibri" panose="020F0502020204030204"/>
                <a:cs typeface="B Titr" panose="00000700000000000000" pitchFamily="2" charset="-78"/>
              </a:rPr>
              <a:t> </a:t>
            </a:r>
            <a:r>
              <a:rPr lang="ar-SA" b="1" dirty="0">
                <a:solidFill>
                  <a:srgbClr val="EBEBEB">
                    <a:lumMod val="10000"/>
                  </a:srgbClr>
                </a:solidFill>
                <a:latin typeface="Calibri" panose="020F0502020204030204"/>
                <a:cs typeface="B Titr" panose="00000700000000000000" pitchFamily="2" charset="-78"/>
              </a:rPr>
              <a:t> و کاهش وقوع حوادث </a:t>
            </a:r>
            <a:endParaRPr lang="fa-IR" b="1" dirty="0">
              <a:solidFill>
                <a:srgbClr val="EBEBEB">
                  <a:lumMod val="10000"/>
                </a:srgbClr>
              </a:solidFill>
              <a:latin typeface="Calibri" panose="020F0502020204030204"/>
              <a:cs typeface="B Titr" panose="00000700000000000000" pitchFamily="2" charset="-78"/>
            </a:endParaRPr>
          </a:p>
          <a:p>
            <a:pPr marL="285750" indent="-285750" algn="r" rtl="1">
              <a:buFont typeface="Wingdings" panose="05000000000000000000" pitchFamily="2" charset="2"/>
              <a:buChar char="§"/>
            </a:pPr>
            <a:endParaRPr lang="en-US" b="1" dirty="0">
              <a:solidFill>
                <a:srgbClr val="EBEBEB">
                  <a:lumMod val="10000"/>
                </a:srgbClr>
              </a:solidFill>
              <a:latin typeface="Calibri" panose="020F0502020204030204"/>
              <a:cs typeface="B Titr" panose="00000700000000000000" pitchFamily="2" charset="-78"/>
            </a:endParaRPr>
          </a:p>
          <a:p>
            <a:pPr marL="285750" indent="-285750" algn="r" rtl="1">
              <a:buFont typeface="Wingdings" panose="05000000000000000000" pitchFamily="2" charset="2"/>
              <a:buChar char="§"/>
            </a:pPr>
            <a:r>
              <a:rPr lang="ar-SA" b="1" dirty="0">
                <a:solidFill>
                  <a:srgbClr val="EBEBEB">
                    <a:lumMod val="10000"/>
                  </a:srgbClr>
                </a:solidFill>
                <a:latin typeface="Calibri" panose="020F0502020204030204"/>
                <a:cs typeface="B Titr" panose="00000700000000000000" pitchFamily="2" charset="-78"/>
              </a:rPr>
              <a:t>پیشگیری و کاهش آسیب های ناشی از حوادث</a:t>
            </a:r>
            <a:endParaRPr lang="fa-IR" b="1" dirty="0">
              <a:solidFill>
                <a:srgbClr val="EBEBEB">
                  <a:lumMod val="10000"/>
                </a:srgbClr>
              </a:solidFill>
              <a:latin typeface="Calibri" panose="020F0502020204030204"/>
              <a:cs typeface="B Titr" panose="00000700000000000000" pitchFamily="2" charset="-78"/>
            </a:endParaRPr>
          </a:p>
          <a:p>
            <a:pPr marL="285750" indent="-285750" algn="r" rtl="1">
              <a:buFont typeface="Wingdings" panose="05000000000000000000" pitchFamily="2" charset="2"/>
              <a:buChar char="§"/>
            </a:pPr>
            <a:endParaRPr lang="en-US" b="1" dirty="0">
              <a:solidFill>
                <a:srgbClr val="EBEBEB">
                  <a:lumMod val="10000"/>
                </a:srgbClr>
              </a:solidFill>
              <a:latin typeface="Calibri" panose="020F0502020204030204"/>
              <a:cs typeface="B Titr" panose="00000700000000000000" pitchFamily="2" charset="-78"/>
            </a:endParaRPr>
          </a:p>
          <a:p>
            <a:pPr marL="285750" indent="-285750" algn="r" rtl="1">
              <a:buFont typeface="Wingdings" panose="05000000000000000000" pitchFamily="2" charset="2"/>
              <a:buChar char="§"/>
            </a:pPr>
            <a:r>
              <a:rPr lang="ar-SA" b="1" dirty="0">
                <a:solidFill>
                  <a:srgbClr val="EBEBEB">
                    <a:lumMod val="10000"/>
                  </a:srgbClr>
                </a:solidFill>
                <a:latin typeface="Calibri" panose="020F0502020204030204"/>
                <a:cs typeface="B Titr" panose="00000700000000000000" pitchFamily="2" charset="-78"/>
              </a:rPr>
              <a:t>پیشگیری و کاهش ناتوانی های ناشی از حوادث</a:t>
            </a:r>
            <a:endParaRPr lang="fa-IR" b="1" dirty="0">
              <a:solidFill>
                <a:srgbClr val="EBEBEB">
                  <a:lumMod val="10000"/>
                </a:srgbClr>
              </a:solidFill>
              <a:latin typeface="Calibri" panose="020F0502020204030204"/>
              <a:cs typeface="B Titr" panose="00000700000000000000" pitchFamily="2" charset="-78"/>
            </a:endParaRPr>
          </a:p>
          <a:p>
            <a:pPr marL="285750" indent="-285750" algn="r" rtl="1">
              <a:buFont typeface="Wingdings" panose="05000000000000000000" pitchFamily="2" charset="2"/>
              <a:buChar char="§"/>
            </a:pPr>
            <a:endParaRPr lang="en-US" b="1" dirty="0">
              <a:solidFill>
                <a:srgbClr val="EBEBEB">
                  <a:lumMod val="10000"/>
                </a:srgbClr>
              </a:solidFill>
              <a:latin typeface="Calibri" panose="020F0502020204030204"/>
              <a:cs typeface="B Titr" panose="00000700000000000000" pitchFamily="2" charset="-78"/>
            </a:endParaRPr>
          </a:p>
          <a:p>
            <a:pPr marL="285750" indent="-285750" algn="r" rtl="1">
              <a:buFont typeface="Wingdings" panose="05000000000000000000" pitchFamily="2" charset="2"/>
              <a:buChar char="§"/>
            </a:pPr>
            <a:r>
              <a:rPr lang="ar-SA" b="1" dirty="0">
                <a:solidFill>
                  <a:srgbClr val="EBEBEB">
                    <a:lumMod val="10000"/>
                  </a:srgbClr>
                </a:solidFill>
                <a:latin typeface="Calibri" panose="020F0502020204030204"/>
                <a:cs typeface="B Titr" panose="00000700000000000000" pitchFamily="2" charset="-78"/>
              </a:rPr>
              <a:t>پیشگیری و کاهش مرگ های ناشی از حوادث</a:t>
            </a:r>
            <a:endParaRPr lang="fa-IR" b="1" dirty="0">
              <a:solidFill>
                <a:srgbClr val="EBEBEB">
                  <a:lumMod val="10000"/>
                </a:srgbClr>
              </a:solidFill>
              <a:latin typeface="Calibri" panose="020F0502020204030204"/>
              <a:cs typeface="B Titr" panose="00000700000000000000" pitchFamily="2" charset="-78"/>
            </a:endParaRPr>
          </a:p>
          <a:p>
            <a:pPr marL="285750" indent="-285750" algn="r" rtl="1">
              <a:buFont typeface="Wingdings" panose="05000000000000000000" pitchFamily="2" charset="2"/>
              <a:buChar char="§"/>
            </a:pPr>
            <a:endParaRPr lang="en-US" b="1" dirty="0">
              <a:solidFill>
                <a:srgbClr val="EBEBEB">
                  <a:lumMod val="10000"/>
                </a:srgbClr>
              </a:solidFill>
              <a:latin typeface="Calibri" panose="020F0502020204030204"/>
              <a:cs typeface="B Titr" panose="00000700000000000000" pitchFamily="2" charset="-78"/>
            </a:endParaRPr>
          </a:p>
          <a:p>
            <a:pPr marL="285750" indent="-285750" algn="r" rtl="1">
              <a:buFont typeface="Wingdings" panose="05000000000000000000" pitchFamily="2" charset="2"/>
              <a:buChar char="§"/>
            </a:pPr>
            <a:r>
              <a:rPr lang="fa-IR" b="1" dirty="0">
                <a:solidFill>
                  <a:srgbClr val="EBEBEB">
                    <a:lumMod val="10000"/>
                  </a:srgbClr>
                </a:solidFill>
                <a:latin typeface="Calibri" panose="020F0502020204030204"/>
                <a:cs typeface="B Titr" panose="00000700000000000000" pitchFamily="2" charset="-78"/>
              </a:rPr>
              <a:t>تقویت نظام مراقبت اطلاعات حوادث</a:t>
            </a:r>
            <a:endParaRPr lang="en-US" b="1" dirty="0">
              <a:solidFill>
                <a:srgbClr val="EBEBEB">
                  <a:lumMod val="10000"/>
                </a:srgbClr>
              </a:solidFill>
              <a:latin typeface="Calibri" panose="020F0502020204030204"/>
              <a:cs typeface="B Titr" panose="00000700000000000000" pitchFamily="2" charset="-78"/>
            </a:endParaRPr>
          </a:p>
          <a:p>
            <a:pPr algn="r" rtl="1"/>
            <a:endParaRPr lang="fa-IR" dirty="0">
              <a:solidFill>
                <a:srgbClr val="F7A913"/>
              </a:solidFill>
              <a:latin typeface="Calibri" panose="020F0502020204030204"/>
              <a:cs typeface="Arial" panose="020B0604020202020204" pitchFamily="34" charset="0"/>
            </a:endParaRPr>
          </a:p>
        </p:txBody>
      </p:sp>
    </p:spTree>
    <p:extLst>
      <p:ext uri="{BB962C8B-B14F-4D97-AF65-F5344CB8AC3E}">
        <p14:creationId xmlns:p14="http://schemas.microsoft.com/office/powerpoint/2010/main" val="333265772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152400"/>
            <a:ext cx="8763000" cy="6705600"/>
          </a:xfrm>
        </p:spPr>
        <p:txBody>
          <a:bodyPr>
            <a:normAutofit fontScale="55000" lnSpcReduction="20000"/>
          </a:bodyPr>
          <a:lstStyle/>
          <a:p>
            <a:pPr algn="r" rtl="1"/>
            <a:r>
              <a:rPr lang="fa-IR" b="1" dirty="0"/>
              <a:t>اقدامات حین وقوع سیل</a:t>
            </a:r>
            <a:endParaRPr lang="en-US" dirty="0"/>
          </a:p>
          <a:p>
            <a:pPr algn="r" rtl="1"/>
            <a:r>
              <a:rPr lang="fa-IR" dirty="0"/>
              <a:t>برای اطلاع از وضعیت و نیز گرفتن دستورهای لازم، به رادیو، تلویزیون و یا اعلام خبر از طریق بلندگوهای عمومی گوش دهید. در صورتی که دستور تخلیه داده شد، بلافاصله این کار را انجام دهید</a:t>
            </a:r>
            <a:r>
              <a:rPr lang="en-US" dirty="0"/>
              <a:t>.</a:t>
            </a:r>
          </a:p>
          <a:p>
            <a:pPr algn="r" rtl="1"/>
            <a:r>
              <a:rPr lang="fa-IR" dirty="0"/>
              <a:t>زمانی که تشخیص دادید سیلاب در حال شکل‌گیری است، خیلی سریع عمل کرده خود را نجات دهید. شما تنها چند دقیقه برای این کار فرصت دارید</a:t>
            </a:r>
            <a:r>
              <a:rPr lang="en-US" dirty="0"/>
              <a:t>.</a:t>
            </a:r>
          </a:p>
          <a:p>
            <a:pPr algn="r" rtl="1"/>
            <a:r>
              <a:rPr lang="fa-IR" dirty="0"/>
              <a:t>از فاضلاب‌ها و جویبارهای به‌ظاهر آرام دوری کنید. به‌خاطر داشته باشید جویبارها، کانال‌های فاضلاب، تنگه‌ها و</a:t>
            </a:r>
            <a:r>
              <a:rPr lang="en-US" dirty="0"/>
              <a:t> … </a:t>
            </a:r>
            <a:r>
              <a:rPr lang="fa-IR" dirty="0"/>
              <a:t>نیز می‌توانند به‌ناگهان دچار سیلاب شوند</a:t>
            </a:r>
            <a:r>
              <a:rPr lang="en-US" dirty="0"/>
              <a:t>.</a:t>
            </a:r>
          </a:p>
          <a:p>
            <a:pPr algn="r" rtl="1"/>
            <a:r>
              <a:rPr lang="fa-IR" dirty="0"/>
              <a:t>اگر خانه شما در محل مرتفعی است و خطر آب‌گرفتگی شما را تهدید نمی‌کند، نیاز به خروج از منزل نیست. در غیر این صورت مناطق کم ارتفاع را خیلی سریع ترک کنید و به مناطق مرتفع دور از رودخانه‌ها و نهرها بروید</a:t>
            </a:r>
            <a:r>
              <a:rPr lang="en-US" dirty="0"/>
              <a:t>.</a:t>
            </a:r>
          </a:p>
          <a:p>
            <a:pPr algn="r" rtl="1"/>
            <a:r>
              <a:rPr lang="fa-IR" dirty="0"/>
              <a:t>در صورت ترک خانه، اشیای گران‌قیمت را به محل‌های بالاتری در منزل ببرید و درها را قفل کنید</a:t>
            </a:r>
            <a:r>
              <a:rPr lang="en-US" dirty="0"/>
              <a:t>.</a:t>
            </a:r>
          </a:p>
          <a:p>
            <a:pPr algn="r" rtl="1"/>
            <a:r>
              <a:rPr lang="fa-IR" dirty="0"/>
              <a:t>جریان آب، برق و گاز را برای جلوگیری از آب‌گرفتگی، برق‌گرفتگی و انفجار قطع کنید</a:t>
            </a:r>
            <a:r>
              <a:rPr lang="en-US" dirty="0"/>
              <a:t>.</a:t>
            </a:r>
          </a:p>
          <a:p>
            <a:pPr algn="r" rtl="1"/>
            <a:r>
              <a:rPr lang="fa-IR" dirty="0"/>
              <a:t>در جریان آب راه نروید چرا که ۱۵ سانتیمتر آب در حال حرکت ممکن است باعث بر هم خوردن تعادل شما شود. اگر مجبورید در آب حرکت کنید، از مسیری بروید که آب حرکت نمی‌کند. برای اینکه از استحکام زمین جلو پای خود مطمئن شوید از یک تکه چوبدستی استفاده کنید</a:t>
            </a:r>
            <a:r>
              <a:rPr lang="en-US" dirty="0"/>
              <a:t>.</a:t>
            </a:r>
          </a:p>
          <a:p>
            <a:pPr algn="r" rtl="1"/>
            <a:r>
              <a:rPr lang="fa-IR" dirty="0"/>
              <a:t>در منطقه سیل‌زده رانندگی نکنید. اگر سیل اطراف خودرو شما را فراگرفته است، خودرو را رها کنید و به یک منطقه مرتفع بروید و گرنه جریان سیل شما و خودرویتان را خیلی سریع با خود می‌برد</a:t>
            </a:r>
            <a:r>
              <a:rPr lang="en-US" dirty="0"/>
              <a:t>.</a:t>
            </a:r>
          </a:p>
          <a:p>
            <a:pPr algn="r" rtl="1"/>
            <a:r>
              <a:rPr lang="fa-IR" dirty="0"/>
              <a:t>هیچ‌گاه به‌تنهایی در یک ناحیه سیل‌زده، به این طرف و آن طرف نروید. اگر پیاده هستید، از نقاطی که سطح آب از زانو بالاتر است عبور نکنید</a:t>
            </a:r>
            <a:r>
              <a:rPr lang="en-US" dirty="0"/>
              <a:t>.</a:t>
            </a:r>
          </a:p>
          <a:p>
            <a:pPr algn="r" rtl="1"/>
            <a:r>
              <a:rPr lang="fa-IR" dirty="0"/>
              <a:t>هرگز از درختان در معرض سیل به عنوان محل امن استفاده نکنید</a:t>
            </a:r>
            <a:r>
              <a:rPr lang="en-US" dirty="0"/>
              <a:t>.</a:t>
            </a:r>
          </a:p>
          <a:p>
            <a:pPr algn="r" rtl="1"/>
            <a:r>
              <a:rPr lang="fa-IR" dirty="0"/>
              <a:t>در هنگام سیل از پل‌های چوبی سست روی رودخانه‌ها عبور نکنید</a:t>
            </a:r>
            <a:r>
              <a:rPr lang="en-US" dirty="0"/>
              <a:t>.</a:t>
            </a:r>
          </a:p>
          <a:p>
            <a:pPr algn="r" rtl="1"/>
            <a:r>
              <a:rPr lang="fa-IR" dirty="0"/>
              <a:t>در جریان سیل شنا نکنید</a:t>
            </a:r>
            <a:r>
              <a:rPr lang="en-US" dirty="0"/>
              <a:t>.</a:t>
            </a:r>
          </a:p>
          <a:p>
            <a:pPr algn="r" rtl="1"/>
            <a:r>
              <a:rPr lang="fa-IR" dirty="0"/>
              <a:t>وسایل نقلیه، حیوانات اهلی و اشیای قابل حمل را باید به نزدیکترین محل مرتفع انتقال دهید</a:t>
            </a:r>
            <a:r>
              <a:rPr lang="en-US" dirty="0"/>
              <a:t>.</a:t>
            </a:r>
          </a:p>
          <a:p>
            <a:pPr algn="r" rtl="1"/>
            <a:r>
              <a:rPr lang="fa-IR" dirty="0"/>
              <a:t>نکات زیر را برای رانندگی در شرایط سیل به‌خاطر بسپارید</a:t>
            </a:r>
            <a:r>
              <a:rPr lang="en-US" dirty="0"/>
              <a:t>:</a:t>
            </a:r>
          </a:p>
          <a:p>
            <a:pPr algn="r" rtl="1"/>
            <a:r>
              <a:rPr lang="fa-IR" dirty="0"/>
              <a:t>در بیشتر خودروها ارتفاع ۱۵ سانتیمتر آب می‌تواند به کف خودرو برسد و کنترل آن را مختل نماید و یا حتی باعث توقف حرکت آن شود</a:t>
            </a:r>
            <a:r>
              <a:rPr lang="en-US" dirty="0"/>
              <a:t>.</a:t>
            </a:r>
          </a:p>
          <a:p>
            <a:pPr algn="r" rtl="1"/>
            <a:r>
              <a:rPr lang="fa-IR" dirty="0"/>
              <a:t>خودرو و وسیله نقلیه، محل امنی در مقابل سیل نیست، اگر وسیله نقلیه شما (به علت فرو رفتن در آب یا گل) از حرکت ایستاد، فوراً آن را ترک کرده و به جای مرتفع بروید</a:t>
            </a:r>
            <a:r>
              <a:rPr lang="en-US" dirty="0"/>
              <a:t>.</a:t>
            </a:r>
          </a:p>
          <a:p>
            <a:pPr algn="r" rtl="1"/>
            <a:r>
              <a:rPr lang="fa-IR" dirty="0"/>
              <a:t>ارتفاع آب در حد ۳۰ سانتیمتر، بیشتر خودروها را شناور می‌کند</a:t>
            </a:r>
            <a:r>
              <a:rPr lang="en-US" dirty="0"/>
              <a:t>.</a:t>
            </a:r>
          </a:p>
          <a:p>
            <a:pPr algn="r" rtl="1"/>
            <a:r>
              <a:rPr lang="fa-IR" dirty="0"/>
              <a:t>۶۰ سانتیمتر آب در حال حرکت، می‌تواند هر خودرویی را شناور کند</a:t>
            </a:r>
            <a:r>
              <a:rPr lang="en-US" dirty="0"/>
              <a:t>.</a:t>
            </a:r>
          </a:p>
          <a:p>
            <a:pPr algn="r" rtl="1"/>
            <a:r>
              <a:rPr lang="fa-IR" dirty="0"/>
              <a:t>در صورت بالا آمدن سطح آب، از توقف در منطقه آب‌گرفته به هر دلیل بپرهیزید</a:t>
            </a:r>
            <a:r>
              <a:rPr lang="en-US" dirty="0"/>
              <a:t>.</a:t>
            </a:r>
          </a:p>
          <a:p>
            <a:pPr algn="r" rtl="1"/>
            <a:r>
              <a:rPr lang="fa-IR" dirty="0"/>
              <a:t>از عبور دادن حیوانات اهلی از عرض رودخانه‌ها و سواحل آنها در زمان بارش شدید باران و وقوع سیل بپرهیزید</a:t>
            </a:r>
            <a:r>
              <a:rPr lang="en-US" dirty="0"/>
              <a:t>.</a:t>
            </a:r>
          </a:p>
          <a:p>
            <a:pPr algn="r" rtl="1"/>
            <a:r>
              <a:rPr lang="fa-IR" dirty="0"/>
              <a:t>در هنگام رانندگی مراقب شیب‌ها و پیچ‌های جاده باشید. با دنده سنگین حرکت کنید چون در این مواقع، ترمزها در آب به‌خوبی کار نمی‌کنند</a:t>
            </a:r>
            <a:r>
              <a:rPr lang="en-US" dirty="0"/>
              <a:t>.</a:t>
            </a:r>
          </a:p>
          <a:p>
            <a:pPr algn="r" rtl="1"/>
            <a:endParaRPr lang="en-US" dirty="0"/>
          </a:p>
        </p:txBody>
      </p:sp>
    </p:spTree>
    <p:extLst>
      <p:ext uri="{BB962C8B-B14F-4D97-AF65-F5344CB8AC3E}">
        <p14:creationId xmlns:p14="http://schemas.microsoft.com/office/powerpoint/2010/main" val="287945309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76200"/>
            <a:ext cx="8991600" cy="6705600"/>
          </a:xfrm>
        </p:spPr>
        <p:txBody>
          <a:bodyPr>
            <a:normAutofit fontScale="62500" lnSpcReduction="20000"/>
          </a:bodyPr>
          <a:lstStyle/>
          <a:p>
            <a:pPr algn="r" rtl="1"/>
            <a:r>
              <a:rPr lang="fa-IR" sz="4500" b="1" dirty="0">
                <a:solidFill>
                  <a:srgbClr val="FF0000"/>
                </a:solidFill>
              </a:rPr>
              <a:t>اقدامات بعد از وقوع سیل</a:t>
            </a:r>
            <a:endParaRPr lang="en-US" sz="4500" dirty="0">
              <a:solidFill>
                <a:srgbClr val="FF0000"/>
              </a:solidFill>
            </a:endParaRPr>
          </a:p>
          <a:p>
            <a:pPr algn="r" rtl="1"/>
            <a:r>
              <a:rPr lang="fa-IR" dirty="0"/>
              <a:t>خود را به نزدیکترین محل امدادرسانی هلال احمر یا سایر مراکز امدادرسانی برسانید. غذا، البسه و سایر کمک‌های اولیه در آنجا موجود است</a:t>
            </a:r>
            <a:r>
              <a:rPr lang="en-US" dirty="0"/>
              <a:t>.</a:t>
            </a:r>
          </a:p>
          <a:p>
            <a:pPr algn="r" rtl="1"/>
            <a:r>
              <a:rPr lang="fa-IR" dirty="0"/>
              <a:t>برای اطمینان از سالم بودن آب آشامیدنی، حتماً به گزارش اخبار محلی توجه کنید و آب آشامیدنی را قبل از مصرف بجوشانید</a:t>
            </a:r>
            <a:r>
              <a:rPr lang="en-US" dirty="0"/>
              <a:t>.</a:t>
            </a:r>
          </a:p>
          <a:p>
            <a:pPr algn="r" rtl="1"/>
            <a:r>
              <a:rPr lang="fa-IR" dirty="0"/>
              <a:t>از سیلاب دور شوید زیرا این آب ممکن است با روغن، گازوئیل یا فاضلاب آلوده شده باشد و یا احتمال دارد بر اثر تماس با خطوط نیروی برق زیرزمینی، جریان برق پیدا کرده باشد</a:t>
            </a:r>
            <a:r>
              <a:rPr lang="en-US" dirty="0"/>
              <a:t>.</a:t>
            </a:r>
          </a:p>
          <a:p>
            <a:pPr algn="r" rtl="1"/>
            <a:r>
              <a:rPr lang="fa-IR" dirty="0"/>
              <a:t>از آب در جریان فاصله بگیرید</a:t>
            </a:r>
            <a:r>
              <a:rPr lang="en-US" dirty="0"/>
              <a:t>.</a:t>
            </a:r>
          </a:p>
          <a:p>
            <a:pPr algn="r" rtl="1"/>
            <a:r>
              <a:rPr lang="fa-IR" dirty="0"/>
              <a:t>به مناطقی که سیلاب عقب نشینی کرده است، توجه کنید زیرا استحکام خیابان‌ها و جاده‌ها ممکن است به‌خاطر جریان سیل ضعیف شده باشد که در این صورت ممکن است بر اثر وزن خودرو فرو برود</a:t>
            </a:r>
            <a:r>
              <a:rPr lang="en-US" dirty="0"/>
              <a:t>.</a:t>
            </a:r>
          </a:p>
          <a:p>
            <a:pPr algn="r" rtl="1"/>
            <a:r>
              <a:rPr lang="fa-IR" dirty="0"/>
              <a:t>از خطوط فشار قوی دوری کنید</a:t>
            </a:r>
            <a:r>
              <a:rPr lang="en-US" dirty="0"/>
              <a:t>.</a:t>
            </a:r>
          </a:p>
          <a:p>
            <a:pPr algn="r" rtl="1"/>
            <a:r>
              <a:rPr lang="fa-IR" dirty="0"/>
              <a:t>زمانی به خانه بازگردید که مسئولان وضعیت را امن اعلام کنند</a:t>
            </a:r>
            <a:r>
              <a:rPr lang="en-US" dirty="0"/>
              <a:t>.</a:t>
            </a:r>
          </a:p>
          <a:p>
            <a:pPr algn="r" rtl="1"/>
            <a:r>
              <a:rPr lang="fa-IR" dirty="0"/>
              <a:t>از ساختمان‌هایی که اطرافش را آب احاطه کرده است، دور شوید</a:t>
            </a:r>
            <a:r>
              <a:rPr lang="en-US" dirty="0"/>
              <a:t>.</a:t>
            </a:r>
          </a:p>
          <a:p>
            <a:pPr algn="r" rtl="1"/>
            <a:r>
              <a:rPr lang="fa-IR" dirty="0"/>
              <a:t>هنگام ورود به منزل کاملاً احتیاط کنید</a:t>
            </a:r>
            <a:r>
              <a:rPr lang="en-US" dirty="0"/>
              <a:t>. </a:t>
            </a:r>
            <a:r>
              <a:rPr lang="fa-IR" dirty="0"/>
              <a:t>ممکن است پی‌های ساختمان آسیب دیده باشد ولی در ابتدا خرابی دیده نشود و ظاهر خانه سالم به‌نظر بیاید</a:t>
            </a:r>
            <a:r>
              <a:rPr lang="en-US" dirty="0"/>
              <a:t>.</a:t>
            </a:r>
          </a:p>
          <a:p>
            <a:pPr algn="r" rtl="1"/>
            <a:r>
              <a:rPr lang="fa-IR" dirty="0"/>
              <a:t>سعی کنید در طول روز به منزل برگردید تا استفاده از وسایل روشنایی لازم نباشد</a:t>
            </a:r>
            <a:r>
              <a:rPr lang="en-US" dirty="0"/>
              <a:t>.</a:t>
            </a:r>
          </a:p>
          <a:p>
            <a:pPr algn="r" rtl="1"/>
            <a:r>
              <a:rPr lang="fa-IR" dirty="0"/>
              <a:t>چنانچه مجبور هستید شبانه به خانه برگردید، خیلی محتاط باشید. از فانوس، مشعل و کبریت برای روشن کردن ساختمان استفاده نکنید. چراغ قوه را نیز قبل از ورود به ساختمان روشن کنید</a:t>
            </a:r>
            <a:r>
              <a:rPr lang="en-US" dirty="0"/>
              <a:t>.</a:t>
            </a:r>
          </a:p>
          <a:p>
            <a:pPr algn="r" rtl="1"/>
            <a:r>
              <a:rPr lang="fa-IR" dirty="0"/>
              <a:t>از غذاهای کنسرو شده استفاده کنید</a:t>
            </a:r>
            <a:r>
              <a:rPr lang="en-US" dirty="0"/>
              <a:t>.</a:t>
            </a:r>
          </a:p>
          <a:p>
            <a:pPr algn="r" rtl="1"/>
            <a:r>
              <a:rPr lang="fa-IR" dirty="0"/>
              <a:t>لوازم برقی را قبل از استفاده کنترل و خشک کنید</a:t>
            </a:r>
            <a:r>
              <a:rPr lang="en-US" dirty="0"/>
              <a:t>.</a:t>
            </a:r>
          </a:p>
          <a:p>
            <a:pPr algn="r" rtl="1"/>
            <a:r>
              <a:rPr lang="fa-IR" dirty="0"/>
              <a:t>آب‌های جمع شده برای گودال‌ها شرایط مناسبی را برای رشد حشرات به‌خصوص پشه‌ها ایجاد خواهد کرد، بنابراین از توری در محل اقامت خود استفاده کنید و پوشاک آستین بلند و چکمه‌های ساق بلند بپوشید</a:t>
            </a:r>
            <a:r>
              <a:rPr lang="en-US" dirty="0"/>
              <a:t>.</a:t>
            </a:r>
          </a:p>
          <a:p>
            <a:pPr algn="r" rtl="1"/>
            <a:r>
              <a:rPr lang="fa-IR" dirty="0"/>
              <a:t>چون سیل باعث خارج شدن مارها از لانه‌های خود می‌شود، بعد از سیل مراقب مارگزیدگی باشید</a:t>
            </a:r>
            <a:r>
              <a:rPr lang="en-US" dirty="0"/>
              <a:t>.</a:t>
            </a:r>
          </a:p>
          <a:p>
            <a:pPr algn="r" rtl="1"/>
            <a:r>
              <a:rPr lang="fa-IR" dirty="0"/>
              <a:t>پس از سیل احتمال شیوع بیماری‌های عفونی مانند عفونت‌های دستگاه گوارش از جمله هپاتیت، وبا، حصبه و … وجود دارد که باید مراقبت‌های لازم بهداشت فردی و عمومی به‌عمل آید</a:t>
            </a:r>
            <a:r>
              <a:rPr lang="en-US" dirty="0"/>
              <a:t>.</a:t>
            </a:r>
          </a:p>
          <a:p>
            <a:pPr algn="r" rtl="1"/>
            <a:r>
              <a:rPr lang="fa-IR" dirty="0"/>
              <a:t>اگر مخزن توالت، کاسه توالت، تصفیه‌خانه و تأسیساتی مانند آن آسیب دیده است، در صورت امکان، آن را تعمیر کنید</a:t>
            </a:r>
            <a:r>
              <a:rPr lang="en-US" dirty="0"/>
              <a:t>. </a:t>
            </a:r>
            <a:r>
              <a:rPr lang="fa-IR" dirty="0"/>
              <a:t>سیستم‌های زهکشی در صورت آسیب دیدن، سلامتی و بهداشت افراد را به مخاطره می‌اندازد</a:t>
            </a:r>
            <a:r>
              <a:rPr lang="en-US" dirty="0"/>
              <a:t>.</a:t>
            </a:r>
          </a:p>
          <a:p>
            <a:pPr algn="r" rtl="1"/>
            <a:r>
              <a:rPr lang="fa-IR" dirty="0"/>
              <a:t>هر چیز خیس و مرطوب را تمیز و ضد عفونی کنید زیرا گل و لای باقی مانده از</a:t>
            </a:r>
            <a:endParaRPr lang="en-US" dirty="0"/>
          </a:p>
          <a:p>
            <a:pPr algn="r" rtl="1"/>
            <a:r>
              <a:rPr lang="fa-IR" dirty="0"/>
              <a:t>سیلاب، حاوی مواد شیمیایی و فاضلابی است.</a:t>
            </a:r>
            <a:endParaRPr lang="en-US" dirty="0"/>
          </a:p>
        </p:txBody>
      </p:sp>
    </p:spTree>
    <p:extLst>
      <p:ext uri="{BB962C8B-B14F-4D97-AF65-F5344CB8AC3E}">
        <p14:creationId xmlns:p14="http://schemas.microsoft.com/office/powerpoint/2010/main" val="163005834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914400" y="0"/>
            <a:ext cx="8229600" cy="1143000"/>
          </a:xfrm>
        </p:spPr>
        <p:txBody>
          <a:bodyPr/>
          <a:lstStyle/>
          <a:p>
            <a:pPr algn="ctr"/>
            <a:r>
              <a:rPr lang="fa-IR" altLang="en-US" sz="3600" b="1" dirty="0" smtClean="0">
                <a:solidFill>
                  <a:srgbClr val="00B050"/>
                </a:solidFill>
              </a:rPr>
              <a:t>ا</a:t>
            </a:r>
            <a:r>
              <a:rPr lang="fa-IR" altLang="en-US" sz="2400" b="1" dirty="0" smtClean="0">
                <a:solidFill>
                  <a:srgbClr val="00B050"/>
                </a:solidFill>
                <a:cs typeface="B Nazanin" panose="00000400000000000000" pitchFamily="2" charset="-78"/>
              </a:rPr>
              <a:t>قدامات خانوار جهت آمادگی و کاهش خطر بلایا</a:t>
            </a:r>
            <a:endParaRPr lang="fa-IR" altLang="en-US" sz="2400" dirty="0" smtClean="0">
              <a:solidFill>
                <a:srgbClr val="00B050"/>
              </a:solidFill>
              <a:cs typeface="B Nazanin" panose="00000400000000000000" pitchFamily="2" charset="-78"/>
            </a:endParaRPr>
          </a:p>
        </p:txBody>
      </p:sp>
      <p:sp>
        <p:nvSpPr>
          <p:cNvPr id="3" name="Content Placeholder 2"/>
          <p:cNvSpPr>
            <a:spLocks noGrp="1"/>
          </p:cNvSpPr>
          <p:nvPr>
            <p:ph idx="1"/>
          </p:nvPr>
        </p:nvSpPr>
        <p:spPr>
          <a:xfrm>
            <a:off x="457200" y="1219200"/>
            <a:ext cx="8229600" cy="5105400"/>
          </a:xfrm>
        </p:spPr>
        <p:txBody>
          <a:bodyPr rtlCol="0">
            <a:normAutofit lnSpcReduction="10000"/>
          </a:bodyPr>
          <a:lstStyle/>
          <a:p>
            <a:pPr marL="514350" indent="-514350" algn="r" rtl="1" fontAlgn="auto">
              <a:spcAft>
                <a:spcPts val="0"/>
              </a:spcAft>
              <a:buFont typeface="+mj-lt"/>
              <a:buAutoNum type="arabicPeriod"/>
              <a:defRPr/>
            </a:pPr>
            <a:r>
              <a:rPr lang="fa-IR" dirty="0" smtClean="0">
                <a:cs typeface="2  Kamran" pitchFamily="2" charset="-78"/>
              </a:rPr>
              <a:t>تهیه نقشه خطر</a:t>
            </a:r>
          </a:p>
          <a:p>
            <a:pPr marL="514350" indent="-514350" algn="r" rtl="1" fontAlgn="auto">
              <a:spcAft>
                <a:spcPts val="0"/>
              </a:spcAft>
              <a:buFont typeface="+mj-lt"/>
              <a:buAutoNum type="arabicPeriod"/>
              <a:defRPr/>
            </a:pPr>
            <a:r>
              <a:rPr lang="fa-IR" dirty="0" smtClean="0">
                <a:cs typeface="2  Kamran" pitchFamily="2" charset="-78"/>
              </a:rPr>
              <a:t>ارزیابی غیره سازه ای منزل</a:t>
            </a:r>
          </a:p>
          <a:p>
            <a:pPr marL="514350" indent="-514350" algn="r" rtl="1" fontAlgn="auto">
              <a:spcAft>
                <a:spcPts val="0"/>
              </a:spcAft>
              <a:buFont typeface="+mj-lt"/>
              <a:buAutoNum type="arabicPeriod"/>
              <a:defRPr/>
            </a:pPr>
            <a:r>
              <a:rPr lang="fa-IR" dirty="0" smtClean="0">
                <a:cs typeface="2  Kamran" pitchFamily="2" charset="-78"/>
              </a:rPr>
              <a:t>ارزیابی سازه ای منزل</a:t>
            </a:r>
          </a:p>
          <a:p>
            <a:pPr marL="514350" indent="-514350" algn="r" rtl="1" fontAlgn="auto">
              <a:spcAft>
                <a:spcPts val="0"/>
              </a:spcAft>
              <a:buFont typeface="+mj-lt"/>
              <a:buAutoNum type="arabicPeriod"/>
              <a:defRPr/>
            </a:pPr>
            <a:r>
              <a:rPr lang="fa-IR" dirty="0" smtClean="0">
                <a:cs typeface="2  Kamran" pitchFamily="2" charset="-78"/>
              </a:rPr>
              <a:t>تهیه کیف اضطراری</a:t>
            </a:r>
          </a:p>
          <a:p>
            <a:pPr marL="514350" indent="-514350" algn="r" rtl="1" fontAlgn="auto">
              <a:spcAft>
                <a:spcPts val="0"/>
              </a:spcAft>
              <a:buFont typeface="+mj-lt"/>
              <a:buAutoNum type="arabicPeriod"/>
              <a:defRPr/>
            </a:pPr>
            <a:r>
              <a:rPr lang="fa-IR" dirty="0" smtClean="0">
                <a:cs typeface="2  Kamran" pitchFamily="2" charset="-78"/>
              </a:rPr>
              <a:t>تهیه برنامه ارتباطی</a:t>
            </a:r>
          </a:p>
          <a:p>
            <a:pPr marL="514350" indent="-514350" algn="r" rtl="1" fontAlgn="auto">
              <a:spcAft>
                <a:spcPts val="0"/>
              </a:spcAft>
              <a:buFont typeface="+mj-lt"/>
              <a:buAutoNum type="arabicPeriod"/>
              <a:defRPr/>
            </a:pPr>
            <a:r>
              <a:rPr lang="fa-IR" dirty="0" smtClean="0">
                <a:cs typeface="2  Kamran" pitchFamily="2" charset="-78"/>
              </a:rPr>
              <a:t>تهیه برنامه تخلیه خانوار</a:t>
            </a:r>
          </a:p>
          <a:p>
            <a:pPr marL="514350" indent="-514350" algn="r" rtl="1" fontAlgn="auto">
              <a:spcAft>
                <a:spcPts val="0"/>
              </a:spcAft>
              <a:buFont typeface="+mj-lt"/>
              <a:buAutoNum type="arabicPeriod"/>
              <a:defRPr/>
            </a:pPr>
            <a:r>
              <a:rPr lang="fa-IR" dirty="0" smtClean="0">
                <a:cs typeface="2  Kamran" pitchFamily="2" charset="-78"/>
              </a:rPr>
              <a:t>برنامه ریزی برای گروه های آسیب پذیر</a:t>
            </a:r>
          </a:p>
          <a:p>
            <a:pPr marL="514350" indent="-514350" algn="r" rtl="1" fontAlgn="auto">
              <a:spcAft>
                <a:spcPts val="0"/>
              </a:spcAft>
              <a:buFont typeface="+mj-lt"/>
              <a:buAutoNum type="arabicPeriod"/>
              <a:defRPr/>
            </a:pPr>
            <a:r>
              <a:rPr lang="fa-IR" dirty="0" smtClean="0">
                <a:cs typeface="2  Kamran" pitchFamily="2" charset="-78"/>
              </a:rPr>
              <a:t>هشدار اولیه</a:t>
            </a:r>
          </a:p>
          <a:p>
            <a:pPr marL="514350" indent="-514350" algn="r" rtl="1" fontAlgn="auto">
              <a:spcAft>
                <a:spcPts val="0"/>
              </a:spcAft>
              <a:buFont typeface="+mj-lt"/>
              <a:buAutoNum type="arabicPeriod"/>
              <a:defRPr/>
            </a:pPr>
            <a:r>
              <a:rPr lang="fa-IR" dirty="0" smtClean="0">
                <a:cs typeface="2  Kamran" pitchFamily="2" charset="-78"/>
              </a:rPr>
              <a:t>آموزش اطفای حریق</a:t>
            </a:r>
          </a:p>
          <a:p>
            <a:pPr marL="514350" indent="-514350" algn="r" rtl="1" fontAlgn="auto">
              <a:spcAft>
                <a:spcPts val="0"/>
              </a:spcAft>
              <a:buFont typeface="+mj-lt"/>
              <a:buAutoNum type="arabicPeriod"/>
              <a:defRPr/>
            </a:pPr>
            <a:r>
              <a:rPr lang="fa-IR" dirty="0" smtClean="0">
                <a:cs typeface="2  Kamran" pitchFamily="2" charset="-78"/>
              </a:rPr>
              <a:t>مشارکت در برنامه های محله</a:t>
            </a:r>
          </a:p>
          <a:p>
            <a:pPr marL="514350" indent="-514350" algn="r" rtl="1" fontAlgn="auto">
              <a:spcAft>
                <a:spcPts val="0"/>
              </a:spcAft>
              <a:buFont typeface="+mj-lt"/>
              <a:buAutoNum type="arabicPeriod"/>
              <a:defRPr/>
            </a:pPr>
            <a:r>
              <a:rPr lang="fa-IR" dirty="0" smtClean="0">
                <a:cs typeface="2  Kamran" pitchFamily="2" charset="-78"/>
              </a:rPr>
              <a:t>تمرین و مانور</a:t>
            </a:r>
            <a:endParaRPr lang="fa-IR" dirty="0">
              <a:cs typeface="2  Kamran" pitchFamily="2" charset="-78"/>
            </a:endParaRPr>
          </a:p>
        </p:txBody>
      </p:sp>
    </p:spTree>
    <p:extLst>
      <p:ext uri="{BB962C8B-B14F-4D97-AF65-F5344CB8AC3E}">
        <p14:creationId xmlns:p14="http://schemas.microsoft.com/office/powerpoint/2010/main" val="60249098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endParaRPr lang="fa-IR" altLang="en-US" smtClean="0"/>
          </a:p>
        </p:txBody>
      </p:sp>
      <p:sp>
        <p:nvSpPr>
          <p:cNvPr id="33795" name="Content Placeholder 2"/>
          <p:cNvSpPr>
            <a:spLocks noGrp="1"/>
          </p:cNvSpPr>
          <p:nvPr>
            <p:ph idx="1"/>
          </p:nvPr>
        </p:nvSpPr>
        <p:spPr/>
        <p:txBody>
          <a:bodyPr/>
          <a:lstStyle/>
          <a:p>
            <a:endParaRPr lang="fa-IR" altLang="en-US" smtClean="0"/>
          </a:p>
        </p:txBody>
      </p:sp>
      <p:pic>
        <p:nvPicPr>
          <p:cNvPr id="3379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28600"/>
            <a:ext cx="8767763" cy="647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106936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534400" cy="6096000"/>
          </a:xfrm>
        </p:spPr>
        <p:txBody>
          <a:bodyPr>
            <a:normAutofit fontScale="62500" lnSpcReduction="20000"/>
          </a:bodyPr>
          <a:lstStyle/>
          <a:p>
            <a:pPr algn="r" rtl="1"/>
            <a:r>
              <a:rPr lang="en-US" dirty="0"/>
              <a:t> </a:t>
            </a:r>
          </a:p>
          <a:p>
            <a:pPr algn="r" rtl="1"/>
            <a:r>
              <a:rPr lang="en-US" dirty="0"/>
              <a:t/>
            </a:r>
            <a:br>
              <a:rPr lang="en-US" dirty="0"/>
            </a:br>
            <a:r>
              <a:rPr lang="fa-IR" dirty="0"/>
              <a:t>هنگامی که می‌خواهید خانه‌ ای بخرید یا اجاره کنید؛ نقشه سازه و تأسیسات را از مالک دریافت کنید و از یک مهندس ساختمان بخواهید تا ساختمان را از نظر مقاومت در برابر زلزله بررسی کند . اگر قبلاً هم منزلی را تهیه کرده‌ اید ؛ می‌توانید از یک مهندس ساختمان ، درباره میزان مقاومت منزلتان یا امکان مقاوم سازی آن در برابر زلزله ، مشاوره بگیرید</a:t>
            </a:r>
            <a:r>
              <a:rPr lang="en-US" dirty="0"/>
              <a:t/>
            </a:r>
            <a:br>
              <a:rPr lang="en-US" dirty="0"/>
            </a:br>
            <a:r>
              <a:rPr lang="fa-IR" dirty="0"/>
              <a:t>عیوب سیم‌کشی ساختمان‌ ، نشت لوله‌های گاز و ‌ترکیدگی لوله‌های آب و فاضلاب را رفع کنید</a:t>
            </a:r>
            <a:r>
              <a:rPr lang="en-US" dirty="0"/>
              <a:t> </a:t>
            </a:r>
            <a:br>
              <a:rPr lang="en-US" dirty="0"/>
            </a:br>
            <a:r>
              <a:rPr lang="fa-IR" dirty="0"/>
              <a:t>برای این کار حتماً از یک متخصص کمک بگیرید</a:t>
            </a:r>
            <a:r>
              <a:rPr lang="en-US" dirty="0"/>
              <a:t>. </a:t>
            </a:r>
            <a:br>
              <a:rPr lang="en-US" dirty="0"/>
            </a:br>
            <a:r>
              <a:rPr lang="fa-IR" dirty="0"/>
              <a:t>آبگرمکن‌ ، یخچال‌ ، فریزر ، اجاق گاز و اشیای بلند و بسیار سنگین ‌باید با بست یا تسمه‌های مناسب ، به کف و دیوار منزل محکم شوند</a:t>
            </a:r>
            <a:r>
              <a:rPr lang="en-US" dirty="0"/>
              <a:t>.</a:t>
            </a:r>
            <a:br>
              <a:rPr lang="en-US" dirty="0"/>
            </a:br>
            <a:r>
              <a:rPr lang="fa-IR" dirty="0"/>
              <a:t>همچنین کمد لباس، قفسه‌ها، بوفه ها، آینه‌ها و تابلوهای دیواری منزل باید ‌به خوبی در جای خود محکم شوند</a:t>
            </a:r>
            <a:r>
              <a:rPr lang="en-US" dirty="0"/>
              <a:t>. </a:t>
            </a:r>
            <a:br>
              <a:rPr lang="en-US" dirty="0"/>
            </a:br>
            <a:r>
              <a:rPr lang="fa-IR" dirty="0"/>
              <a:t>برای انجام این کارها از یک فرد متخصص کمک بگیرید</a:t>
            </a:r>
            <a:r>
              <a:rPr lang="en-US" dirty="0"/>
              <a:t>. </a:t>
            </a:r>
            <a:br>
              <a:rPr lang="en-US" dirty="0"/>
            </a:br>
            <a:r>
              <a:rPr lang="fa-IR" dirty="0"/>
              <a:t>اشیای بزرگ یا سنگین و همچنین ظروف شیشه‌ ای‌ ، ظروف چینی و سایر اشیای شکستنی و ظروف حاوی مواد خوراکی و شیمیایی‌ را در قفسه‌های پایین کابینت و کمد قرار دهید</a:t>
            </a:r>
            <a:r>
              <a:rPr lang="en-US" dirty="0"/>
              <a:t>. </a:t>
            </a:r>
            <a:br>
              <a:rPr lang="en-US" dirty="0"/>
            </a:br>
            <a:r>
              <a:rPr lang="fa-IR" dirty="0"/>
              <a:t>لوسترها را در جای خود محکم کنید</a:t>
            </a:r>
            <a:r>
              <a:rPr lang="en-US" dirty="0"/>
              <a:t>. </a:t>
            </a:r>
            <a:br>
              <a:rPr lang="en-US" dirty="0"/>
            </a:br>
            <a:r>
              <a:rPr lang="fa-IR" dirty="0"/>
              <a:t>در هر اتاقی‌ ، محل‌های امن را مشخص کنید (‌مثلاً زیر یک میز محکم یا کنار ستونها یا دیوارهای مجاور آنها). در هر بار تمرین پناهگیری ، در این محل‌ها پناهگیری کنید تا انجام این عمل در زمان وقوع زلزله، نیاز به صرف وقت نداشته باشد</a:t>
            </a:r>
            <a:r>
              <a:rPr lang="en-US" dirty="0"/>
              <a:t>.</a:t>
            </a:r>
            <a:br>
              <a:rPr lang="en-US" dirty="0"/>
            </a:br>
            <a:r>
              <a:rPr lang="fa-IR" dirty="0"/>
              <a:t>به طور مرتب با اعضای خانواده‌ ، مراحل پناهگیری را به نحو زیر تمرین کنید</a:t>
            </a:r>
            <a:r>
              <a:rPr lang="en-US" dirty="0"/>
              <a:t>:</a:t>
            </a:r>
            <a:br>
              <a:rPr lang="en-US" dirty="0"/>
            </a:br>
            <a:r>
              <a:rPr lang="fa-IR" dirty="0"/>
              <a:t>روی زانوهای خود بنشینید! سر و گردن خود را با دست و بازوانتان بپوشانید! اگر محل امنی که از قبل معلوم کرده‌ اید ؛ فاصله زیادی با شما ندارد ، در همان حالت نشسته روی زانوها ، در حالی که با یک دست از سر و گردن خود محافظت می‌کنید؛ به آن نقطة امن بروید و صبر کنید تا لرزه‌ها تمام شود</a:t>
            </a:r>
            <a:r>
              <a:rPr lang="en-US" dirty="0"/>
              <a:t>. </a:t>
            </a:r>
            <a:br>
              <a:rPr lang="en-US" dirty="0"/>
            </a:br>
            <a:r>
              <a:rPr lang="fa-IR" dirty="0"/>
              <a:t>بعد از زلزله ممکن است سیستم های ارتباطی دچار اختلال شود و امکان ارتباط وجود نداشته باشد. بنابراین با افراد خانواده قرار بگذارید که اگر هنگام وقوع زلزله ، بیرون از خانه بودید ؛ کجا همدیگر را پیدا کنید</a:t>
            </a:r>
            <a:r>
              <a:rPr lang="en-US" dirty="0"/>
              <a:t>.</a:t>
            </a:r>
            <a:br>
              <a:rPr lang="en-US" dirty="0"/>
            </a:br>
            <a:r>
              <a:rPr lang="fa-IR" dirty="0"/>
              <a:t>این محل باید جای امنی باشد که بر اثر زلزله احتمالی کمتر صدمه ببیند (مثلاً پارک نزدیک محل سکونت</a:t>
            </a:r>
            <a:r>
              <a:rPr lang="en-US" dirty="0"/>
              <a:t>).</a:t>
            </a:r>
            <a:br>
              <a:rPr lang="en-US" dirty="0"/>
            </a:br>
            <a:r>
              <a:rPr lang="fa-IR" dirty="0"/>
              <a:t>کیف شرایط اضطراری ( شامل جعبه کمک های اولیه، مقداری پول نقد ، کپی کارت شناسایی اعضای خانواده و اسناد مهم ، آب بسته بندی شده، غذای خشک و فاسد نشدنی ، رادیو باتری خور با باتری اضافه ، چراغ قوه با باتری اضافه ، مقداری طناب ،کنسرو بازکن ، سوت ، وسایل بهداشت شخصی ، لباس مناسب ، کفش، زیرانداز پلاستیکی ، داروهای مورد نیاز بیماران در خانواده و ...) را برای شرایطی که مجبور به ترک منزل هستید ، تهیه کنید</a:t>
            </a:r>
            <a:r>
              <a:rPr lang="en-US" dirty="0"/>
              <a:t>. </a:t>
            </a:r>
            <a:br>
              <a:rPr lang="en-US" dirty="0"/>
            </a:br>
            <a:r>
              <a:rPr lang="fa-IR" dirty="0"/>
              <a:t>کمک های اولیه و مهارتهای خودامدادی را بیاموزید.</a:t>
            </a:r>
            <a:endParaRPr lang="en-US" dirty="0"/>
          </a:p>
        </p:txBody>
      </p:sp>
    </p:spTree>
    <p:extLst>
      <p:ext uri="{BB962C8B-B14F-4D97-AF65-F5344CB8AC3E}">
        <p14:creationId xmlns:p14="http://schemas.microsoft.com/office/powerpoint/2010/main" val="278201367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458200" cy="5943600"/>
          </a:xfrm>
        </p:spPr>
        <p:txBody>
          <a:bodyPr>
            <a:normAutofit fontScale="62500" lnSpcReduction="20000"/>
          </a:bodyPr>
          <a:lstStyle/>
          <a:p>
            <a:pPr algn="r" rtl="1"/>
            <a:r>
              <a:rPr lang="en-US" dirty="0"/>
              <a:t/>
            </a:r>
            <a:br>
              <a:rPr lang="en-US" dirty="0"/>
            </a:br>
            <a:r>
              <a:rPr lang="fa-IR" dirty="0"/>
              <a:t>اگر داخل منزل هستید</a:t>
            </a:r>
            <a:r>
              <a:rPr lang="en-US" dirty="0"/>
              <a:t>:</a:t>
            </a:r>
            <a:br>
              <a:rPr lang="en-US" dirty="0"/>
            </a:br>
            <a:r>
              <a:rPr lang="fa-IR" dirty="0"/>
              <a:t>اگر در ساختمان (خانه یا محل کار) هستید؛ بهترین اقدام پناهگیری است</a:t>
            </a:r>
            <a:r>
              <a:rPr lang="en-US" dirty="0"/>
              <a:t>. </a:t>
            </a:r>
            <a:br>
              <a:rPr lang="en-US" dirty="0"/>
            </a:br>
            <a:r>
              <a:rPr lang="en-US" dirty="0"/>
              <a:t>•</a:t>
            </a:r>
            <a:r>
              <a:rPr lang="fa-IR" dirty="0"/>
              <a:t>برای اینکه زلزله شما را زمین نزند، روی زانوهای خود بنشیند</a:t>
            </a:r>
            <a:r>
              <a:rPr lang="en-US" dirty="0"/>
              <a:t>. </a:t>
            </a:r>
            <a:br>
              <a:rPr lang="en-US" dirty="0"/>
            </a:br>
            <a:r>
              <a:rPr lang="en-US" dirty="0"/>
              <a:t>•</a:t>
            </a:r>
            <a:r>
              <a:rPr lang="fa-IR" dirty="0"/>
              <a:t>برای آنکه خودتان را در برابر اشیای پرتاب شده در فضای منزل، محافظت کنید؛ با بازوان خود، سر و گردنتان را بپوشانید</a:t>
            </a:r>
            <a:r>
              <a:rPr lang="en-US" dirty="0"/>
              <a:t>.</a:t>
            </a:r>
            <a:br>
              <a:rPr lang="en-US" dirty="0"/>
            </a:br>
            <a:r>
              <a:rPr lang="en-US" dirty="0"/>
              <a:t>- </a:t>
            </a:r>
            <a:r>
              <a:rPr lang="fa-IR" dirty="0"/>
              <a:t>اگر در معرض خطر اشیائی که سقوط می‌کنند هستید و می‌توانید بدون آنکه خطری شما را تهدید کند، حرکت کنید؛ برای محافظت بیشتر، به حالت چهار دست و پا حرکت کنید و در زیر یک میز یا نیمکت محکم قرار بگیرید</a:t>
            </a:r>
            <a:r>
              <a:rPr lang="en-US" dirty="0"/>
              <a:t>.</a:t>
            </a:r>
            <a:br>
              <a:rPr lang="en-US" dirty="0"/>
            </a:br>
            <a:r>
              <a:rPr lang="en-US" dirty="0"/>
              <a:t>- </a:t>
            </a:r>
            <a:r>
              <a:rPr lang="fa-IR" dirty="0"/>
              <a:t>اگر میز یا نیمکت محکمی در نزدیک شما نیست؛ به حالت چهار دست و پا حرکت کنید و کنار یک دیوار داخلی قرار بگیرید. هرگز کنار شیشه، پنجره‌ها، درهای خروجی و دیوارهای خارجی و هر چیزی که ممکن است سقوط کند (مانند لوستر، اشیای آویزان یا تزئینات منزل)؛ قرار نگیرید</a:t>
            </a:r>
            <a:r>
              <a:rPr lang="en-US" dirty="0"/>
              <a:t>. </a:t>
            </a:r>
            <a:br>
              <a:rPr lang="en-US" dirty="0"/>
            </a:br>
            <a:r>
              <a:rPr lang="en-US" dirty="0"/>
              <a:t>•</a:t>
            </a:r>
            <a:r>
              <a:rPr lang="fa-IR" dirty="0"/>
              <a:t>همان جا که پناه گرفته‌اید، بمانید تا لرزه‌ها تمام شود. به هیچ وجه جا به جا نشوید</a:t>
            </a:r>
            <a:r>
              <a:rPr lang="en-US" dirty="0"/>
              <a:t>.</a:t>
            </a:r>
            <a:br>
              <a:rPr lang="en-US" dirty="0"/>
            </a:br>
            <a:r>
              <a:rPr lang="en-US" dirty="0"/>
              <a:t>•</a:t>
            </a:r>
            <a:r>
              <a:rPr lang="fa-IR" dirty="0"/>
              <a:t>اگر هنگام وقوع زلزله، در رختخواب هستید‌، همان جا بمانید و بالش را روی سر خود قرار دهید</a:t>
            </a:r>
            <a:r>
              <a:rPr lang="en-US" dirty="0"/>
              <a:t>. </a:t>
            </a:r>
            <a:br>
              <a:rPr lang="en-US" dirty="0"/>
            </a:br>
            <a:r>
              <a:rPr lang="fa-IR" dirty="0"/>
              <a:t>اما اگر رختخواب زیر اشیائی مانند لوستر قرار دارد، ‌فوراً جا به جا شوید و به نزدیکترین محل امن پناه ببرید</a:t>
            </a:r>
            <a:r>
              <a:rPr lang="en-US" dirty="0"/>
              <a:t>.</a:t>
            </a:r>
            <a:br>
              <a:rPr lang="en-US" dirty="0"/>
            </a:br>
            <a:r>
              <a:rPr lang="en-US" dirty="0"/>
              <a:t>•</a:t>
            </a:r>
            <a:r>
              <a:rPr lang="fa-IR" dirty="0"/>
              <a:t>برای پناهگیری، در چارچوب درها قرار نگیرید چون چارچوب درها نمی‌توانند از شما در مقابل اشیای پرتاب شده در فضای خانه یا اشیائی که سقوط می‌کنند، محافظت کنند</a:t>
            </a:r>
            <a:r>
              <a:rPr lang="en-US" dirty="0"/>
              <a:t>. </a:t>
            </a:r>
            <a:br>
              <a:rPr lang="en-US" dirty="0"/>
            </a:br>
            <a:r>
              <a:rPr lang="fa-IR" dirty="0"/>
              <a:t>بعلاوه، معلوم نیست که بتوانید در حالت ایستاده در چارچوب در، تعادل خود را حفظ کنید</a:t>
            </a:r>
            <a:r>
              <a:rPr lang="en-US" dirty="0"/>
              <a:t>. </a:t>
            </a:r>
            <a:br>
              <a:rPr lang="en-US" dirty="0"/>
            </a:br>
            <a:r>
              <a:rPr lang="fa-IR" dirty="0"/>
              <a:t>دوباره تأکید می‌ کنیم تا اتمام لرزش‌ها در داخل منزل بمانید</a:t>
            </a:r>
            <a:r>
              <a:rPr lang="en-US" dirty="0"/>
              <a:t>.</a:t>
            </a:r>
            <a:br>
              <a:rPr lang="en-US" dirty="0"/>
            </a:br>
            <a:r>
              <a:rPr lang="fa-IR" dirty="0"/>
              <a:t>بیشترین صدمات هنگام زلزله، زمانی روی می‌دهند که افراد، هنگام ورود یا خروج در معرض خطر سقوط اشیا قرار می‌گیرند</a:t>
            </a:r>
            <a:r>
              <a:rPr lang="en-US" dirty="0"/>
              <a:t>.</a:t>
            </a:r>
            <a:br>
              <a:rPr lang="en-US" dirty="0"/>
            </a:br>
            <a:r>
              <a:rPr lang="en-US" dirty="0"/>
              <a:t>•</a:t>
            </a:r>
            <a:r>
              <a:rPr lang="fa-IR" dirty="0"/>
              <a:t>به هیچ وجه از آسانسور استفاده نکنید. اگر داخل آسانسور هستید سریعاً در اولین توقف، از آن خارج شوید</a:t>
            </a:r>
            <a:r>
              <a:rPr lang="en-US" dirty="0"/>
              <a:t>.</a:t>
            </a:r>
            <a:br>
              <a:rPr lang="en-US" dirty="0"/>
            </a:br>
            <a:r>
              <a:rPr lang="fa-IR" dirty="0"/>
              <a:t>اگر در فضای باز هستید</a:t>
            </a:r>
            <a:r>
              <a:rPr lang="en-US" dirty="0"/>
              <a:t>:</a:t>
            </a:r>
            <a:br>
              <a:rPr lang="en-US" dirty="0"/>
            </a:br>
            <a:r>
              <a:rPr lang="en-US" dirty="0"/>
              <a:t>-</a:t>
            </a:r>
            <a:r>
              <a:rPr lang="fa-IR" dirty="0"/>
              <a:t>هرجایی که هستید‌، توقف کنید. از دیوارها و ساختمانها فاصله بگیرید</a:t>
            </a:r>
            <a:r>
              <a:rPr lang="en-US" dirty="0"/>
              <a:t>. </a:t>
            </a:r>
            <a:br>
              <a:rPr lang="en-US" dirty="0"/>
            </a:br>
            <a:r>
              <a:rPr lang="en-US" dirty="0"/>
              <a:t>-</a:t>
            </a:r>
            <a:r>
              <a:rPr lang="fa-IR" dirty="0"/>
              <a:t>از ‌ورود به داخل ساختمان‌ها و نزدیک شدن به ‌تیرک‌های برق، تلفن و مانند آن خودداری کنید</a:t>
            </a:r>
            <a:r>
              <a:rPr lang="en-US" dirty="0"/>
              <a:t>.</a:t>
            </a:r>
            <a:br>
              <a:rPr lang="en-US" dirty="0"/>
            </a:br>
            <a:r>
              <a:rPr lang="en-US" dirty="0"/>
              <a:t>- </a:t>
            </a:r>
            <a:r>
              <a:rPr lang="fa-IR" dirty="0"/>
              <a:t>بنشینید! سر و گردن خود را با دست و بازوانتان بپوشانید! صبر کنید تا لرزه‌ها تمام شود</a:t>
            </a:r>
            <a:r>
              <a:rPr lang="en-US" dirty="0"/>
              <a:t>.</a:t>
            </a:r>
            <a:br>
              <a:rPr lang="en-US" dirty="0"/>
            </a:br>
            <a:endParaRPr lang="en-US" dirty="0"/>
          </a:p>
        </p:txBody>
      </p:sp>
    </p:spTree>
    <p:extLst>
      <p:ext uri="{BB962C8B-B14F-4D97-AF65-F5344CB8AC3E}">
        <p14:creationId xmlns:p14="http://schemas.microsoft.com/office/powerpoint/2010/main" val="50709967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610600" cy="6019800"/>
          </a:xfrm>
        </p:spPr>
        <p:txBody>
          <a:bodyPr>
            <a:normAutofit fontScale="70000" lnSpcReduction="20000"/>
          </a:bodyPr>
          <a:lstStyle/>
          <a:p>
            <a:pPr algn="r" rtl="1"/>
            <a:r>
              <a:rPr lang="en-US" dirty="0"/>
              <a:t/>
            </a:r>
            <a:br>
              <a:rPr lang="en-US" dirty="0"/>
            </a:br>
            <a:r>
              <a:rPr lang="fa-IR" b="1" dirty="0"/>
              <a:t>اگر در داخل خودرو در حال حرکت هستید‌</a:t>
            </a:r>
            <a:r>
              <a:rPr lang="en-US" dirty="0"/>
              <a:t/>
            </a:r>
            <a:br>
              <a:rPr lang="en-US" dirty="0"/>
            </a:br>
            <a:r>
              <a:rPr lang="en-US" dirty="0"/>
              <a:t>-</a:t>
            </a:r>
            <a:r>
              <a:rPr lang="fa-IR" dirty="0"/>
              <a:t>هر چه سریع‌تر در مکانی امن توقف کنید (از توقف در مجاورت ساختمان‌ها‌، درختان، پل‌ها و تیرک‌های برق، تلفن و مانند آن خودداری کنید). بعد از توقف، در داخل خودرو بمانید</a:t>
            </a:r>
            <a:r>
              <a:rPr lang="en-US" dirty="0"/>
              <a:t>. </a:t>
            </a:r>
            <a:br>
              <a:rPr lang="en-US" dirty="0"/>
            </a:br>
            <a:r>
              <a:rPr lang="en-US" dirty="0"/>
              <a:t>- </a:t>
            </a:r>
            <a:r>
              <a:rPr lang="fa-IR" dirty="0"/>
              <a:t>زمانی که زلزله پایان یافت‌، با احتیاط به راه خود ادامه دهید، اما از پل‌ها و جاده‌های آسیب‌دید‌ه دوری کنید</a:t>
            </a:r>
            <a:r>
              <a:rPr lang="en-US" dirty="0"/>
              <a:t>.</a:t>
            </a:r>
          </a:p>
          <a:p>
            <a:pPr algn="r" rtl="1"/>
            <a:r>
              <a:rPr lang="en-US" dirty="0"/>
              <a:t/>
            </a:r>
            <a:br>
              <a:rPr lang="en-US" dirty="0"/>
            </a:br>
            <a:r>
              <a:rPr lang="en-US" b="1" dirty="0"/>
              <a:t> </a:t>
            </a:r>
            <a:r>
              <a:rPr lang="fa-IR" b="1" dirty="0"/>
              <a:t>بعد از وقوع زلزله</a:t>
            </a:r>
            <a:r>
              <a:rPr lang="en-US" dirty="0"/>
              <a:t/>
            </a:r>
            <a:br>
              <a:rPr lang="en-US" dirty="0"/>
            </a:br>
            <a:r>
              <a:rPr lang="en-US" dirty="0"/>
              <a:t/>
            </a:r>
            <a:br>
              <a:rPr lang="en-US" dirty="0"/>
            </a:br>
            <a:r>
              <a:rPr lang="en-US" dirty="0"/>
              <a:t>• </a:t>
            </a:r>
            <a:r>
              <a:rPr lang="fa-IR" dirty="0"/>
              <a:t>وقتی لرزه‌ها پایان یافت؛ اطراف را نگاه کنید. اگر ساختمان صدمه دیده و مسیر باز و امنی برای خروج وجود دارد ، ساختمان را با احتیاط ترک کنید و به فضای باز و دور از نواحی آسیب‌دیده بروید</a:t>
            </a:r>
            <a:r>
              <a:rPr lang="en-US" dirty="0"/>
              <a:t>. </a:t>
            </a:r>
            <a:br>
              <a:rPr lang="en-US" dirty="0"/>
            </a:br>
            <a:r>
              <a:rPr lang="en-US" dirty="0"/>
              <a:t>•</a:t>
            </a:r>
            <a:r>
              <a:rPr lang="fa-IR" dirty="0"/>
              <a:t>باید آماده ‌لرزش‌های بعدی باشید. ‌این لرزش ها ممکن است آن قدر قوی باشند که به ساختمان‌های بدون استحکام آسیب وارد کنند. بنا بر این همیشه آماده انجام مراحل پناهگیری که در بالا به آن اشاره کردیم؛ باشید</a:t>
            </a:r>
            <a:r>
              <a:rPr lang="en-US" dirty="0"/>
              <a:t>.</a:t>
            </a:r>
            <a:br>
              <a:rPr lang="en-US" dirty="0"/>
            </a:br>
            <a:r>
              <a:rPr lang="en-US" dirty="0"/>
              <a:t>• </a:t>
            </a:r>
            <a:r>
              <a:rPr lang="fa-IR" dirty="0"/>
              <a:t>قفسه‌ها و کابینت‌ها را باید ‌با احتیاط باز کنید چون اشیای موجود در آن‌ها ممکن است سقوط کنند</a:t>
            </a:r>
            <a:r>
              <a:rPr lang="en-US" dirty="0"/>
              <a:t>.</a:t>
            </a:r>
            <a:br>
              <a:rPr lang="en-US" dirty="0"/>
            </a:br>
            <a:r>
              <a:rPr lang="en-US" dirty="0"/>
              <a:t>• </a:t>
            </a:r>
            <a:r>
              <a:rPr lang="fa-IR" dirty="0"/>
              <a:t>از ‌نزدیک ‌شدن به نواحی آسیب‌دید‌ه دوری کنید مگر آنکه ‌پلیس‌، مأموران آتش نشانی یا سازمان‌های امدادی به کمک شما نیاز داشته باشند</a:t>
            </a:r>
            <a:r>
              <a:rPr lang="en-US" dirty="0"/>
              <a:t>.</a:t>
            </a:r>
            <a:br>
              <a:rPr lang="en-US" dirty="0"/>
            </a:br>
            <a:r>
              <a:rPr lang="en-US" dirty="0"/>
              <a:t>• </a:t>
            </a:r>
            <a:r>
              <a:rPr lang="fa-IR" dirty="0"/>
              <a:t>از طریق رادیو یا تلویزیون یا شبکه‌های اجتماعی رسمی و معتبر، اخبار و اطلاعات موثق و دستورالعمل‌های مربوط به اقدامات اضطراری را کسب کنید</a:t>
            </a:r>
            <a:r>
              <a:rPr lang="en-US" dirty="0"/>
              <a:t>.</a:t>
            </a:r>
            <a:br>
              <a:rPr lang="en-US" dirty="0"/>
            </a:br>
            <a:r>
              <a:rPr lang="en-US" dirty="0"/>
              <a:t>•</a:t>
            </a:r>
            <a:r>
              <a:rPr lang="fa-IR" dirty="0"/>
              <a:t>اگر فرد مصدومی در اطراف شما هست و شما دوره کمک‌های اولیه را گذرانده‌اید، با رعایت اصول ایمنی، به او کمک کنید</a:t>
            </a:r>
            <a:r>
              <a:rPr lang="en-US" dirty="0"/>
              <a:t>.</a:t>
            </a:r>
            <a:br>
              <a:rPr lang="en-US" dirty="0"/>
            </a:br>
            <a:r>
              <a:rPr lang="en-US" dirty="0"/>
              <a:t>•</a:t>
            </a:r>
            <a:r>
              <a:rPr lang="fa-IR" dirty="0"/>
              <a:t>نهایت احتیاط را بعد از وقوع زلزله، برای تمیز کردن ساختمان‌ها داشته باشید. هرگز سعی نکنید خودتان آوارهای سنگین را جا به جا کنید</a:t>
            </a:r>
            <a:r>
              <a:rPr lang="en-US" dirty="0"/>
              <a:t>.</a:t>
            </a:r>
            <a:br>
              <a:rPr lang="en-US" dirty="0"/>
            </a:br>
            <a:r>
              <a:rPr lang="en-US" dirty="0"/>
              <a:t>• </a:t>
            </a:r>
            <a:r>
              <a:rPr lang="fa-IR" dirty="0"/>
              <a:t>در صورتی که به هر دلیلی از منزل خارج می شوید، شیر اصلی گاز و آب را ببندید</a:t>
            </a:r>
            <a:r>
              <a:rPr lang="en-US" dirty="0"/>
              <a:t>. </a:t>
            </a:r>
            <a:br>
              <a:rPr lang="en-US" dirty="0"/>
            </a:br>
            <a:endParaRPr lang="en-US" dirty="0"/>
          </a:p>
          <a:p>
            <a:pPr algn="r" rtl="1"/>
            <a:endParaRPr lang="en-US" dirty="0"/>
          </a:p>
        </p:txBody>
      </p:sp>
    </p:spTree>
    <p:extLst>
      <p:ext uri="{BB962C8B-B14F-4D97-AF65-F5344CB8AC3E}">
        <p14:creationId xmlns:p14="http://schemas.microsoft.com/office/powerpoint/2010/main" val="403511439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382000" cy="5943600"/>
          </a:xfrm>
        </p:spPr>
        <p:txBody>
          <a:bodyPr>
            <a:normAutofit/>
          </a:bodyPr>
          <a:lstStyle/>
          <a:p>
            <a:pPr algn="r" rtl="1"/>
            <a:r>
              <a:rPr lang="en-US" dirty="0"/>
              <a:t/>
            </a:r>
            <a:br>
              <a:rPr lang="en-US" dirty="0"/>
            </a:br>
            <a:r>
              <a:rPr lang="en-US" b="1" dirty="0"/>
              <a:t> </a:t>
            </a:r>
            <a:r>
              <a:rPr lang="fa-IR" b="1" dirty="0"/>
              <a:t>اگر زیر آوار محبوس شده اید</a:t>
            </a:r>
            <a:r>
              <a:rPr lang="en-US" dirty="0"/>
              <a:t/>
            </a:r>
            <a:br>
              <a:rPr lang="en-US" dirty="0"/>
            </a:br>
            <a:r>
              <a:rPr lang="en-US" dirty="0"/>
              <a:t> </a:t>
            </a:r>
            <a:r>
              <a:rPr lang="fa-IR" dirty="0"/>
              <a:t>کبریت روشن نکنید</a:t>
            </a:r>
            <a:r>
              <a:rPr lang="en-US" dirty="0"/>
              <a:t>.</a:t>
            </a:r>
            <a:br>
              <a:rPr lang="en-US" dirty="0"/>
            </a:br>
            <a:r>
              <a:rPr lang="en-US" dirty="0"/>
              <a:t> </a:t>
            </a:r>
            <a:r>
              <a:rPr lang="fa-IR" dirty="0"/>
              <a:t>جا به جا نشوید</a:t>
            </a:r>
            <a:r>
              <a:rPr lang="en-US" dirty="0"/>
              <a:t>.</a:t>
            </a:r>
            <a:br>
              <a:rPr lang="en-US" dirty="0"/>
            </a:br>
            <a:r>
              <a:rPr lang="en-US" dirty="0"/>
              <a:t>- </a:t>
            </a:r>
            <a:r>
              <a:rPr lang="fa-IR" dirty="0"/>
              <a:t>با دستمال یا پارچه‌ای دهان خود را بپوشانید</a:t>
            </a:r>
            <a:r>
              <a:rPr lang="en-US" dirty="0"/>
              <a:t>.</a:t>
            </a:r>
            <a:br>
              <a:rPr lang="en-US" dirty="0"/>
            </a:br>
            <a:r>
              <a:rPr lang="en-US" dirty="0"/>
              <a:t>- </a:t>
            </a:r>
            <a:r>
              <a:rPr lang="fa-IR" dirty="0"/>
              <a:t>اگر تلفن همراه دارید؛ با تماس گرفتن یا ارسال پیام، تقاضای کمک کنید</a:t>
            </a:r>
            <a:r>
              <a:rPr lang="en-US" dirty="0"/>
              <a:t>.</a:t>
            </a:r>
            <a:br>
              <a:rPr lang="en-US" dirty="0"/>
            </a:br>
            <a:r>
              <a:rPr lang="en-US" dirty="0"/>
              <a:t>- </a:t>
            </a:r>
            <a:r>
              <a:rPr lang="fa-IR" dirty="0"/>
              <a:t>با هر وسیله‌ای که دم دست دارید به لوله یا دیوار ضربه بزنید تا ماموران امدادی قادر به یافتن شما باشند</a:t>
            </a:r>
            <a:r>
              <a:rPr lang="en-US" dirty="0"/>
              <a:t>. </a:t>
            </a:r>
            <a:br>
              <a:rPr lang="en-US" dirty="0"/>
            </a:br>
            <a:r>
              <a:rPr lang="fa-IR" dirty="0"/>
              <a:t>در صورت امکان، از یک سوت استفاده کنید. فقط وقتی که ضرورت دارد، فریاد بزنید چون فریاد زدن ‌باعث ورود گرد و غبار به ریه‌های شما می‌شود</a:t>
            </a:r>
            <a:endParaRPr lang="en-US" dirty="0"/>
          </a:p>
        </p:txBody>
      </p:sp>
    </p:spTree>
    <p:extLst>
      <p:ext uri="{BB962C8B-B14F-4D97-AF65-F5344CB8AC3E}">
        <p14:creationId xmlns:p14="http://schemas.microsoft.com/office/powerpoint/2010/main" val="226054057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295400" y="0"/>
            <a:ext cx="8229600" cy="1143000"/>
          </a:xfrm>
        </p:spPr>
        <p:txBody>
          <a:bodyPr/>
          <a:lstStyle/>
          <a:p>
            <a:pPr algn="ctr"/>
            <a:r>
              <a:rPr lang="fa-IR" altLang="en-US" b="1" dirty="0" smtClean="0">
                <a:solidFill>
                  <a:srgbClr val="FF0000"/>
                </a:solidFill>
              </a:rPr>
              <a:t>رسم نقشه خطر</a:t>
            </a:r>
            <a:endParaRPr lang="fa-IR" altLang="en-US" dirty="0" smtClean="0">
              <a:solidFill>
                <a:srgbClr val="FF0000"/>
              </a:solidFill>
            </a:endParaRPr>
          </a:p>
        </p:txBody>
      </p:sp>
      <p:sp>
        <p:nvSpPr>
          <p:cNvPr id="17411" name="Content Placeholder 2"/>
          <p:cNvSpPr>
            <a:spLocks noGrp="1"/>
          </p:cNvSpPr>
          <p:nvPr>
            <p:ph idx="1"/>
          </p:nvPr>
        </p:nvSpPr>
        <p:spPr>
          <a:xfrm>
            <a:off x="304800" y="1447800"/>
            <a:ext cx="8229600" cy="5257800"/>
          </a:xfrm>
        </p:spPr>
        <p:txBody>
          <a:bodyPr/>
          <a:lstStyle/>
          <a:p>
            <a:pPr marL="0" indent="0" algn="r" rtl="1">
              <a:buFont typeface="Arial" pitchFamily="34" charset="0"/>
              <a:buNone/>
            </a:pPr>
            <a:r>
              <a:rPr lang="fa-IR" altLang="en-US" dirty="0" smtClean="0">
                <a:cs typeface="B Nazanin" panose="00000400000000000000" pitchFamily="2" charset="-78"/>
              </a:rPr>
              <a:t>رسم نقشه خطر، روش آموزشی است که در کشورهای مختلف از جمله ژاپن و همچنین کشور خودمان در استان های گلستان، کرمان و تهران بسیار موثر بوده است. در این روش شما مشارکت تمام خانواده را جلب می کنید و خانواده شرایط خطر خود را با تصویر می بیند. </a:t>
            </a:r>
          </a:p>
          <a:p>
            <a:pPr marL="0" indent="0" algn="r" rtl="1">
              <a:buFont typeface="Arial" pitchFamily="34" charset="0"/>
              <a:buNone/>
            </a:pPr>
            <a:r>
              <a:rPr lang="fa-IR" altLang="en-US" dirty="0" smtClean="0">
                <a:cs typeface="B Nazanin" panose="00000400000000000000" pitchFamily="2" charset="-78"/>
              </a:rPr>
              <a:t>ضمنا در اطراف نقشه به خانواده موارد مهم را یادآوری می کنید. </a:t>
            </a:r>
          </a:p>
          <a:p>
            <a:pPr marL="0" indent="0" algn="ctr" rtl="1">
              <a:buFont typeface="Arial" pitchFamily="34" charset="0"/>
              <a:buNone/>
            </a:pPr>
            <a:r>
              <a:rPr lang="fa-IR" altLang="en-US" dirty="0" smtClean="0">
                <a:solidFill>
                  <a:srgbClr val="C00000"/>
                </a:solidFill>
                <a:cs typeface="B Nazanin" panose="00000400000000000000" pitchFamily="2" charset="-78"/>
              </a:rPr>
              <a:t>برای رسم نقشه می توانی مراحل زیر را طی کنید:</a:t>
            </a:r>
          </a:p>
        </p:txBody>
      </p:sp>
    </p:spTree>
    <p:extLst>
      <p:ext uri="{BB962C8B-B14F-4D97-AF65-F5344CB8AC3E}">
        <p14:creationId xmlns:p14="http://schemas.microsoft.com/office/powerpoint/2010/main" val="309664769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274638"/>
            <a:ext cx="8229600" cy="944562"/>
          </a:xfrm>
        </p:spPr>
        <p:txBody>
          <a:bodyPr/>
          <a:lstStyle/>
          <a:p>
            <a:pPr algn="ctr"/>
            <a:r>
              <a:rPr lang="fa-IR" altLang="en-US" b="1" dirty="0" smtClean="0">
                <a:solidFill>
                  <a:srgbClr val="FF0000"/>
                </a:solidFill>
              </a:rPr>
              <a:t>نقشه خطر زلزله خانه من</a:t>
            </a:r>
            <a:endParaRPr lang="fa-IR" altLang="en-US" dirty="0" smtClean="0">
              <a:solidFill>
                <a:srgbClr val="FF0000"/>
              </a:solidFill>
            </a:endParaRPr>
          </a:p>
        </p:txBody>
      </p:sp>
      <p:sp>
        <p:nvSpPr>
          <p:cNvPr id="3" name="Content Placeholder 2"/>
          <p:cNvSpPr>
            <a:spLocks noGrp="1"/>
          </p:cNvSpPr>
          <p:nvPr>
            <p:ph idx="1"/>
          </p:nvPr>
        </p:nvSpPr>
        <p:spPr>
          <a:xfrm>
            <a:off x="457200" y="1143000"/>
            <a:ext cx="8229600" cy="5257800"/>
          </a:xfrm>
        </p:spPr>
        <p:txBody>
          <a:bodyPr rtlCol="0">
            <a:normAutofit/>
          </a:bodyPr>
          <a:lstStyle/>
          <a:p>
            <a:pPr marL="0" indent="0" algn="r" rtl="1" fontAlgn="auto">
              <a:spcAft>
                <a:spcPts val="0"/>
              </a:spcAft>
              <a:buFont typeface="Arial" pitchFamily="34" charset="0"/>
              <a:buNone/>
              <a:defRPr/>
            </a:pPr>
            <a:r>
              <a:rPr lang="fa-IR" sz="2400" dirty="0">
                <a:cs typeface="B Nazanin" panose="00000400000000000000" pitchFamily="2" charset="-78"/>
              </a:rPr>
              <a:t>به ترتیب رسم کنید (تصور کنید خانه را از بالا بدون سقف می بینید</a:t>
            </a:r>
            <a:r>
              <a:rPr lang="fa-IR" sz="2400" dirty="0" smtClean="0">
                <a:cs typeface="B Nazanin" panose="00000400000000000000" pitchFamily="2" charset="-78"/>
              </a:rPr>
              <a:t>) :</a:t>
            </a:r>
            <a:endParaRPr lang="fa-IR" sz="2400" dirty="0">
              <a:cs typeface="B Nazanin" panose="00000400000000000000" pitchFamily="2" charset="-78"/>
            </a:endParaRPr>
          </a:p>
          <a:p>
            <a:pPr marL="514350" indent="-514350" algn="r" rtl="1" fontAlgn="auto">
              <a:spcAft>
                <a:spcPts val="0"/>
              </a:spcAft>
              <a:buFont typeface="+mj-lt"/>
              <a:buAutoNum type="arabicPeriod"/>
              <a:defRPr/>
            </a:pPr>
            <a:r>
              <a:rPr lang="fa-IR" sz="2400" dirty="0" smtClean="0">
                <a:cs typeface="B Nazanin" panose="00000400000000000000" pitchFamily="2" charset="-78"/>
              </a:rPr>
              <a:t>دیوار </a:t>
            </a:r>
            <a:r>
              <a:rPr lang="fa-IR" sz="2400" dirty="0">
                <a:cs typeface="B Nazanin" panose="00000400000000000000" pitchFamily="2" charset="-78"/>
              </a:rPr>
              <a:t>دور خانه </a:t>
            </a:r>
            <a:r>
              <a:rPr lang="fa-IR" sz="2400" dirty="0" smtClean="0">
                <a:cs typeface="B Nazanin" panose="00000400000000000000" pitchFamily="2" charset="-78"/>
              </a:rPr>
              <a:t>( قسمت </a:t>
            </a:r>
            <a:r>
              <a:rPr lang="fa-IR" sz="2400" dirty="0">
                <a:cs typeface="B Nazanin" panose="00000400000000000000" pitchFamily="2" charset="-78"/>
              </a:rPr>
              <a:t>مسکونی، نه حیاط)</a:t>
            </a:r>
          </a:p>
          <a:p>
            <a:pPr marL="514350" indent="-514350" algn="r" rtl="1" fontAlgn="auto">
              <a:spcAft>
                <a:spcPts val="0"/>
              </a:spcAft>
              <a:buFont typeface="+mj-lt"/>
              <a:buAutoNum type="arabicPeriod"/>
              <a:defRPr/>
            </a:pPr>
            <a:r>
              <a:rPr lang="fa-IR" sz="2400" dirty="0" smtClean="0">
                <a:cs typeface="B Nazanin" panose="00000400000000000000" pitchFamily="2" charset="-78"/>
              </a:rPr>
              <a:t>درب </a:t>
            </a:r>
            <a:r>
              <a:rPr lang="fa-IR" sz="2400" dirty="0">
                <a:cs typeface="B Nazanin" panose="00000400000000000000" pitchFamily="2" charset="-78"/>
              </a:rPr>
              <a:t>ورودی</a:t>
            </a:r>
          </a:p>
          <a:p>
            <a:pPr marL="514350" indent="-514350" algn="r" rtl="1" fontAlgn="auto">
              <a:spcAft>
                <a:spcPts val="0"/>
              </a:spcAft>
              <a:buFont typeface="+mj-lt"/>
              <a:buAutoNum type="arabicPeriod"/>
              <a:defRPr/>
            </a:pPr>
            <a:r>
              <a:rPr lang="fa-IR" sz="2400" dirty="0" smtClean="0">
                <a:cs typeface="B Nazanin" panose="00000400000000000000" pitchFamily="2" charset="-78"/>
              </a:rPr>
              <a:t>دیوارهای </a:t>
            </a:r>
            <a:r>
              <a:rPr lang="fa-IR" sz="2400" dirty="0">
                <a:cs typeface="B Nazanin" panose="00000400000000000000" pitchFamily="2" charset="-78"/>
              </a:rPr>
              <a:t>آشپزخانه، اطاق ها، هال، توالت و حمام</a:t>
            </a:r>
          </a:p>
          <a:p>
            <a:pPr marL="514350" indent="-514350" algn="r" rtl="1" fontAlgn="auto">
              <a:spcAft>
                <a:spcPts val="0"/>
              </a:spcAft>
              <a:buFont typeface="+mj-lt"/>
              <a:buAutoNum type="arabicPeriod"/>
              <a:defRPr/>
            </a:pPr>
            <a:r>
              <a:rPr lang="fa-IR" sz="2400" dirty="0" smtClean="0">
                <a:cs typeface="B Nazanin" panose="00000400000000000000" pitchFamily="2" charset="-78"/>
              </a:rPr>
              <a:t>نقاط </a:t>
            </a:r>
            <a:r>
              <a:rPr lang="fa-IR" sz="2400" dirty="0">
                <a:cs typeface="B Nazanin" panose="00000400000000000000" pitchFamily="2" charset="-78"/>
              </a:rPr>
              <a:t>خطر با علامت ضربدر </a:t>
            </a:r>
            <a:r>
              <a:rPr lang="fa-IR" sz="2400" dirty="0" smtClean="0">
                <a:cs typeface="B Nazanin" panose="00000400000000000000" pitchFamily="2" charset="-78"/>
              </a:rPr>
              <a:t>(</a:t>
            </a:r>
            <a:r>
              <a:rPr lang="fa-IR" sz="2400" dirty="0" smtClean="0">
                <a:solidFill>
                  <a:srgbClr val="FF0000"/>
                </a:solidFill>
                <a:cs typeface="B Nazanin" panose="00000400000000000000" pitchFamily="2" charset="-78"/>
              </a:rPr>
              <a:t>×</a:t>
            </a:r>
            <a:r>
              <a:rPr lang="fa-IR" sz="2400" dirty="0" smtClean="0">
                <a:cs typeface="B Nazanin" panose="00000400000000000000" pitchFamily="2" charset="-78"/>
              </a:rPr>
              <a:t>) قرمز </a:t>
            </a:r>
            <a:r>
              <a:rPr lang="fa-IR" sz="2400" dirty="0">
                <a:cs typeface="B Nazanin" panose="00000400000000000000" pitchFamily="2" charset="-78"/>
              </a:rPr>
              <a:t>. این نقاط عبارتند از هر شی سنگین یا برنده ای که </a:t>
            </a:r>
            <a:r>
              <a:rPr lang="fa-IR" sz="2400" dirty="0" smtClean="0">
                <a:cs typeface="B Nazanin" panose="00000400000000000000" pitchFamily="2" charset="-78"/>
              </a:rPr>
              <a:t>امکان جابجایی</a:t>
            </a:r>
            <a:r>
              <a:rPr lang="fa-IR" sz="2400" dirty="0">
                <a:cs typeface="B Nazanin" panose="00000400000000000000" pitchFamily="2" charset="-78"/>
              </a:rPr>
              <a:t>، افتادن یا پرت شدن دارد. مانند شیشه، بوفه، لوازم دکوری، ...</a:t>
            </a:r>
          </a:p>
          <a:p>
            <a:pPr marL="514350" indent="-514350" algn="r" rtl="1" fontAlgn="auto">
              <a:spcAft>
                <a:spcPts val="0"/>
              </a:spcAft>
              <a:buFont typeface="+mj-lt"/>
              <a:buAutoNum type="arabicPeriod"/>
              <a:defRPr/>
            </a:pPr>
            <a:r>
              <a:rPr lang="fa-IR" sz="2400" dirty="0" smtClean="0">
                <a:cs typeface="B Nazanin" panose="00000400000000000000" pitchFamily="2" charset="-78"/>
              </a:rPr>
              <a:t>نقاط </a:t>
            </a:r>
            <a:r>
              <a:rPr lang="fa-IR" sz="2400" dirty="0">
                <a:cs typeface="B Nazanin" panose="00000400000000000000" pitchFamily="2" charset="-78"/>
              </a:rPr>
              <a:t>امن برای پناه گرفتن با علامت بعلاوه </a:t>
            </a:r>
            <a:r>
              <a:rPr lang="fa-IR" sz="2400" dirty="0" smtClean="0">
                <a:cs typeface="B Nazanin" panose="00000400000000000000" pitchFamily="2" charset="-78"/>
              </a:rPr>
              <a:t>(</a:t>
            </a:r>
            <a:r>
              <a:rPr lang="fa-IR" sz="2400" dirty="0" smtClean="0">
                <a:solidFill>
                  <a:srgbClr val="00B050"/>
                </a:solidFill>
                <a:cs typeface="B Nazanin" panose="00000400000000000000" pitchFamily="2" charset="-78"/>
              </a:rPr>
              <a:t>+</a:t>
            </a:r>
            <a:r>
              <a:rPr lang="fa-IR" sz="2400" dirty="0" smtClean="0">
                <a:cs typeface="B Nazanin" panose="00000400000000000000" pitchFamily="2" charset="-78"/>
              </a:rPr>
              <a:t>) سبز . </a:t>
            </a:r>
            <a:r>
              <a:rPr lang="fa-IR" sz="2400" dirty="0">
                <a:cs typeface="B Nazanin" panose="00000400000000000000" pitchFamily="2" charset="-78"/>
              </a:rPr>
              <a:t>مانند زیر میز محکم، سه </a:t>
            </a:r>
            <a:r>
              <a:rPr lang="fa-IR" sz="2400" dirty="0" smtClean="0">
                <a:cs typeface="B Nazanin" panose="00000400000000000000" pitchFamily="2" charset="-78"/>
              </a:rPr>
              <a:t>گوش </a:t>
            </a:r>
            <a:r>
              <a:rPr lang="fa-IR" sz="2400" dirty="0">
                <a:cs typeface="B Nazanin" panose="00000400000000000000" pitchFamily="2" charset="-78"/>
              </a:rPr>
              <a:t>دیوار</a:t>
            </a:r>
            <a:r>
              <a:rPr lang="fa-IR" sz="2400" dirty="0" smtClean="0">
                <a:cs typeface="B Nazanin" panose="00000400000000000000" pitchFamily="2" charset="-78"/>
              </a:rPr>
              <a:t>، کنار </a:t>
            </a:r>
            <a:r>
              <a:rPr lang="fa-IR" sz="2400" dirty="0">
                <a:cs typeface="B Nazanin" panose="00000400000000000000" pitchFamily="2" charset="-78"/>
              </a:rPr>
              <a:t>ستون، ...</a:t>
            </a:r>
          </a:p>
          <a:p>
            <a:pPr marL="514350" indent="-514350" algn="r" rtl="1" fontAlgn="auto">
              <a:spcAft>
                <a:spcPts val="0"/>
              </a:spcAft>
              <a:buFont typeface="+mj-lt"/>
              <a:buAutoNum type="arabicPeriod"/>
              <a:defRPr/>
            </a:pPr>
            <a:r>
              <a:rPr lang="fa-IR" sz="2400" dirty="0" smtClean="0">
                <a:cs typeface="B Nazanin" panose="00000400000000000000" pitchFamily="2" charset="-78"/>
              </a:rPr>
              <a:t>سعی </a:t>
            </a:r>
            <a:r>
              <a:rPr lang="fa-IR" sz="2400" dirty="0">
                <a:cs typeface="B Nazanin" panose="00000400000000000000" pitchFamily="2" charset="-78"/>
              </a:rPr>
              <a:t>کنید نقاط خطر را بر طرف کنید. هر نقطه خطری که تبدیل به نقطه امن شد، </a:t>
            </a:r>
            <a:r>
              <a:rPr lang="fa-IR" sz="2400" dirty="0" smtClean="0">
                <a:cs typeface="B Nazanin" panose="00000400000000000000" pitchFamily="2" charset="-78"/>
              </a:rPr>
              <a:t>روی ضربدر </a:t>
            </a:r>
            <a:r>
              <a:rPr lang="fa-IR" sz="2400" dirty="0">
                <a:cs typeface="B Nazanin" panose="00000400000000000000" pitchFamily="2" charset="-78"/>
              </a:rPr>
              <a:t>آن علامت </a:t>
            </a:r>
            <a:r>
              <a:rPr lang="fa-IR" sz="2400" dirty="0" smtClean="0">
                <a:cs typeface="B Nazanin" panose="00000400000000000000" pitchFamily="2" charset="-78"/>
              </a:rPr>
              <a:t>بعلاوه (</a:t>
            </a:r>
            <a:r>
              <a:rPr lang="fa-IR" sz="2400" dirty="0" smtClean="0">
                <a:solidFill>
                  <a:srgbClr val="00B050"/>
                </a:solidFill>
                <a:cs typeface="B Nazanin" panose="00000400000000000000" pitchFamily="2" charset="-78"/>
              </a:rPr>
              <a:t>+</a:t>
            </a:r>
            <a:r>
              <a:rPr lang="fa-IR" sz="2400" dirty="0" smtClean="0">
                <a:cs typeface="B Nazanin" panose="00000400000000000000" pitchFamily="2" charset="-78"/>
              </a:rPr>
              <a:t>) بکشید</a:t>
            </a:r>
            <a:r>
              <a:rPr lang="fa-IR" sz="2400" dirty="0">
                <a:cs typeface="B Nazanin" panose="00000400000000000000" pitchFamily="2" charset="-78"/>
              </a:rPr>
              <a:t>. در این </a:t>
            </a:r>
            <a:r>
              <a:rPr lang="fa-IR" sz="2400" dirty="0" smtClean="0">
                <a:cs typeface="B Nazanin" panose="00000400000000000000" pitchFamily="2" charset="-78"/>
              </a:rPr>
              <a:t>حالت ، </a:t>
            </a:r>
            <a:r>
              <a:rPr lang="fa-IR" sz="2400" dirty="0">
                <a:cs typeface="B Nazanin" panose="00000400000000000000" pitchFamily="2" charset="-78"/>
              </a:rPr>
              <a:t>یک علامت ستاره خواهید داشت.</a:t>
            </a:r>
            <a:endParaRPr lang="en-US" sz="2400" dirty="0">
              <a:cs typeface="B Nazanin" panose="00000400000000000000" pitchFamily="2" charset="-78"/>
            </a:endParaRPr>
          </a:p>
          <a:p>
            <a:pPr algn="r" rtl="1" fontAlgn="auto">
              <a:spcAft>
                <a:spcPts val="0"/>
              </a:spcAft>
              <a:defRPr/>
            </a:pPr>
            <a:endParaRPr lang="fa-IR" dirty="0"/>
          </a:p>
        </p:txBody>
      </p:sp>
    </p:spTree>
    <p:extLst>
      <p:ext uri="{BB962C8B-B14F-4D97-AF65-F5344CB8AC3E}">
        <p14:creationId xmlns:p14="http://schemas.microsoft.com/office/powerpoint/2010/main" val="4105832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9C1F649E-419F-5D11-615D-2984620ABC0C}"/>
              </a:ext>
            </a:extLst>
          </p:cNvPr>
          <p:cNvSpPr txBox="1"/>
          <p:nvPr/>
        </p:nvSpPr>
        <p:spPr>
          <a:xfrm>
            <a:off x="228600" y="762000"/>
            <a:ext cx="7899971" cy="5570436"/>
          </a:xfrm>
          <a:prstGeom prst="rect">
            <a:avLst/>
          </a:prstGeom>
          <a:noFill/>
        </p:spPr>
        <p:txBody>
          <a:bodyPr wrap="square">
            <a:spAutoFit/>
          </a:bodyPr>
          <a:lstStyle/>
          <a:p>
            <a:pPr marL="0" marR="0" algn="just" rtl="1">
              <a:lnSpc>
                <a:spcPct val="107000"/>
              </a:lnSpc>
              <a:spcBef>
                <a:spcPts val="0"/>
              </a:spcBef>
              <a:spcAft>
                <a:spcPts val="0"/>
              </a:spcAft>
            </a:pPr>
            <a:r>
              <a:rPr lang="fa-IR" sz="2400" b="1" dirty="0">
                <a:solidFill>
                  <a:schemeClr val="tx2">
                    <a:lumMod val="75000"/>
                  </a:schemeClr>
                </a:solidFill>
                <a:effectLst/>
                <a:latin typeface="Calibri" panose="020F0502020204030204" pitchFamily="34" charset="0"/>
                <a:ea typeface="Calibri" panose="020F0502020204030204" pitchFamily="34" charset="0"/>
                <a:cs typeface="B Titr" panose="00000700000000000000" pitchFamily="2" charset="-78"/>
              </a:rPr>
              <a:t>گروه های آسیب پذیر مانند:</a:t>
            </a:r>
            <a:endParaRPr lang="en-US" sz="2000" dirty="0">
              <a:solidFill>
                <a:schemeClr val="tx2">
                  <a:lumMod val="75000"/>
                </a:schemeClr>
              </a:solidFill>
              <a:effectLst/>
              <a:latin typeface="Calibri" panose="020F0502020204030204" pitchFamily="34" charset="0"/>
              <a:ea typeface="Calibri" panose="020F0502020204030204" pitchFamily="34" charset="0"/>
              <a:cs typeface="B Titr" panose="00000700000000000000" pitchFamily="2" charset="-78"/>
            </a:endParaRPr>
          </a:p>
          <a:p>
            <a:pPr marL="342900" marR="0" lvl="0" indent="-342900" algn="just" rtl="1">
              <a:lnSpc>
                <a:spcPct val="115000"/>
              </a:lnSpc>
              <a:spcBef>
                <a:spcPts val="0"/>
              </a:spcBef>
              <a:spcAft>
                <a:spcPts val="0"/>
              </a:spcAft>
              <a:buFont typeface="Symbol" panose="05050102010706020507" pitchFamily="18" charset="2"/>
              <a:buChar char=""/>
            </a:pPr>
            <a:r>
              <a:rPr lang="fa-IR" sz="2400" b="1"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rPr>
              <a:t>زنان باردار</a:t>
            </a:r>
            <a:endParaRPr lang="en-US" sz="2000"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endParaRPr>
          </a:p>
          <a:p>
            <a:pPr marL="342900" marR="0" lvl="0" indent="-342900" algn="just" rtl="1">
              <a:lnSpc>
                <a:spcPct val="115000"/>
              </a:lnSpc>
              <a:spcBef>
                <a:spcPts val="0"/>
              </a:spcBef>
              <a:spcAft>
                <a:spcPts val="0"/>
              </a:spcAft>
              <a:buFont typeface="Symbol" panose="05050102010706020507" pitchFamily="18" charset="2"/>
              <a:buChar char=""/>
            </a:pPr>
            <a:r>
              <a:rPr lang="fa-IR" sz="2400" b="1"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rPr>
              <a:t>کودکان </a:t>
            </a:r>
            <a:endParaRPr lang="en-US" sz="2000"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endParaRPr>
          </a:p>
          <a:p>
            <a:pPr marL="342900" marR="0" lvl="0" indent="-342900" algn="just" rtl="1">
              <a:lnSpc>
                <a:spcPct val="115000"/>
              </a:lnSpc>
              <a:spcBef>
                <a:spcPts val="0"/>
              </a:spcBef>
              <a:spcAft>
                <a:spcPts val="0"/>
              </a:spcAft>
              <a:buFont typeface="Symbol" panose="05050102010706020507" pitchFamily="18" charset="2"/>
              <a:buChar char=""/>
            </a:pPr>
            <a:r>
              <a:rPr lang="fa-IR" sz="2400" b="1"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rPr>
              <a:t>سالمندان</a:t>
            </a:r>
            <a:endParaRPr lang="en-US" sz="2000"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endParaRPr>
          </a:p>
          <a:p>
            <a:pPr marL="342900" marR="0" lvl="0" indent="-342900" algn="just" rtl="1">
              <a:lnSpc>
                <a:spcPct val="115000"/>
              </a:lnSpc>
              <a:spcBef>
                <a:spcPts val="0"/>
              </a:spcBef>
              <a:spcAft>
                <a:spcPts val="0"/>
              </a:spcAft>
              <a:buFont typeface="Symbol" panose="05050102010706020507" pitchFamily="18" charset="2"/>
              <a:buChar char=""/>
            </a:pPr>
            <a:r>
              <a:rPr lang="fa-IR" sz="2400" b="1"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rPr>
              <a:t>معلولین جسمی و ذهنی</a:t>
            </a:r>
            <a:endParaRPr lang="en-US" sz="2000"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endParaRPr>
          </a:p>
          <a:p>
            <a:pPr marL="342900" marR="0" lvl="0" indent="-342900" algn="just" rtl="1">
              <a:lnSpc>
                <a:spcPct val="115000"/>
              </a:lnSpc>
              <a:spcBef>
                <a:spcPts val="0"/>
              </a:spcBef>
              <a:spcAft>
                <a:spcPts val="0"/>
              </a:spcAft>
              <a:buFont typeface="Symbol" panose="05050102010706020507" pitchFamily="18" charset="2"/>
              <a:buChar char=""/>
            </a:pPr>
            <a:r>
              <a:rPr lang="fa-IR" sz="2400" b="1"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rPr>
              <a:t>مبتلایان به اختلالات سایکوتیک، آلزایمر، پارکینسون و صرع</a:t>
            </a:r>
            <a:endParaRPr lang="en-US" sz="2000"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endParaRPr>
          </a:p>
          <a:p>
            <a:pPr marL="342900" marR="0" lvl="0" indent="-342900" algn="just" rtl="1">
              <a:lnSpc>
                <a:spcPct val="115000"/>
              </a:lnSpc>
              <a:spcBef>
                <a:spcPts val="0"/>
              </a:spcBef>
              <a:spcAft>
                <a:spcPts val="0"/>
              </a:spcAft>
              <a:buFont typeface="Symbol" panose="05050102010706020507" pitchFamily="18" charset="2"/>
              <a:buChar char=""/>
            </a:pPr>
            <a:r>
              <a:rPr lang="fa-IR" sz="2400" b="1"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rPr>
              <a:t>کارکنان مشاغل پرخطر (مانند آتش نشانی)</a:t>
            </a:r>
            <a:endParaRPr lang="en-US" sz="2000"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endParaRPr>
          </a:p>
          <a:p>
            <a:pPr marL="342900" marR="0" lvl="0" indent="-342900" algn="just" rtl="1">
              <a:lnSpc>
                <a:spcPct val="115000"/>
              </a:lnSpc>
              <a:spcBef>
                <a:spcPts val="0"/>
              </a:spcBef>
              <a:spcAft>
                <a:spcPts val="0"/>
              </a:spcAft>
              <a:buFont typeface="Symbol" panose="05050102010706020507" pitchFamily="18" charset="2"/>
              <a:buChar char=""/>
            </a:pPr>
            <a:r>
              <a:rPr lang="fa-IR" sz="2400" b="1"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rPr>
              <a:t>شاغلین حرفه رانندگی</a:t>
            </a:r>
            <a:endParaRPr lang="en-US" sz="2000"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endParaRPr>
          </a:p>
          <a:p>
            <a:pPr marL="342900" marR="0" lvl="0" indent="-342900" algn="just" rtl="1">
              <a:lnSpc>
                <a:spcPct val="115000"/>
              </a:lnSpc>
              <a:spcBef>
                <a:spcPts val="0"/>
              </a:spcBef>
              <a:spcAft>
                <a:spcPts val="0"/>
              </a:spcAft>
              <a:buFont typeface="Symbol" panose="05050102010706020507" pitchFamily="18" charset="2"/>
              <a:buChar char=""/>
            </a:pPr>
            <a:r>
              <a:rPr lang="fa-IR" sz="2400" b="1"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rPr>
              <a:t>افراد بی خانمان </a:t>
            </a:r>
            <a:endParaRPr lang="en-US" sz="2000"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endParaRPr>
          </a:p>
          <a:p>
            <a:pPr marL="342900" marR="0" lvl="0" indent="-342900" algn="just" rtl="1">
              <a:lnSpc>
                <a:spcPct val="115000"/>
              </a:lnSpc>
              <a:spcBef>
                <a:spcPts val="0"/>
              </a:spcBef>
              <a:spcAft>
                <a:spcPts val="0"/>
              </a:spcAft>
              <a:buFont typeface="Symbol" panose="05050102010706020507" pitchFamily="18" charset="2"/>
              <a:buChar char=""/>
            </a:pPr>
            <a:r>
              <a:rPr lang="fa-IR" sz="2400" b="1"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rPr>
              <a:t>کودکان کار</a:t>
            </a:r>
            <a:endParaRPr lang="en-US" sz="2000"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endParaRPr>
          </a:p>
          <a:p>
            <a:pPr marL="342900" marR="0" lvl="0" indent="-342900" algn="just" rtl="1">
              <a:lnSpc>
                <a:spcPct val="115000"/>
              </a:lnSpc>
              <a:spcBef>
                <a:spcPts val="0"/>
              </a:spcBef>
              <a:spcAft>
                <a:spcPts val="0"/>
              </a:spcAft>
              <a:buFont typeface="Symbol" panose="05050102010706020507" pitchFamily="18" charset="2"/>
              <a:buChar char=""/>
            </a:pPr>
            <a:r>
              <a:rPr lang="fa-IR" sz="2400" b="1"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rPr>
              <a:t>زنان و کودکانی در معرض خشونت و سوء رفتار قرار دارند</a:t>
            </a:r>
            <a:endParaRPr lang="en-US" sz="2000"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endParaRPr>
          </a:p>
          <a:p>
            <a:pPr marL="342900" marR="0" lvl="0" indent="-342900" algn="just" rtl="1">
              <a:lnSpc>
                <a:spcPct val="115000"/>
              </a:lnSpc>
              <a:spcBef>
                <a:spcPts val="0"/>
              </a:spcBef>
              <a:spcAft>
                <a:spcPts val="0"/>
              </a:spcAft>
              <a:buFont typeface="Symbol" panose="05050102010706020507" pitchFamily="18" charset="2"/>
              <a:buChar char=""/>
            </a:pPr>
            <a:r>
              <a:rPr lang="fa-IR" sz="2400" b="1"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rPr>
              <a:t>ورزشکاران رشته های ورزشی پرخطر </a:t>
            </a:r>
            <a:endParaRPr lang="en-US" sz="2000"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endParaRPr>
          </a:p>
          <a:p>
            <a:pPr marL="342900" marR="0" lvl="0" indent="-342900" algn="just" rtl="1">
              <a:lnSpc>
                <a:spcPct val="115000"/>
              </a:lnSpc>
              <a:spcBef>
                <a:spcPts val="0"/>
              </a:spcBef>
              <a:spcAft>
                <a:spcPts val="0"/>
              </a:spcAft>
              <a:buFont typeface="Symbol" panose="05050102010706020507" pitchFamily="18" charset="2"/>
              <a:buChar char=""/>
            </a:pPr>
            <a:r>
              <a:rPr lang="fa-IR" sz="2400" b="1"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rPr>
              <a:t>افرادی که در مناطق پرخطر زندگی می کنند </a:t>
            </a:r>
            <a:endParaRPr lang="en-US" sz="2000" dirty="0">
              <a:solidFill>
                <a:schemeClr val="bg2">
                  <a:lumMod val="10000"/>
                </a:schemeClr>
              </a:solidFill>
              <a:effectLst/>
              <a:latin typeface="Calibri" panose="020F0502020204030204" pitchFamily="34" charset="0"/>
              <a:ea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95100832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41288"/>
            <a:ext cx="8763000" cy="656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558736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143000" y="0"/>
            <a:ext cx="8229600" cy="1143000"/>
          </a:xfrm>
        </p:spPr>
        <p:txBody>
          <a:bodyPr>
            <a:normAutofit/>
          </a:bodyPr>
          <a:lstStyle/>
          <a:p>
            <a:pPr algn="ctr"/>
            <a:r>
              <a:rPr lang="fa-IR" altLang="en-US" sz="4000" dirty="0" smtClean="0">
                <a:solidFill>
                  <a:srgbClr val="FF0000"/>
                </a:solidFill>
                <a:cs typeface="B Nazanin" panose="00000400000000000000" pitchFamily="2" charset="-78"/>
              </a:rPr>
              <a:t>نقشه خطر سیل منطقه/محله من</a:t>
            </a:r>
          </a:p>
        </p:txBody>
      </p:sp>
      <p:sp>
        <p:nvSpPr>
          <p:cNvPr id="3" name="Content Placeholder 2"/>
          <p:cNvSpPr>
            <a:spLocks noGrp="1"/>
          </p:cNvSpPr>
          <p:nvPr>
            <p:ph idx="1"/>
          </p:nvPr>
        </p:nvSpPr>
        <p:spPr>
          <a:xfrm>
            <a:off x="457200" y="1219200"/>
            <a:ext cx="8229600" cy="5410200"/>
          </a:xfrm>
        </p:spPr>
        <p:txBody>
          <a:bodyPr rtlCol="0">
            <a:normAutofit/>
          </a:bodyPr>
          <a:lstStyle/>
          <a:p>
            <a:pPr marL="0" indent="0" algn="r" rtl="1" fontAlgn="auto">
              <a:spcAft>
                <a:spcPts val="0"/>
              </a:spcAft>
              <a:buFont typeface="Arial" pitchFamily="34" charset="0"/>
              <a:buNone/>
              <a:defRPr/>
            </a:pPr>
            <a:r>
              <a:rPr lang="fa-IR" b="1" dirty="0">
                <a:cs typeface="B Mitra" pitchFamily="2" charset="-78"/>
              </a:rPr>
              <a:t>به ترتیب رسم کنید:</a:t>
            </a:r>
          </a:p>
          <a:p>
            <a:pPr marL="514350" indent="-514350" algn="r" rtl="1" fontAlgn="auto">
              <a:spcAft>
                <a:spcPts val="0"/>
              </a:spcAft>
              <a:buFont typeface="+mj-lt"/>
              <a:buAutoNum type="arabicPeriod"/>
              <a:defRPr/>
            </a:pPr>
            <a:r>
              <a:rPr lang="fa-IR" b="1" dirty="0" smtClean="0">
                <a:cs typeface="B Mitra" pitchFamily="2" charset="-78"/>
              </a:rPr>
              <a:t>محدوه </a:t>
            </a:r>
            <a:r>
              <a:rPr lang="fa-IR" b="1" dirty="0">
                <a:cs typeface="B Mitra" pitchFamily="2" charset="-78"/>
              </a:rPr>
              <a:t>منطقه/محله</a:t>
            </a:r>
          </a:p>
          <a:p>
            <a:pPr marL="514350" indent="-514350" algn="r" rtl="1" fontAlgn="auto">
              <a:spcAft>
                <a:spcPts val="0"/>
              </a:spcAft>
              <a:buFont typeface="+mj-lt"/>
              <a:buAutoNum type="arabicPeriod"/>
              <a:defRPr/>
            </a:pPr>
            <a:r>
              <a:rPr lang="fa-IR" b="1" dirty="0" smtClean="0">
                <a:cs typeface="B Mitra" pitchFamily="2" charset="-78"/>
              </a:rPr>
              <a:t>مناطق </a:t>
            </a:r>
            <a:r>
              <a:rPr lang="fa-IR" b="1" dirty="0">
                <a:cs typeface="B Mitra" pitchFamily="2" charset="-78"/>
              </a:rPr>
              <a:t>مهم منطقه/محله (مدرسه، مسجد، پل وغیره) با بعلاوه (+) مشکی</a:t>
            </a:r>
          </a:p>
          <a:p>
            <a:pPr marL="514350" indent="-514350" algn="r" rtl="1" fontAlgn="auto">
              <a:spcAft>
                <a:spcPts val="0"/>
              </a:spcAft>
              <a:buFont typeface="+mj-lt"/>
              <a:buAutoNum type="arabicPeriod"/>
              <a:defRPr/>
            </a:pPr>
            <a:r>
              <a:rPr lang="fa-IR" b="1" dirty="0" smtClean="0">
                <a:cs typeface="B Mitra" pitchFamily="2" charset="-78"/>
              </a:rPr>
              <a:t>خانه </a:t>
            </a:r>
            <a:r>
              <a:rPr lang="fa-IR" b="1" dirty="0">
                <a:cs typeface="B Mitra" pitchFamily="2" charset="-78"/>
              </a:rPr>
              <a:t>خودتان با ضربدر (</a:t>
            </a:r>
            <a:r>
              <a:rPr lang="fa-IR" b="1" dirty="0">
                <a:solidFill>
                  <a:srgbClr val="0070C0"/>
                </a:solidFill>
                <a:cs typeface="B Mitra" pitchFamily="2" charset="-78"/>
              </a:rPr>
              <a:t>×</a:t>
            </a:r>
            <a:r>
              <a:rPr lang="fa-IR" b="1" dirty="0">
                <a:cs typeface="B Mitra" pitchFamily="2" charset="-78"/>
              </a:rPr>
              <a:t>) آبی</a:t>
            </a:r>
          </a:p>
          <a:p>
            <a:pPr marL="514350" indent="-514350" algn="r" rtl="1" fontAlgn="auto">
              <a:spcAft>
                <a:spcPts val="0"/>
              </a:spcAft>
              <a:buFont typeface="+mj-lt"/>
              <a:buAutoNum type="arabicPeriod"/>
              <a:defRPr/>
            </a:pPr>
            <a:r>
              <a:rPr lang="fa-IR" b="1" dirty="0" smtClean="0">
                <a:cs typeface="B Mitra" pitchFamily="2" charset="-78"/>
              </a:rPr>
              <a:t>مسیر </a:t>
            </a:r>
            <a:r>
              <a:rPr lang="fa-IR" b="1" dirty="0">
                <a:cs typeface="B Mitra" pitchFamily="2" charset="-78"/>
              </a:rPr>
              <a:t>سیل با فلش (</a:t>
            </a:r>
            <a:r>
              <a:rPr lang="fa-IR" b="1" dirty="0">
                <a:solidFill>
                  <a:srgbClr val="FF0000"/>
                </a:solidFill>
                <a:cs typeface="B Mitra" pitchFamily="2" charset="-78"/>
              </a:rPr>
              <a:t>←</a:t>
            </a:r>
            <a:r>
              <a:rPr lang="fa-IR" b="1" dirty="0">
                <a:cs typeface="B Mitra" pitchFamily="2" charset="-78"/>
              </a:rPr>
              <a:t>) قرمز</a:t>
            </a:r>
          </a:p>
          <a:p>
            <a:pPr marL="514350" indent="-514350" algn="r" rtl="1" fontAlgn="auto">
              <a:spcAft>
                <a:spcPts val="0"/>
              </a:spcAft>
              <a:buFont typeface="+mj-lt"/>
              <a:buAutoNum type="arabicPeriod"/>
              <a:defRPr/>
            </a:pPr>
            <a:r>
              <a:rPr lang="fa-IR" b="1" dirty="0" smtClean="0">
                <a:cs typeface="B Mitra" pitchFamily="2" charset="-78"/>
              </a:rPr>
              <a:t>مناطق </a:t>
            </a:r>
            <a:r>
              <a:rPr lang="fa-IR" b="1" dirty="0">
                <a:cs typeface="B Mitra" pitchFamily="2" charset="-78"/>
              </a:rPr>
              <a:t>امن با دایره </a:t>
            </a:r>
            <a:r>
              <a:rPr lang="en-US" b="1" dirty="0">
                <a:cs typeface="B Mitra" pitchFamily="2" charset="-78"/>
              </a:rPr>
              <a:t>(</a:t>
            </a:r>
            <a:r>
              <a:rPr lang="en-US" b="1" dirty="0">
                <a:solidFill>
                  <a:srgbClr val="00B050"/>
                </a:solidFill>
                <a:cs typeface="B Mitra" pitchFamily="2" charset="-78"/>
              </a:rPr>
              <a:t>O</a:t>
            </a:r>
            <a:r>
              <a:rPr lang="en-US" b="1" dirty="0">
                <a:cs typeface="B Mitra" pitchFamily="2" charset="-78"/>
              </a:rPr>
              <a:t>) </a:t>
            </a:r>
            <a:r>
              <a:rPr lang="fa-IR" b="1" dirty="0">
                <a:cs typeface="B Mitra" pitchFamily="2" charset="-78"/>
              </a:rPr>
              <a:t>سبز</a:t>
            </a:r>
          </a:p>
          <a:p>
            <a:pPr marL="514350" indent="-514350" algn="r" rtl="1" fontAlgn="auto">
              <a:spcAft>
                <a:spcPts val="0"/>
              </a:spcAft>
              <a:buFont typeface="+mj-lt"/>
              <a:buAutoNum type="arabicPeriod"/>
              <a:defRPr/>
            </a:pPr>
            <a:r>
              <a:rPr lang="fa-IR" b="1" dirty="0" smtClean="0">
                <a:cs typeface="B Mitra" pitchFamily="2" charset="-78"/>
              </a:rPr>
              <a:t>مسیر </a:t>
            </a:r>
            <a:r>
              <a:rPr lang="fa-IR" b="1" dirty="0">
                <a:cs typeface="B Mitra" pitchFamily="2" charset="-78"/>
              </a:rPr>
              <a:t>فرار با فلش(</a:t>
            </a:r>
            <a:r>
              <a:rPr lang="fa-IR" b="1" dirty="0">
                <a:solidFill>
                  <a:srgbClr val="0070C0"/>
                </a:solidFill>
                <a:cs typeface="B Mitra" pitchFamily="2" charset="-78"/>
              </a:rPr>
              <a:t>←</a:t>
            </a:r>
            <a:r>
              <a:rPr lang="fa-IR" b="1" dirty="0">
                <a:cs typeface="B Mitra" pitchFamily="2" charset="-78"/>
              </a:rPr>
              <a:t>) </a:t>
            </a:r>
            <a:r>
              <a:rPr lang="fa-IR" b="1" dirty="0" smtClean="0">
                <a:cs typeface="B Mitra" pitchFamily="2" charset="-78"/>
              </a:rPr>
              <a:t>آبی</a:t>
            </a:r>
            <a:endParaRPr lang="en-US" b="1" dirty="0">
              <a:cs typeface="B Mitra" pitchFamily="2" charset="-78"/>
            </a:endParaRPr>
          </a:p>
        </p:txBody>
      </p:sp>
    </p:spTree>
    <p:extLst>
      <p:ext uri="{BB962C8B-B14F-4D97-AF65-F5344CB8AC3E}">
        <p14:creationId xmlns:p14="http://schemas.microsoft.com/office/powerpoint/2010/main" val="61780120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3338"/>
            <a:ext cx="8839200" cy="685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778991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04800"/>
            <a:ext cx="8566150" cy="627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4490696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endParaRPr lang="fa-IR" altLang="en-US" smtClean="0"/>
          </a:p>
        </p:txBody>
      </p:sp>
      <p:pic>
        <p:nvPicPr>
          <p:cNvPr id="30723"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a:xfrm>
            <a:off x="533400" y="304800"/>
            <a:ext cx="8153400" cy="5821363"/>
          </a:xfrm>
        </p:spPr>
      </p:pic>
    </p:spTree>
    <p:extLst>
      <p:ext uri="{BB962C8B-B14F-4D97-AF65-F5344CB8AC3E}">
        <p14:creationId xmlns:p14="http://schemas.microsoft.com/office/powerpoint/2010/main" val="60973156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rtlCol="0">
            <a:normAutofit fontScale="25000" lnSpcReduction="20000"/>
          </a:bodyPr>
          <a:lstStyle/>
          <a:p>
            <a:pPr marL="0" indent="0" algn="r" rtl="1" fontAlgn="auto">
              <a:spcAft>
                <a:spcPts val="0"/>
              </a:spcAft>
              <a:buFont typeface="Arial" pitchFamily="34" charset="0"/>
              <a:buNone/>
              <a:defRPr/>
            </a:pPr>
            <a:endParaRPr lang="fa-IR" sz="5600" dirty="0" smtClean="0">
              <a:solidFill>
                <a:srgbClr val="00B050"/>
              </a:solidFill>
            </a:endParaRPr>
          </a:p>
          <a:p>
            <a:pPr marL="0" indent="0" algn="ctr" rtl="1" fontAlgn="auto">
              <a:spcAft>
                <a:spcPts val="0"/>
              </a:spcAft>
              <a:buFont typeface="Arial" pitchFamily="34" charset="0"/>
              <a:buNone/>
              <a:defRPr/>
            </a:pPr>
            <a:r>
              <a:rPr lang="fa-IR" sz="12800" dirty="0" smtClean="0">
                <a:cs typeface="2  Titr" pitchFamily="2" charset="-78"/>
              </a:rPr>
              <a:t>راهکارهای </a:t>
            </a:r>
            <a:r>
              <a:rPr lang="fa-IR" sz="12800" dirty="0">
                <a:cs typeface="2  Titr" pitchFamily="2" charset="-78"/>
              </a:rPr>
              <a:t>کاهش آسیب پذیری غیرسازه </a:t>
            </a:r>
            <a:r>
              <a:rPr lang="fa-IR" sz="12800" dirty="0" smtClean="0">
                <a:cs typeface="2  Titr" pitchFamily="2" charset="-78"/>
              </a:rPr>
              <a:t>ای</a:t>
            </a:r>
          </a:p>
          <a:p>
            <a:pPr marL="0" indent="0" algn="ctr" rtl="1" fontAlgn="auto">
              <a:spcAft>
                <a:spcPts val="0"/>
              </a:spcAft>
              <a:buFont typeface="Arial" pitchFamily="34" charset="0"/>
              <a:buNone/>
              <a:defRPr/>
            </a:pPr>
            <a:endParaRPr lang="fa-IR" sz="4500" dirty="0" smtClean="0">
              <a:solidFill>
                <a:srgbClr val="00B050"/>
              </a:solidFill>
            </a:endParaRPr>
          </a:p>
          <a:p>
            <a:pPr algn="r" rtl="1" fontAlgn="auto">
              <a:spcAft>
                <a:spcPts val="0"/>
              </a:spcAft>
              <a:defRPr/>
            </a:pPr>
            <a:r>
              <a:rPr lang="fa-IR" sz="8400" b="1" dirty="0" smtClean="0">
                <a:solidFill>
                  <a:srgbClr val="FF0000"/>
                </a:solidFill>
                <a:cs typeface="B Nazanin" panose="00000400000000000000" pitchFamily="2" charset="-78"/>
              </a:rPr>
              <a:t>حذف عامل : </a:t>
            </a:r>
            <a:r>
              <a:rPr lang="fa-IR" sz="8400" dirty="0">
                <a:cs typeface="B Nazanin" panose="00000400000000000000" pitchFamily="2" charset="-78"/>
              </a:rPr>
              <a:t>مثلا </a:t>
            </a:r>
            <a:r>
              <a:rPr lang="fa-IR" sz="8400" dirty="0" smtClean="0">
                <a:cs typeface="B Nazanin" panose="00000400000000000000" pitchFamily="2" charset="-78"/>
              </a:rPr>
              <a:t>حذف </a:t>
            </a:r>
            <a:r>
              <a:rPr lang="fa-IR" sz="8400" dirty="0">
                <a:cs typeface="B Nazanin" panose="00000400000000000000" pitchFamily="2" charset="-78"/>
              </a:rPr>
              <a:t>یک شی دکوری غیر </a:t>
            </a:r>
            <a:r>
              <a:rPr lang="fa-IR" sz="8400" dirty="0" smtClean="0">
                <a:cs typeface="B Nazanin" panose="00000400000000000000" pitchFamily="2" charset="-78"/>
              </a:rPr>
              <a:t>ضروری</a:t>
            </a:r>
            <a:endParaRPr lang="fa-IR" sz="8400" dirty="0">
              <a:cs typeface="B Nazanin" panose="00000400000000000000" pitchFamily="2" charset="-78"/>
            </a:endParaRPr>
          </a:p>
          <a:p>
            <a:pPr algn="r" rtl="1" fontAlgn="auto">
              <a:spcAft>
                <a:spcPts val="0"/>
              </a:spcAft>
              <a:defRPr/>
            </a:pPr>
            <a:r>
              <a:rPr lang="fa-IR" sz="8400" b="1" dirty="0">
                <a:solidFill>
                  <a:srgbClr val="FF0000"/>
                </a:solidFill>
                <a:cs typeface="B Nazanin" panose="00000400000000000000" pitchFamily="2" charset="-78"/>
              </a:rPr>
              <a:t>جابجا کردن عامل : </a:t>
            </a:r>
            <a:r>
              <a:rPr lang="fa-IR" sz="8400" dirty="0">
                <a:cs typeface="B Nazanin" panose="00000400000000000000" pitchFamily="2" charset="-78"/>
              </a:rPr>
              <a:t>مثلا جابجا کردن یک گلدان یا شی سنگین از بالای کمد، </a:t>
            </a:r>
            <a:r>
              <a:rPr lang="fa-IR" sz="8400" dirty="0" smtClean="0">
                <a:cs typeface="B Nazanin" panose="00000400000000000000" pitchFamily="2" charset="-78"/>
              </a:rPr>
              <a:t>قرار </a:t>
            </a:r>
            <a:r>
              <a:rPr lang="fa-IR" sz="8400" dirty="0">
                <a:cs typeface="B Nazanin" panose="00000400000000000000" pitchFamily="2" charset="-78"/>
              </a:rPr>
              <a:t>دادن </a:t>
            </a:r>
            <a:r>
              <a:rPr lang="fa-IR" sz="8400" dirty="0" smtClean="0">
                <a:cs typeface="B Nazanin" panose="00000400000000000000" pitchFamily="2" charset="-78"/>
              </a:rPr>
              <a:t>اشیاء سنگین </a:t>
            </a:r>
            <a:r>
              <a:rPr lang="fa-IR" sz="8400" dirty="0">
                <a:cs typeface="B Nazanin" panose="00000400000000000000" pitchFamily="2" charset="-78"/>
              </a:rPr>
              <a:t>و </a:t>
            </a:r>
            <a:r>
              <a:rPr lang="fa-IR" sz="8400" dirty="0" smtClean="0">
                <a:cs typeface="B Nazanin" panose="00000400000000000000" pitchFamily="2" charset="-78"/>
              </a:rPr>
              <a:t>خطرناک </a:t>
            </a:r>
            <a:r>
              <a:rPr lang="fa-IR" sz="8400" dirty="0">
                <a:cs typeface="B Nazanin" panose="00000400000000000000" pitchFamily="2" charset="-78"/>
              </a:rPr>
              <a:t>در </a:t>
            </a:r>
            <a:r>
              <a:rPr lang="fa-IR" sz="8400" dirty="0" smtClean="0">
                <a:cs typeface="B Nazanin" panose="00000400000000000000" pitchFamily="2" charset="-78"/>
              </a:rPr>
              <a:t>طبقات </a:t>
            </a:r>
            <a:r>
              <a:rPr lang="fa-IR" sz="8400" dirty="0">
                <a:cs typeface="B Nazanin" panose="00000400000000000000" pitchFamily="2" charset="-78"/>
              </a:rPr>
              <a:t>پایینی کابینت ها، برداشتن تخت بچه از کنار یک شیشه بزرگ</a:t>
            </a:r>
          </a:p>
          <a:p>
            <a:pPr algn="r" rtl="1" fontAlgn="auto">
              <a:spcAft>
                <a:spcPts val="0"/>
              </a:spcAft>
              <a:defRPr/>
            </a:pPr>
            <a:r>
              <a:rPr lang="fa-IR" sz="8400" b="1" dirty="0">
                <a:solidFill>
                  <a:srgbClr val="FF0000"/>
                </a:solidFill>
                <a:cs typeface="B Nazanin" panose="00000400000000000000" pitchFamily="2" charset="-78"/>
              </a:rPr>
              <a:t>محکم کردن عامل در جای خود : </a:t>
            </a:r>
            <a:r>
              <a:rPr lang="fa-IR" sz="8400" dirty="0">
                <a:cs typeface="B Nazanin" panose="00000400000000000000" pitchFamily="2" charset="-78"/>
              </a:rPr>
              <a:t>مثلا محکم کردن کمدها یا بوفه دکوری به دیوار، نصب </a:t>
            </a:r>
            <a:r>
              <a:rPr lang="fa-IR" sz="8400" dirty="0" smtClean="0">
                <a:cs typeface="B Nazanin" panose="00000400000000000000" pitchFamily="2" charset="-78"/>
              </a:rPr>
              <a:t>قفل به </a:t>
            </a:r>
            <a:r>
              <a:rPr lang="fa-IR" sz="8400" dirty="0">
                <a:cs typeface="B Nazanin" panose="00000400000000000000" pitchFamily="2" charset="-78"/>
              </a:rPr>
              <a:t>درب </a:t>
            </a:r>
            <a:r>
              <a:rPr lang="fa-IR" sz="8400" dirty="0" smtClean="0">
                <a:cs typeface="B Nazanin" panose="00000400000000000000" pitchFamily="2" charset="-78"/>
              </a:rPr>
              <a:t>کابینت ها</a:t>
            </a:r>
            <a:r>
              <a:rPr lang="fa-IR" sz="8400" dirty="0">
                <a:cs typeface="B Nazanin" panose="00000400000000000000" pitchFamily="2" charset="-78"/>
              </a:rPr>
              <a:t>، لمینتت </a:t>
            </a:r>
            <a:r>
              <a:rPr lang="fa-IR" sz="8400" dirty="0" smtClean="0">
                <a:cs typeface="B Nazanin" panose="00000400000000000000" pitchFamily="2" charset="-78"/>
              </a:rPr>
              <a:t>کردن </a:t>
            </a:r>
            <a:r>
              <a:rPr lang="fa-IR" sz="8400" dirty="0">
                <a:cs typeface="B Nazanin" panose="00000400000000000000" pitchFamily="2" charset="-78"/>
              </a:rPr>
              <a:t>شیشه ها</a:t>
            </a:r>
          </a:p>
          <a:p>
            <a:pPr algn="r" rtl="1" fontAlgn="auto">
              <a:spcAft>
                <a:spcPts val="0"/>
              </a:spcAft>
              <a:defRPr/>
            </a:pPr>
            <a:r>
              <a:rPr lang="fa-IR" sz="8400" b="1" dirty="0">
                <a:solidFill>
                  <a:srgbClr val="FF0000"/>
                </a:solidFill>
                <a:cs typeface="B Nazanin" panose="00000400000000000000" pitchFamily="2" charset="-78"/>
              </a:rPr>
              <a:t>تغییر شکل عامل : </a:t>
            </a:r>
            <a:r>
              <a:rPr lang="fa-IR" sz="8400" dirty="0">
                <a:cs typeface="B Nazanin" panose="00000400000000000000" pitchFamily="2" charset="-78"/>
              </a:rPr>
              <a:t>مثلا تغییر درب ها بگونه ای که همواره به بیرون باز شوند. گیر کردن در پشت در بسته، باعث مرگ و زیر آوار ماندن </a:t>
            </a:r>
            <a:r>
              <a:rPr lang="fa-IR" sz="8400" dirty="0" smtClean="0">
                <a:cs typeface="B Nazanin" panose="00000400000000000000" pitchFamily="2" charset="-78"/>
              </a:rPr>
              <a:t>بسیاری </a:t>
            </a:r>
            <a:r>
              <a:rPr lang="fa-IR" sz="8400" dirty="0">
                <a:cs typeface="B Nazanin" panose="00000400000000000000" pitchFamily="2" charset="-78"/>
              </a:rPr>
              <a:t>از هموطنان عزیزمان شده است.</a:t>
            </a:r>
          </a:p>
          <a:p>
            <a:pPr algn="r" rtl="1" fontAlgn="auto">
              <a:spcAft>
                <a:spcPts val="0"/>
              </a:spcAft>
              <a:defRPr/>
            </a:pPr>
            <a:r>
              <a:rPr lang="fa-IR" sz="8400" b="1" dirty="0">
                <a:solidFill>
                  <a:srgbClr val="FF0000"/>
                </a:solidFill>
                <a:cs typeface="B Nazanin" panose="00000400000000000000" pitchFamily="2" charset="-78"/>
              </a:rPr>
              <a:t>نصب سامانه های هشدار اولیه : </a:t>
            </a:r>
            <a:r>
              <a:rPr lang="fa-IR" sz="8400" dirty="0">
                <a:cs typeface="B Nazanin" panose="00000400000000000000" pitchFamily="2" charset="-78"/>
              </a:rPr>
              <a:t>مانند نصب هشدار دهنده های دود آتش در منزل و قرار داشتن خانوار در برنامه </a:t>
            </a:r>
            <a:r>
              <a:rPr lang="fa-IR" sz="8400" dirty="0" smtClean="0">
                <a:cs typeface="B Nazanin" panose="00000400000000000000" pitchFamily="2" charset="-78"/>
              </a:rPr>
              <a:t>هشدار اولیه </a:t>
            </a:r>
            <a:r>
              <a:rPr lang="fa-IR" sz="8400" dirty="0">
                <a:cs typeface="B Nazanin" panose="00000400000000000000" pitchFamily="2" charset="-78"/>
              </a:rPr>
              <a:t>مخاطرات مهم آب و هوایی مانند سیل و طوفان</a:t>
            </a:r>
          </a:p>
          <a:p>
            <a:pPr algn="r" rtl="1" fontAlgn="auto">
              <a:spcAft>
                <a:spcPts val="0"/>
              </a:spcAft>
              <a:defRPr/>
            </a:pPr>
            <a:r>
              <a:rPr lang="fa-IR" sz="8400" b="1" dirty="0">
                <a:solidFill>
                  <a:srgbClr val="FF0000"/>
                </a:solidFill>
                <a:cs typeface="B Nazanin" panose="00000400000000000000" pitchFamily="2" charset="-78"/>
              </a:rPr>
              <a:t>تعمیر تاسیسات : </a:t>
            </a:r>
            <a:r>
              <a:rPr lang="fa-IR" sz="8400" dirty="0">
                <a:cs typeface="B Nazanin" panose="00000400000000000000" pitchFamily="2" charset="-78"/>
              </a:rPr>
              <a:t>مثلا با بررسی فرسودگی سیم های برق، لوله ها و شیرهای گاز و </a:t>
            </a:r>
            <a:r>
              <a:rPr lang="fa-IR" sz="8400" dirty="0" smtClean="0">
                <a:cs typeface="B Nazanin" panose="00000400000000000000" pitchFamily="2" charset="-78"/>
              </a:rPr>
              <a:t>تعمیرآن ها</a:t>
            </a:r>
          </a:p>
          <a:p>
            <a:pPr marL="0" indent="0" algn="r" rtl="1" fontAlgn="auto">
              <a:spcAft>
                <a:spcPts val="0"/>
              </a:spcAft>
              <a:buFont typeface="Arial" pitchFamily="34" charset="0"/>
              <a:buNone/>
              <a:defRPr/>
            </a:pPr>
            <a:endParaRPr lang="fa-IR" sz="8400" dirty="0">
              <a:cs typeface="B Nazanin" panose="00000400000000000000" pitchFamily="2" charset="-78"/>
            </a:endParaRPr>
          </a:p>
          <a:p>
            <a:pPr marL="0" indent="0" algn="r" rtl="1" fontAlgn="auto">
              <a:spcAft>
                <a:spcPts val="0"/>
              </a:spcAft>
              <a:buFont typeface="Arial" pitchFamily="34" charset="0"/>
              <a:buNone/>
              <a:defRPr/>
            </a:pPr>
            <a:r>
              <a:rPr lang="fa-IR" sz="8400" b="1" dirty="0">
                <a:solidFill>
                  <a:srgbClr val="7030A0"/>
                </a:solidFill>
                <a:cs typeface="B Nazanin" panose="00000400000000000000" pitchFamily="2" charset="-78"/>
              </a:rPr>
              <a:t>توجه: </a:t>
            </a:r>
            <a:r>
              <a:rPr lang="fa-IR" sz="8400" dirty="0">
                <a:solidFill>
                  <a:srgbClr val="7030A0"/>
                </a:solidFill>
                <a:cs typeface="B Nazanin" panose="00000400000000000000" pitchFamily="2" charset="-78"/>
              </a:rPr>
              <a:t>معمولا کاهش آسیب پذیری عوامل غیرسازه ای کم یا بدون هزینه می باشد و به مقدار زیادی از مرگ و صدمات می کاهد.</a:t>
            </a:r>
          </a:p>
          <a:p>
            <a:pPr fontAlgn="auto">
              <a:spcAft>
                <a:spcPts val="0"/>
              </a:spcAft>
              <a:defRPr/>
            </a:pPr>
            <a:endParaRPr lang="fa-IR" dirty="0">
              <a:cs typeface="B Nazanin" panose="00000400000000000000" pitchFamily="2" charset="-78"/>
            </a:endParaRPr>
          </a:p>
        </p:txBody>
      </p:sp>
    </p:spTree>
    <p:extLst>
      <p:ext uri="{BB962C8B-B14F-4D97-AF65-F5344CB8AC3E}">
        <p14:creationId xmlns:p14="http://schemas.microsoft.com/office/powerpoint/2010/main" val="276596727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endParaRPr lang="fa-IR" altLang="en-US" smtClean="0"/>
          </a:p>
        </p:txBody>
      </p:sp>
      <p:sp>
        <p:nvSpPr>
          <p:cNvPr id="34819" name="Content Placeholder 2"/>
          <p:cNvSpPr>
            <a:spLocks noGrp="1"/>
          </p:cNvSpPr>
          <p:nvPr>
            <p:ph idx="1"/>
          </p:nvPr>
        </p:nvSpPr>
        <p:spPr/>
        <p:txBody>
          <a:bodyPr/>
          <a:lstStyle/>
          <a:p>
            <a:endParaRPr lang="fa-IR" altLang="en-US" smtClean="0"/>
          </a:p>
        </p:txBody>
      </p:sp>
      <p:pic>
        <p:nvPicPr>
          <p:cNvPr id="3482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381000"/>
            <a:ext cx="4105275"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2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81000"/>
            <a:ext cx="4343400"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842697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endParaRPr lang="fa-IR" altLang="en-US" smtClean="0"/>
          </a:p>
        </p:txBody>
      </p:sp>
      <p:sp>
        <p:nvSpPr>
          <p:cNvPr id="35843" name="Content Placeholder 2"/>
          <p:cNvSpPr>
            <a:spLocks noGrp="1"/>
          </p:cNvSpPr>
          <p:nvPr>
            <p:ph idx="1"/>
          </p:nvPr>
        </p:nvSpPr>
        <p:spPr/>
        <p:txBody>
          <a:bodyPr/>
          <a:lstStyle/>
          <a:p>
            <a:endParaRPr lang="fa-IR" altLang="en-US" smtClean="0"/>
          </a:p>
        </p:txBody>
      </p:sp>
      <p:pic>
        <p:nvPicPr>
          <p:cNvPr id="3584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47650"/>
            <a:ext cx="8305800" cy="5891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168759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rtlCol="0">
            <a:normAutofit fontScale="90000"/>
          </a:bodyPr>
          <a:lstStyle/>
          <a:p>
            <a:pPr algn="ctr" fontAlgn="auto">
              <a:spcAft>
                <a:spcPts val="0"/>
              </a:spcAft>
              <a:defRPr/>
            </a:pPr>
            <a:r>
              <a:rPr lang="fa-IR" b="1" dirty="0">
                <a:solidFill>
                  <a:srgbClr val="00B050"/>
                </a:solidFill>
              </a:rPr>
              <a:t>کیف اضطراری </a:t>
            </a:r>
            <a:r>
              <a:rPr lang="fa-IR" b="1" dirty="0" smtClean="0">
                <a:solidFill>
                  <a:srgbClr val="00B050"/>
                </a:solidFill>
              </a:rPr>
              <a:t>خانواده</a:t>
            </a:r>
            <a:endParaRPr lang="fa-IR" dirty="0">
              <a:solidFill>
                <a:srgbClr val="00B050"/>
              </a:solidFill>
            </a:endParaRPr>
          </a:p>
        </p:txBody>
      </p:sp>
      <p:sp>
        <p:nvSpPr>
          <p:cNvPr id="3" name="Content Placeholder 2"/>
          <p:cNvSpPr>
            <a:spLocks noGrp="1"/>
          </p:cNvSpPr>
          <p:nvPr>
            <p:ph idx="1"/>
          </p:nvPr>
        </p:nvSpPr>
        <p:spPr>
          <a:xfrm>
            <a:off x="457200" y="990600"/>
            <a:ext cx="8229600" cy="5638800"/>
          </a:xfrm>
        </p:spPr>
        <p:txBody>
          <a:bodyPr rtlCol="0">
            <a:normAutofit fontScale="47500" lnSpcReduction="20000"/>
          </a:bodyPr>
          <a:lstStyle/>
          <a:p>
            <a:pPr marL="0" indent="0" algn="just" rtl="1" fontAlgn="auto">
              <a:spcAft>
                <a:spcPts val="0"/>
              </a:spcAft>
              <a:buFont typeface="Arial" pitchFamily="34" charset="0"/>
              <a:buNone/>
              <a:defRPr/>
            </a:pPr>
            <a:r>
              <a:rPr lang="fa-IR" sz="3600" dirty="0" smtClean="0"/>
              <a:t>هر </a:t>
            </a:r>
            <a:r>
              <a:rPr lang="fa-IR" sz="3600" dirty="0"/>
              <a:t>خانوار باید دارای یک کیف اضطراری در منزل و یک کیف اضطراری در صندوق عقب ماشین شامل اقلام زیر باشد. دقت کنید در </a:t>
            </a:r>
            <a:r>
              <a:rPr lang="fa-IR" sz="3600" dirty="0" smtClean="0"/>
              <a:t>صورت باران </a:t>
            </a:r>
            <a:r>
              <a:rPr lang="fa-IR" sz="3600" dirty="0"/>
              <a:t>و سیل، کیفی را انتخاب کرده باشید که ضد آب باشد </a:t>
            </a:r>
            <a:r>
              <a:rPr lang="fa-IR" sz="3600" dirty="0" smtClean="0"/>
              <a:t>(حتی </a:t>
            </a:r>
            <a:r>
              <a:rPr lang="fa-IR" sz="3600" dirty="0"/>
              <a:t>یک کیسه نایلونی </a:t>
            </a:r>
            <a:r>
              <a:rPr lang="fa-IR" sz="3600" dirty="0" smtClean="0"/>
              <a:t>محکم) </a:t>
            </a:r>
            <a:r>
              <a:rPr lang="fa-IR" sz="3600" dirty="0"/>
              <a:t>تا محتویات آن خیس نشود.</a:t>
            </a:r>
          </a:p>
          <a:p>
            <a:pPr marL="0" indent="0" algn="r" rtl="1" fontAlgn="auto">
              <a:spcAft>
                <a:spcPts val="0"/>
              </a:spcAft>
              <a:buFont typeface="Arial" pitchFamily="34" charset="0"/>
              <a:buNone/>
              <a:defRPr/>
            </a:pPr>
            <a:r>
              <a:rPr lang="fa-IR" sz="4200" b="1" dirty="0">
                <a:solidFill>
                  <a:srgbClr val="00B0F0"/>
                </a:solidFill>
              </a:rPr>
              <a:t>فهرست کیف اضطراری خانواده</a:t>
            </a:r>
          </a:p>
          <a:p>
            <a:pPr algn="r" rtl="1" fontAlgn="auto">
              <a:spcAft>
                <a:spcPts val="0"/>
              </a:spcAft>
              <a:defRPr/>
            </a:pPr>
            <a:r>
              <a:rPr lang="fa-IR" sz="3800" b="1" dirty="0"/>
              <a:t>1 </a:t>
            </a:r>
            <a:r>
              <a:rPr lang="fa-IR" sz="3800" dirty="0"/>
              <a:t>جعبه کمک های اولیه</a:t>
            </a:r>
          </a:p>
          <a:p>
            <a:pPr algn="r" rtl="1" fontAlgn="auto">
              <a:spcAft>
                <a:spcPts val="0"/>
              </a:spcAft>
              <a:defRPr/>
            </a:pPr>
            <a:r>
              <a:rPr lang="fa-IR" sz="3800" b="1" dirty="0"/>
              <a:t>2 </a:t>
            </a:r>
            <a:r>
              <a:rPr lang="fa-IR" sz="3800" dirty="0"/>
              <a:t>پول</a:t>
            </a:r>
          </a:p>
          <a:p>
            <a:pPr algn="r" rtl="1" fontAlgn="auto">
              <a:spcAft>
                <a:spcPts val="0"/>
              </a:spcAft>
              <a:defRPr/>
            </a:pPr>
            <a:r>
              <a:rPr lang="fa-IR" sz="3800" b="1" dirty="0"/>
              <a:t>3 </a:t>
            </a:r>
            <a:r>
              <a:rPr lang="fa-IR" sz="3800" dirty="0"/>
              <a:t>مدارک مهم </a:t>
            </a:r>
            <a:r>
              <a:rPr lang="fa-IR" sz="3800" dirty="0" smtClean="0"/>
              <a:t>(شناسنامه</a:t>
            </a:r>
            <a:r>
              <a:rPr lang="fa-IR" sz="3800" dirty="0"/>
              <a:t>، اسناد زمین، </a:t>
            </a:r>
            <a:r>
              <a:rPr lang="fa-IR" sz="3800" dirty="0" smtClean="0"/>
              <a:t>...)</a:t>
            </a:r>
            <a:endParaRPr lang="fa-IR" sz="3800" dirty="0"/>
          </a:p>
          <a:p>
            <a:pPr algn="r" rtl="1" fontAlgn="auto">
              <a:spcAft>
                <a:spcPts val="0"/>
              </a:spcAft>
              <a:defRPr/>
            </a:pPr>
            <a:r>
              <a:rPr lang="fa-IR" sz="3800" b="1" dirty="0"/>
              <a:t>4 </a:t>
            </a:r>
            <a:r>
              <a:rPr lang="fa-IR" sz="3800" dirty="0"/>
              <a:t>مواد غذایی خشک / کنسرو</a:t>
            </a:r>
          </a:p>
          <a:p>
            <a:pPr algn="r" rtl="1" fontAlgn="auto">
              <a:spcAft>
                <a:spcPts val="0"/>
              </a:spcAft>
              <a:defRPr/>
            </a:pPr>
            <a:r>
              <a:rPr lang="fa-IR" sz="3800" b="1" dirty="0"/>
              <a:t>5 </a:t>
            </a:r>
            <a:r>
              <a:rPr lang="fa-IR" sz="3800" dirty="0"/>
              <a:t>کنسرو بازکن</a:t>
            </a:r>
          </a:p>
          <a:p>
            <a:pPr algn="r" rtl="1" fontAlgn="auto">
              <a:spcAft>
                <a:spcPts val="0"/>
              </a:spcAft>
              <a:defRPr/>
            </a:pPr>
            <a:r>
              <a:rPr lang="fa-IR" sz="3800" b="1" dirty="0"/>
              <a:t>6 </a:t>
            </a:r>
            <a:r>
              <a:rPr lang="fa-IR" sz="3800" dirty="0"/>
              <a:t>وسایلی مانند چاقو، طناب و ...</a:t>
            </a:r>
          </a:p>
          <a:p>
            <a:pPr algn="r" rtl="1" fontAlgn="auto">
              <a:spcAft>
                <a:spcPts val="0"/>
              </a:spcAft>
              <a:defRPr/>
            </a:pPr>
            <a:r>
              <a:rPr lang="fa-IR" sz="3800" b="1" dirty="0"/>
              <a:t>7 </a:t>
            </a:r>
            <a:r>
              <a:rPr lang="fa-IR" sz="3800" dirty="0"/>
              <a:t>آب</a:t>
            </a:r>
          </a:p>
          <a:p>
            <a:pPr algn="r" rtl="1" fontAlgn="auto">
              <a:spcAft>
                <a:spcPts val="0"/>
              </a:spcAft>
              <a:defRPr/>
            </a:pPr>
            <a:r>
              <a:rPr lang="fa-IR" sz="3800" b="1" dirty="0"/>
              <a:t>8 </a:t>
            </a:r>
            <a:r>
              <a:rPr lang="fa-IR" sz="3800" dirty="0"/>
              <a:t>رادیو با باطری اضافه</a:t>
            </a:r>
          </a:p>
          <a:p>
            <a:pPr algn="r" rtl="1" fontAlgn="auto">
              <a:spcAft>
                <a:spcPts val="0"/>
              </a:spcAft>
              <a:defRPr/>
            </a:pPr>
            <a:r>
              <a:rPr lang="fa-IR" sz="3800" b="1" dirty="0"/>
              <a:t>9 </a:t>
            </a:r>
            <a:r>
              <a:rPr lang="fa-IR" sz="3800" dirty="0"/>
              <a:t>چراغ قوه با باطری اضافه</a:t>
            </a:r>
          </a:p>
          <a:p>
            <a:pPr algn="r" rtl="1" fontAlgn="auto">
              <a:spcAft>
                <a:spcPts val="0"/>
              </a:spcAft>
              <a:defRPr/>
            </a:pPr>
            <a:r>
              <a:rPr lang="fa-IR" sz="3800" b="1" dirty="0" smtClean="0"/>
              <a:t>10 </a:t>
            </a:r>
            <a:r>
              <a:rPr lang="fa-IR" sz="3800" dirty="0"/>
              <a:t>وسایل ویژه نوزادان/سالمندان/بیماران</a:t>
            </a:r>
          </a:p>
          <a:p>
            <a:pPr algn="r" rtl="1" fontAlgn="auto">
              <a:spcAft>
                <a:spcPts val="0"/>
              </a:spcAft>
              <a:defRPr/>
            </a:pPr>
            <a:r>
              <a:rPr lang="fa-IR" sz="3800" b="1" dirty="0"/>
              <a:t>11 </a:t>
            </a:r>
            <a:r>
              <a:rPr lang="fa-IR" sz="3800" dirty="0"/>
              <a:t>وسایل زنان </a:t>
            </a:r>
            <a:r>
              <a:rPr lang="fa-IR" sz="3800" dirty="0" smtClean="0"/>
              <a:t>(نوار </a:t>
            </a:r>
            <a:r>
              <a:rPr lang="fa-IR" sz="3800" dirty="0"/>
              <a:t>بهداشتی، </a:t>
            </a:r>
            <a:r>
              <a:rPr lang="fa-IR" sz="3800" dirty="0" smtClean="0"/>
              <a:t>قرص </a:t>
            </a:r>
            <a:r>
              <a:rPr lang="fa-IR" sz="3800" dirty="0"/>
              <a:t>ضد </a:t>
            </a:r>
            <a:r>
              <a:rPr lang="fa-IR" sz="3800" dirty="0" smtClean="0"/>
              <a:t>بارداری)</a:t>
            </a:r>
            <a:endParaRPr lang="fa-IR" sz="3800" dirty="0"/>
          </a:p>
          <a:p>
            <a:pPr algn="r" rtl="1" fontAlgn="auto">
              <a:spcAft>
                <a:spcPts val="0"/>
              </a:spcAft>
              <a:defRPr/>
            </a:pPr>
            <a:r>
              <a:rPr lang="fa-IR" sz="3800" b="1" dirty="0"/>
              <a:t>12 </a:t>
            </a:r>
            <a:r>
              <a:rPr lang="fa-IR" sz="3800" dirty="0"/>
              <a:t>کفش محکم</a:t>
            </a:r>
          </a:p>
          <a:p>
            <a:pPr algn="r" rtl="1" fontAlgn="auto">
              <a:spcAft>
                <a:spcPts val="0"/>
              </a:spcAft>
              <a:defRPr/>
            </a:pPr>
            <a:r>
              <a:rPr lang="fa-IR" sz="3800" b="1" dirty="0"/>
              <a:t>13 </a:t>
            </a:r>
            <a:r>
              <a:rPr lang="fa-IR" sz="3800" dirty="0"/>
              <a:t>لباس </a:t>
            </a:r>
            <a:r>
              <a:rPr lang="fa-IR" sz="3800" dirty="0" smtClean="0"/>
              <a:t>(گرم</a:t>
            </a:r>
            <a:r>
              <a:rPr lang="fa-IR" sz="3800" dirty="0"/>
              <a:t>، زیر، </a:t>
            </a:r>
            <a:r>
              <a:rPr lang="fa-IR" sz="3800" dirty="0" smtClean="0"/>
              <a:t>...)</a:t>
            </a:r>
          </a:p>
          <a:p>
            <a:pPr algn="r" rtl="1" fontAlgn="auto">
              <a:spcAft>
                <a:spcPts val="0"/>
              </a:spcAft>
              <a:defRPr/>
            </a:pPr>
            <a:r>
              <a:rPr lang="fa-IR" sz="3800" b="1" dirty="0"/>
              <a:t>14</a:t>
            </a:r>
            <a:r>
              <a:rPr lang="fa-IR" sz="3800" dirty="0" smtClean="0"/>
              <a:t> آنچه که برای فرد عزیز است</a:t>
            </a:r>
          </a:p>
          <a:p>
            <a:pPr algn="r" rtl="1" fontAlgn="auto">
              <a:spcAft>
                <a:spcPts val="0"/>
              </a:spcAft>
              <a:defRPr/>
            </a:pPr>
            <a:r>
              <a:rPr lang="fa-IR" sz="3800" b="1" dirty="0"/>
              <a:t>15</a:t>
            </a:r>
            <a:r>
              <a:rPr lang="fa-IR" sz="3800" dirty="0" smtClean="0"/>
              <a:t> کارت شناسایی افراد در بلایا</a:t>
            </a:r>
          </a:p>
          <a:p>
            <a:pPr algn="r" rtl="1" fontAlgn="auto">
              <a:spcAft>
                <a:spcPts val="0"/>
              </a:spcAft>
              <a:defRPr/>
            </a:pPr>
            <a:r>
              <a:rPr lang="fa-IR" sz="3800" b="1" dirty="0"/>
              <a:t>16</a:t>
            </a:r>
            <a:r>
              <a:rPr lang="fa-IR" sz="3800" dirty="0" smtClean="0"/>
              <a:t> نقشه خطر منزل و محله</a:t>
            </a:r>
            <a:endParaRPr lang="fa-IR" sz="3800" dirty="0"/>
          </a:p>
        </p:txBody>
      </p:sp>
    </p:spTree>
    <p:extLst>
      <p:ext uri="{BB962C8B-B14F-4D97-AF65-F5344CB8AC3E}">
        <p14:creationId xmlns:p14="http://schemas.microsoft.com/office/powerpoint/2010/main" val="272206443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990600" y="152400"/>
            <a:ext cx="8229600" cy="1143000"/>
          </a:xfrm>
        </p:spPr>
        <p:txBody>
          <a:bodyPr/>
          <a:lstStyle/>
          <a:p>
            <a:pPr algn="ctr"/>
            <a:r>
              <a:rPr lang="fa-IR" altLang="en-US" sz="3600" b="1" dirty="0" smtClean="0">
                <a:solidFill>
                  <a:srgbClr val="00B050"/>
                </a:solidFill>
                <a:cs typeface="B Nazanin" panose="00000400000000000000" pitchFamily="2" charset="-78"/>
              </a:rPr>
              <a:t>برنامه ارتباطی خانواده در شرایط اضطراری و بلایا</a:t>
            </a:r>
            <a:endParaRPr lang="fa-IR" altLang="en-US" sz="3600" dirty="0" smtClean="0">
              <a:solidFill>
                <a:srgbClr val="00B050"/>
              </a:solidFill>
              <a:cs typeface="B Nazanin" panose="00000400000000000000" pitchFamily="2" charset="-78"/>
            </a:endParaRPr>
          </a:p>
        </p:txBody>
      </p:sp>
      <p:sp>
        <p:nvSpPr>
          <p:cNvPr id="3" name="Content Placeholder 2"/>
          <p:cNvSpPr>
            <a:spLocks noGrp="1"/>
          </p:cNvSpPr>
          <p:nvPr>
            <p:ph idx="1"/>
          </p:nvPr>
        </p:nvSpPr>
        <p:spPr>
          <a:xfrm>
            <a:off x="457200" y="1295400"/>
            <a:ext cx="8229600" cy="4830763"/>
          </a:xfrm>
        </p:spPr>
        <p:txBody>
          <a:bodyPr rtlCol="0">
            <a:normAutofit/>
          </a:bodyPr>
          <a:lstStyle/>
          <a:p>
            <a:pPr marL="0" indent="0" algn="just" rtl="1" fontAlgn="auto">
              <a:spcAft>
                <a:spcPts val="0"/>
              </a:spcAft>
              <a:buFont typeface="Arial" pitchFamily="34" charset="0"/>
              <a:buNone/>
              <a:defRPr/>
            </a:pPr>
            <a:r>
              <a:rPr lang="fa-IR" dirty="0">
                <a:cs typeface="B Nazanin" panose="00000400000000000000" pitchFamily="2" charset="-78"/>
              </a:rPr>
              <a:t>ل</a:t>
            </a:r>
            <a:r>
              <a:rPr lang="fa-IR" dirty="0" smtClean="0">
                <a:cs typeface="B Nazanin" panose="00000400000000000000" pitchFamily="2" charset="-78"/>
              </a:rPr>
              <a:t>ازم </a:t>
            </a:r>
            <a:r>
              <a:rPr lang="fa-IR" dirty="0">
                <a:cs typeface="B Nazanin" panose="00000400000000000000" pitchFamily="2" charset="-78"/>
              </a:rPr>
              <a:t>است هر خانواده برنامه ارتباطی خود را برای شرایط اضطراری و بلایا تعریف و تمرین نماید. معمولا راهکارهای زیر توصیه می شوند:</a:t>
            </a:r>
          </a:p>
          <a:p>
            <a:pPr algn="just" rtl="1" fontAlgn="auto">
              <a:spcAft>
                <a:spcPts val="0"/>
              </a:spcAft>
              <a:defRPr/>
            </a:pPr>
            <a:r>
              <a:rPr lang="fa-IR" dirty="0">
                <a:cs typeface="B Nazanin" panose="00000400000000000000" pitchFamily="2" charset="-78"/>
              </a:rPr>
              <a:t>همه افراد خانواده باید شماره تلفن یکی از بستگان قابل اطمینان در سایر نقاط شهر یا شهرهای دیگر را از حفظ بدانند. </a:t>
            </a:r>
          </a:p>
          <a:p>
            <a:pPr algn="just" rtl="1" fontAlgn="auto">
              <a:spcAft>
                <a:spcPts val="0"/>
              </a:spcAft>
              <a:defRPr/>
            </a:pPr>
            <a:r>
              <a:rPr lang="fa-IR" dirty="0">
                <a:cs typeface="B Nazanin" panose="00000400000000000000" pitchFamily="2" charset="-78"/>
              </a:rPr>
              <a:t>محل تجمع خانواده بعد از وقوع یک حادثه از قبل تعیین شود تا در صورت تخریب منزل و گم شدن افراد نهایتا در یکجا </a:t>
            </a:r>
            <a:r>
              <a:rPr lang="fa-IR" dirty="0" smtClean="0">
                <a:cs typeface="B Nazanin" panose="00000400000000000000" pitchFamily="2" charset="-78"/>
              </a:rPr>
              <a:t>بتوانند همدیگر </a:t>
            </a:r>
            <a:r>
              <a:rPr lang="fa-IR" dirty="0">
                <a:cs typeface="B Nazanin" panose="00000400000000000000" pitchFamily="2" charset="-78"/>
              </a:rPr>
              <a:t>را پیدا کنند. مثلا یک میدان، مسجد محل و غیره.</a:t>
            </a:r>
          </a:p>
          <a:p>
            <a:pPr algn="just" rtl="1" fontAlgn="auto">
              <a:spcAft>
                <a:spcPts val="0"/>
              </a:spcAft>
              <a:defRPr/>
            </a:pPr>
            <a:r>
              <a:rPr lang="fa-IR" dirty="0">
                <a:cs typeface="B Nazanin" panose="00000400000000000000" pitchFamily="2" charset="-78"/>
              </a:rPr>
              <a:t>تعیین محلی که اعضای خانواده بتوانند برای یکدیگر پیغام بگذارند و آنرا روی دیوار یا درختی نصب کنند تا بتوانند از اوضاع هم </a:t>
            </a:r>
            <a:r>
              <a:rPr lang="fa-IR" dirty="0" smtClean="0">
                <a:cs typeface="B Nazanin" panose="00000400000000000000" pitchFamily="2" charset="-78"/>
              </a:rPr>
              <a:t>با خبر </a:t>
            </a:r>
            <a:r>
              <a:rPr lang="fa-IR" dirty="0">
                <a:cs typeface="B Nazanin" panose="00000400000000000000" pitchFamily="2" charset="-78"/>
              </a:rPr>
              <a:t>شوند</a:t>
            </a:r>
            <a:r>
              <a:rPr lang="fa-IR" dirty="0"/>
              <a:t>.</a:t>
            </a:r>
          </a:p>
        </p:txBody>
      </p:sp>
    </p:spTree>
    <p:extLst>
      <p:ext uri="{BB962C8B-B14F-4D97-AF65-F5344CB8AC3E}">
        <p14:creationId xmlns:p14="http://schemas.microsoft.com/office/powerpoint/2010/main" val="37552760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7EC2B936-DA91-828C-8367-80E48D509CA4}"/>
              </a:ext>
            </a:extLst>
          </p:cNvPr>
          <p:cNvSpPr txBox="1"/>
          <p:nvPr/>
        </p:nvSpPr>
        <p:spPr>
          <a:xfrm>
            <a:off x="914400" y="1219200"/>
            <a:ext cx="7262973" cy="4570931"/>
          </a:xfrm>
          <a:prstGeom prst="rect">
            <a:avLst/>
          </a:prstGeom>
          <a:noFill/>
        </p:spPr>
        <p:txBody>
          <a:bodyPr wrap="square">
            <a:spAutoFit/>
          </a:bodyPr>
          <a:lstStyle/>
          <a:p>
            <a:pPr marL="0" marR="0" algn="just" rtl="1">
              <a:lnSpc>
                <a:spcPct val="107000"/>
              </a:lnSpc>
              <a:spcBef>
                <a:spcPts val="0"/>
              </a:spcBef>
              <a:spcAft>
                <a:spcPts val="0"/>
              </a:spcAft>
            </a:pPr>
            <a:r>
              <a:rPr lang="fa-IR" sz="2800" kern="1200" dirty="0">
                <a:solidFill>
                  <a:schemeClr val="bg2">
                    <a:lumMod val="25000"/>
                  </a:schemeClr>
                </a:solidFill>
                <a:effectLst/>
                <a:latin typeface="Calibri" panose="020F0502020204030204" pitchFamily="34" charset="0"/>
                <a:cs typeface="B Titr" panose="00000700000000000000" pitchFamily="2" charset="-78"/>
              </a:rPr>
              <a:t>محیط های پرخطر مانند مناطق نزدیک به :</a:t>
            </a:r>
          </a:p>
          <a:p>
            <a:pPr marL="0" marR="0" algn="just" rtl="1">
              <a:lnSpc>
                <a:spcPct val="107000"/>
              </a:lnSpc>
              <a:spcBef>
                <a:spcPts val="0"/>
              </a:spcBef>
              <a:spcAft>
                <a:spcPts val="0"/>
              </a:spcAft>
            </a:pPr>
            <a:endParaRPr lang="en-US" sz="2400" dirty="0">
              <a:effectLst/>
              <a:latin typeface="Calibri" panose="020F0502020204030204" pitchFamily="34" charset="0"/>
              <a:ea typeface="Calibri" panose="020F0502020204030204" pitchFamily="34" charset="0"/>
              <a:cs typeface="B Titr" panose="00000700000000000000" pitchFamily="2" charset="-78"/>
            </a:endParaRPr>
          </a:p>
          <a:p>
            <a:pPr marL="342900" marR="0" lvl="0" indent="-342900" algn="just" rtl="1">
              <a:lnSpc>
                <a:spcPct val="107000"/>
              </a:lnSpc>
              <a:spcBef>
                <a:spcPts val="0"/>
              </a:spcBef>
              <a:spcAft>
                <a:spcPts val="0"/>
              </a:spcAft>
              <a:buFont typeface="Arial" panose="020B0604020202020204" pitchFamily="34" charset="0"/>
              <a:buChar char="•"/>
              <a:tabLst>
                <a:tab pos="457200" algn="l"/>
              </a:tabLst>
            </a:pPr>
            <a:r>
              <a:rPr lang="fa-IR" sz="2400" kern="1200" dirty="0">
                <a:solidFill>
                  <a:srgbClr val="000000"/>
                </a:solidFill>
                <a:effectLst/>
                <a:latin typeface="Calibri" panose="020F0502020204030204" pitchFamily="34" charset="0"/>
                <a:cs typeface="B Titr" panose="00000700000000000000" pitchFamily="2" charset="-78"/>
              </a:rPr>
              <a:t>دریا</a:t>
            </a:r>
            <a:endParaRPr lang="en-US" sz="2000" dirty="0">
              <a:effectLst/>
              <a:latin typeface="Calibri" panose="020F0502020204030204" pitchFamily="34" charset="0"/>
              <a:ea typeface="Calibri" panose="020F0502020204030204" pitchFamily="34" charset="0"/>
              <a:cs typeface="B Titr" panose="00000700000000000000" pitchFamily="2" charset="-78"/>
            </a:endParaRPr>
          </a:p>
          <a:p>
            <a:pPr marL="342900" marR="0" lvl="0" indent="-342900" algn="just" rtl="1">
              <a:lnSpc>
                <a:spcPct val="107000"/>
              </a:lnSpc>
              <a:spcBef>
                <a:spcPts val="0"/>
              </a:spcBef>
              <a:spcAft>
                <a:spcPts val="0"/>
              </a:spcAft>
              <a:buFont typeface="Arial" panose="020B0604020202020204" pitchFamily="34" charset="0"/>
              <a:buChar char="•"/>
              <a:tabLst>
                <a:tab pos="457200" algn="l"/>
              </a:tabLst>
            </a:pPr>
            <a:r>
              <a:rPr lang="fa-IR" sz="2400" kern="1200" dirty="0">
                <a:solidFill>
                  <a:srgbClr val="000000"/>
                </a:solidFill>
                <a:effectLst/>
                <a:latin typeface="Calibri" panose="020F0502020204030204" pitchFamily="34" charset="0"/>
                <a:cs typeface="B Titr" panose="00000700000000000000" pitchFamily="2" charset="-78"/>
              </a:rPr>
              <a:t>رودخانه</a:t>
            </a:r>
            <a:endParaRPr lang="en-US" sz="2000" dirty="0">
              <a:effectLst/>
              <a:latin typeface="Calibri" panose="020F0502020204030204" pitchFamily="34" charset="0"/>
              <a:ea typeface="Calibri" panose="020F0502020204030204" pitchFamily="34" charset="0"/>
              <a:cs typeface="B Titr" panose="00000700000000000000" pitchFamily="2" charset="-78"/>
            </a:endParaRPr>
          </a:p>
          <a:p>
            <a:pPr marL="342900" marR="0" lvl="0" indent="-342900" algn="just" rtl="1">
              <a:lnSpc>
                <a:spcPct val="107000"/>
              </a:lnSpc>
              <a:spcBef>
                <a:spcPts val="0"/>
              </a:spcBef>
              <a:spcAft>
                <a:spcPts val="0"/>
              </a:spcAft>
              <a:buFont typeface="Arial" panose="020B0604020202020204" pitchFamily="34" charset="0"/>
              <a:buChar char="•"/>
              <a:tabLst>
                <a:tab pos="457200" algn="l"/>
              </a:tabLst>
            </a:pPr>
            <a:r>
              <a:rPr lang="fa-IR" sz="2400" kern="1200" dirty="0">
                <a:solidFill>
                  <a:srgbClr val="000000"/>
                </a:solidFill>
                <a:effectLst/>
                <a:latin typeface="Calibri" panose="020F0502020204030204" pitchFamily="34" charset="0"/>
                <a:cs typeface="B Titr" panose="00000700000000000000" pitchFamily="2" charset="-78"/>
              </a:rPr>
              <a:t>سد</a:t>
            </a:r>
            <a:endParaRPr lang="en-US" sz="2000" dirty="0">
              <a:effectLst/>
              <a:latin typeface="Calibri" panose="020F0502020204030204" pitchFamily="34" charset="0"/>
              <a:ea typeface="Calibri" panose="020F0502020204030204" pitchFamily="34" charset="0"/>
              <a:cs typeface="B Titr" panose="00000700000000000000" pitchFamily="2" charset="-78"/>
            </a:endParaRPr>
          </a:p>
          <a:p>
            <a:pPr marL="342900" marR="0" lvl="0" indent="-342900" algn="just" rtl="1">
              <a:lnSpc>
                <a:spcPct val="107000"/>
              </a:lnSpc>
              <a:spcBef>
                <a:spcPts val="0"/>
              </a:spcBef>
              <a:spcAft>
                <a:spcPts val="0"/>
              </a:spcAft>
              <a:buFont typeface="Arial" panose="020B0604020202020204" pitchFamily="34" charset="0"/>
              <a:buChar char="•"/>
              <a:tabLst>
                <a:tab pos="457200" algn="l"/>
              </a:tabLst>
            </a:pPr>
            <a:r>
              <a:rPr lang="fa-IR" sz="2400" kern="1200" dirty="0">
                <a:solidFill>
                  <a:srgbClr val="000000"/>
                </a:solidFill>
                <a:effectLst/>
                <a:latin typeface="Calibri" panose="020F0502020204030204" pitchFamily="34" charset="0"/>
                <a:cs typeface="B Titr" panose="00000700000000000000" pitchFamily="2" charset="-78"/>
              </a:rPr>
              <a:t>کانال</a:t>
            </a:r>
            <a:endParaRPr lang="en-US" sz="2000" dirty="0">
              <a:effectLst/>
              <a:latin typeface="Calibri" panose="020F0502020204030204" pitchFamily="34" charset="0"/>
              <a:ea typeface="Calibri" panose="020F0502020204030204" pitchFamily="34" charset="0"/>
              <a:cs typeface="B Titr" panose="00000700000000000000" pitchFamily="2" charset="-78"/>
            </a:endParaRPr>
          </a:p>
          <a:p>
            <a:pPr marL="342900" marR="0" lvl="0" indent="-342900" algn="just" rtl="1">
              <a:lnSpc>
                <a:spcPct val="107000"/>
              </a:lnSpc>
              <a:spcBef>
                <a:spcPts val="0"/>
              </a:spcBef>
              <a:spcAft>
                <a:spcPts val="0"/>
              </a:spcAft>
              <a:buFont typeface="Arial" panose="020B0604020202020204" pitchFamily="34" charset="0"/>
              <a:buChar char="•"/>
              <a:tabLst>
                <a:tab pos="457200" algn="l"/>
              </a:tabLst>
            </a:pPr>
            <a:r>
              <a:rPr lang="fa-IR" sz="2400" kern="1200" dirty="0">
                <a:solidFill>
                  <a:srgbClr val="000000"/>
                </a:solidFill>
                <a:effectLst/>
                <a:latin typeface="Calibri" panose="020F0502020204030204" pitchFamily="34" charset="0"/>
                <a:cs typeface="B Titr" panose="00000700000000000000" pitchFamily="2" charset="-78"/>
              </a:rPr>
              <a:t>جاده</a:t>
            </a:r>
          </a:p>
          <a:p>
            <a:pPr marL="342900" marR="0" lvl="0" indent="-342900" algn="just" rtl="1">
              <a:lnSpc>
                <a:spcPct val="107000"/>
              </a:lnSpc>
              <a:spcBef>
                <a:spcPts val="0"/>
              </a:spcBef>
              <a:spcAft>
                <a:spcPts val="0"/>
              </a:spcAft>
              <a:buFont typeface="Arial" panose="020B0604020202020204" pitchFamily="34" charset="0"/>
              <a:buChar char="•"/>
              <a:tabLst>
                <a:tab pos="457200" algn="l"/>
              </a:tabLst>
            </a:pPr>
            <a:r>
              <a:rPr lang="fa-IR" sz="2400" b="1" kern="1200" dirty="0">
                <a:solidFill>
                  <a:srgbClr val="000000"/>
                </a:solidFill>
                <a:effectLst/>
                <a:latin typeface="Calibri" panose="020F0502020204030204" pitchFamily="34" charset="0"/>
                <a:cs typeface="B Titr" panose="00000700000000000000" pitchFamily="2" charset="-78"/>
              </a:rPr>
              <a:t>اتوبان</a:t>
            </a:r>
            <a:endParaRPr lang="en-US" sz="2400" b="1" dirty="0">
              <a:effectLst/>
              <a:latin typeface="Calibri" panose="020F0502020204030204" pitchFamily="34" charset="0"/>
              <a:ea typeface="Calibri" panose="020F0502020204030204" pitchFamily="34" charset="0"/>
              <a:cs typeface="B Titr" panose="00000700000000000000" pitchFamily="2" charset="-78"/>
            </a:endParaRPr>
          </a:p>
          <a:p>
            <a:pPr marL="342900" marR="0" lvl="0" indent="-342900" algn="just" rtl="1">
              <a:lnSpc>
                <a:spcPct val="107000"/>
              </a:lnSpc>
              <a:spcBef>
                <a:spcPts val="0"/>
              </a:spcBef>
              <a:spcAft>
                <a:spcPts val="0"/>
              </a:spcAft>
              <a:buFont typeface="Arial" panose="020B0604020202020204" pitchFamily="34" charset="0"/>
              <a:buChar char="•"/>
              <a:tabLst>
                <a:tab pos="457200" algn="l"/>
              </a:tabLst>
            </a:pPr>
            <a:r>
              <a:rPr lang="fa-IR" sz="2400" b="1" kern="1200" dirty="0">
                <a:solidFill>
                  <a:srgbClr val="000000"/>
                </a:solidFill>
                <a:effectLst/>
                <a:latin typeface="Calibri" panose="020F0502020204030204" pitchFamily="34" charset="0"/>
                <a:cs typeface="B Titr" panose="00000700000000000000" pitchFamily="2" charset="-78"/>
              </a:rPr>
              <a:t>بزرگراه</a:t>
            </a:r>
            <a:endParaRPr lang="en-US" sz="2400" b="1" dirty="0">
              <a:effectLst/>
              <a:latin typeface="Calibri" panose="020F0502020204030204" pitchFamily="34" charset="0"/>
              <a:ea typeface="Calibri" panose="020F0502020204030204" pitchFamily="34" charset="0"/>
              <a:cs typeface="B Titr" panose="00000700000000000000" pitchFamily="2" charset="-78"/>
            </a:endParaRPr>
          </a:p>
          <a:p>
            <a:pPr marL="342900" marR="0" lvl="0" indent="-342900" algn="just" rtl="1">
              <a:lnSpc>
                <a:spcPct val="107000"/>
              </a:lnSpc>
              <a:spcBef>
                <a:spcPts val="0"/>
              </a:spcBef>
              <a:spcAft>
                <a:spcPts val="0"/>
              </a:spcAft>
              <a:buFont typeface="Arial" panose="020B0604020202020204" pitchFamily="34" charset="0"/>
              <a:buChar char="•"/>
              <a:tabLst>
                <a:tab pos="457200" algn="l"/>
              </a:tabLst>
            </a:pPr>
            <a:endParaRPr lang="fa-IR" sz="2800" kern="1200" dirty="0">
              <a:solidFill>
                <a:srgbClr val="000000"/>
              </a:solidFill>
              <a:effectLst/>
              <a:latin typeface="Calibri" panose="020F0502020204030204" pitchFamily="34" charset="0"/>
              <a:cs typeface="B Titr" panose="00000700000000000000" pitchFamily="2" charset="-78"/>
            </a:endParaRPr>
          </a:p>
          <a:p>
            <a:pPr marL="342900" marR="0" lvl="0" indent="-342900" algn="just" rtl="1">
              <a:lnSpc>
                <a:spcPct val="107000"/>
              </a:lnSpc>
              <a:spcBef>
                <a:spcPts val="0"/>
              </a:spcBef>
              <a:spcAft>
                <a:spcPts val="0"/>
              </a:spcAft>
              <a:buFont typeface="Arial" panose="020B0604020202020204" pitchFamily="34" charset="0"/>
              <a:buChar char="•"/>
              <a:tabLst>
                <a:tab pos="457200" algn="l"/>
              </a:tabLst>
            </a:pPr>
            <a:endParaRPr lang="en-US" sz="2400" dirty="0">
              <a:effectLst/>
              <a:latin typeface="Calibri" panose="020F0502020204030204" pitchFamily="34" charset="0"/>
              <a:ea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283194017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457200" y="274638"/>
            <a:ext cx="8229600" cy="944562"/>
          </a:xfrm>
        </p:spPr>
        <p:txBody>
          <a:bodyPr/>
          <a:lstStyle/>
          <a:p>
            <a:pPr algn="ctr"/>
            <a:r>
              <a:rPr lang="fa-IR" altLang="en-US" sz="2800" b="1" dirty="0" smtClean="0">
                <a:solidFill>
                  <a:srgbClr val="FF0000"/>
                </a:solidFill>
              </a:rPr>
              <a:t>برنامه تخلیه منزل در شرایط اضطراری</a:t>
            </a:r>
            <a:endParaRPr lang="fa-IR" altLang="en-US" sz="2800" b="1" dirty="0" smtClean="0">
              <a:solidFill>
                <a:srgbClr val="FF0000"/>
              </a:solidFill>
              <a:cs typeface="2  Titr" pitchFamily="2" charset="-78"/>
            </a:endParaRPr>
          </a:p>
        </p:txBody>
      </p:sp>
      <p:sp>
        <p:nvSpPr>
          <p:cNvPr id="3" name="Content Placeholder 2"/>
          <p:cNvSpPr>
            <a:spLocks noGrp="1"/>
          </p:cNvSpPr>
          <p:nvPr>
            <p:ph idx="1"/>
          </p:nvPr>
        </p:nvSpPr>
        <p:spPr>
          <a:xfrm>
            <a:off x="457200" y="1219200"/>
            <a:ext cx="8229600" cy="5181600"/>
          </a:xfrm>
        </p:spPr>
        <p:txBody>
          <a:bodyPr rtlCol="0">
            <a:normAutofit fontScale="85000" lnSpcReduction="20000"/>
          </a:bodyPr>
          <a:lstStyle/>
          <a:p>
            <a:pPr marL="0" indent="0" algn="r" rtl="1" fontAlgn="auto">
              <a:spcAft>
                <a:spcPts val="0"/>
              </a:spcAft>
              <a:buFont typeface="Arial" pitchFamily="34" charset="0"/>
              <a:buNone/>
              <a:defRPr/>
            </a:pPr>
            <a:r>
              <a:rPr lang="fa-IR" dirty="0" smtClean="0">
                <a:cs typeface="B Nazanin" panose="00000400000000000000" pitchFamily="2" charset="-78"/>
              </a:rPr>
              <a:t>در </a:t>
            </a:r>
            <a:r>
              <a:rPr lang="fa-IR" dirty="0">
                <a:cs typeface="B Nazanin" panose="00000400000000000000" pitchFamily="2" charset="-78"/>
              </a:rPr>
              <a:t>هر خانواده باید برنامه تخلیه در شرایط اضطراری تعریف شود و توسط افراد خانوار تمرین گردد. تخلیه منزل در موارد زیر صورت می گیرد:</a:t>
            </a:r>
          </a:p>
          <a:p>
            <a:pPr algn="r" rtl="1" fontAlgn="auto">
              <a:spcAft>
                <a:spcPts val="0"/>
              </a:spcAft>
              <a:defRPr/>
            </a:pPr>
            <a:r>
              <a:rPr lang="fa-IR" dirty="0">
                <a:cs typeface="B Nazanin" panose="00000400000000000000" pitchFamily="2" charset="-78"/>
              </a:rPr>
              <a:t>پس از وقوع یک زلزله. البته بعد از اطمینان از تمام شدن لرزش های آن. در هنگام وقوع زلزله فقط در نقاط امن ساختمان پناه بگیرید. مگر </a:t>
            </a:r>
            <a:r>
              <a:rPr lang="fa-IR" dirty="0" smtClean="0">
                <a:cs typeface="B Nazanin" panose="00000400000000000000" pitchFamily="2" charset="-78"/>
              </a:rPr>
              <a:t>درمنازل </a:t>
            </a:r>
            <a:r>
              <a:rPr lang="fa-IR" dirty="0">
                <a:cs typeface="B Nazanin" panose="00000400000000000000" pitchFamily="2" charset="-78"/>
              </a:rPr>
              <a:t>یک طبقه ای که مطمئن هستند بلافاصله وارد حیاط می شوید.</a:t>
            </a:r>
          </a:p>
          <a:p>
            <a:pPr algn="r" rtl="1" fontAlgn="auto">
              <a:spcAft>
                <a:spcPts val="0"/>
              </a:spcAft>
              <a:defRPr/>
            </a:pPr>
            <a:r>
              <a:rPr lang="fa-IR" dirty="0">
                <a:cs typeface="B Nazanin" panose="00000400000000000000" pitchFamily="2" charset="-78"/>
              </a:rPr>
              <a:t>قبل از وقوع یک زلزله بر اساس هشدار رسانه ها و مسئولین </a:t>
            </a:r>
          </a:p>
          <a:p>
            <a:pPr algn="r" rtl="1" fontAlgn="auto">
              <a:spcAft>
                <a:spcPts val="0"/>
              </a:spcAft>
              <a:defRPr/>
            </a:pPr>
            <a:r>
              <a:rPr lang="fa-IR" dirty="0">
                <a:cs typeface="B Nazanin" panose="00000400000000000000" pitchFamily="2" charset="-78"/>
              </a:rPr>
              <a:t>قبل از وقوع سیل یا طوفان بر اساس هشدار رسانه ها و مسئولین </a:t>
            </a:r>
          </a:p>
          <a:p>
            <a:pPr algn="r" rtl="1" fontAlgn="auto">
              <a:spcAft>
                <a:spcPts val="0"/>
              </a:spcAft>
              <a:defRPr/>
            </a:pPr>
            <a:r>
              <a:rPr lang="fa-IR" dirty="0">
                <a:cs typeface="B Nazanin" panose="00000400000000000000" pitchFamily="2" charset="-78"/>
              </a:rPr>
              <a:t>در برنامه تخلیه موارد زیر باید مد نظر باشند:</a:t>
            </a:r>
          </a:p>
          <a:p>
            <a:pPr algn="r" rtl="1" fontAlgn="auto">
              <a:spcAft>
                <a:spcPts val="0"/>
              </a:spcAft>
              <a:defRPr/>
            </a:pPr>
            <a:r>
              <a:rPr lang="fa-IR" dirty="0">
                <a:cs typeface="B Nazanin" panose="00000400000000000000" pitchFamily="2" charset="-78"/>
              </a:rPr>
              <a:t>از قبل محلی را برای جمع شدن خانواده مشخص کنید. در </a:t>
            </a:r>
            <a:r>
              <a:rPr lang="fa-IR" dirty="0" smtClean="0">
                <a:cs typeface="B Nazanin" panose="00000400000000000000" pitchFamily="2" charset="-78"/>
              </a:rPr>
              <a:t>خصوص </a:t>
            </a:r>
            <a:r>
              <a:rPr lang="fa-IR" dirty="0">
                <a:cs typeface="B Nazanin" panose="00000400000000000000" pitchFamily="2" charset="-78"/>
              </a:rPr>
              <a:t>سیل یک منطقه مرتفع را مشخص نمایید </a:t>
            </a:r>
          </a:p>
          <a:p>
            <a:pPr algn="r" rtl="1" fontAlgn="auto">
              <a:spcAft>
                <a:spcPts val="0"/>
              </a:spcAft>
              <a:defRPr/>
            </a:pPr>
            <a:r>
              <a:rPr lang="fa-IR" dirty="0">
                <a:cs typeface="B Nazanin" panose="00000400000000000000" pitchFamily="2" charset="-78"/>
              </a:rPr>
              <a:t>با آرامش </a:t>
            </a:r>
            <a:r>
              <a:rPr lang="fa-IR" dirty="0" smtClean="0">
                <a:cs typeface="B Nazanin" panose="00000400000000000000" pitchFamily="2" charset="-78"/>
              </a:rPr>
              <a:t>خارج </a:t>
            </a:r>
            <a:r>
              <a:rPr lang="fa-IR" dirty="0">
                <a:cs typeface="B Nazanin" panose="00000400000000000000" pitchFamily="2" charset="-78"/>
              </a:rPr>
              <a:t>شوید </a:t>
            </a:r>
          </a:p>
          <a:p>
            <a:pPr algn="r" rtl="1" fontAlgn="auto">
              <a:spcAft>
                <a:spcPts val="0"/>
              </a:spcAft>
              <a:defRPr/>
            </a:pPr>
            <a:r>
              <a:rPr lang="fa-IR" dirty="0">
                <a:cs typeface="B Nazanin" panose="00000400000000000000" pitchFamily="2" charset="-78"/>
              </a:rPr>
              <a:t>قبل از </a:t>
            </a:r>
            <a:r>
              <a:rPr lang="fa-IR" dirty="0" smtClean="0">
                <a:cs typeface="B Nazanin" panose="00000400000000000000" pitchFamily="2" charset="-78"/>
              </a:rPr>
              <a:t>خروج </a:t>
            </a:r>
            <a:r>
              <a:rPr lang="fa-IR" dirty="0">
                <a:cs typeface="B Nazanin" panose="00000400000000000000" pitchFamily="2" charset="-78"/>
              </a:rPr>
              <a:t>کیف اضطراری خود را بردارید </a:t>
            </a:r>
          </a:p>
          <a:p>
            <a:pPr algn="r" rtl="1" fontAlgn="auto">
              <a:spcAft>
                <a:spcPts val="0"/>
              </a:spcAft>
              <a:defRPr/>
            </a:pPr>
            <a:r>
              <a:rPr lang="fa-IR" dirty="0">
                <a:cs typeface="B Nazanin" panose="00000400000000000000" pitchFamily="2" charset="-78"/>
              </a:rPr>
              <a:t>به افراد آسیب پذیر کمک کنید </a:t>
            </a:r>
          </a:p>
          <a:p>
            <a:pPr algn="r" rtl="1" fontAlgn="auto">
              <a:spcAft>
                <a:spcPts val="0"/>
              </a:spcAft>
              <a:defRPr/>
            </a:pPr>
            <a:r>
              <a:rPr lang="fa-IR" dirty="0">
                <a:cs typeface="B Nazanin" panose="00000400000000000000" pitchFamily="2" charset="-78"/>
              </a:rPr>
              <a:t>شیرگاز را ببندید </a:t>
            </a:r>
          </a:p>
          <a:p>
            <a:pPr algn="r" rtl="1" fontAlgn="auto">
              <a:spcAft>
                <a:spcPts val="0"/>
              </a:spcAft>
              <a:defRPr/>
            </a:pPr>
            <a:r>
              <a:rPr lang="fa-IR" dirty="0">
                <a:cs typeface="B Nazanin" panose="00000400000000000000" pitchFamily="2" charset="-78"/>
              </a:rPr>
              <a:t>کنتور برق را قطع کنید </a:t>
            </a:r>
          </a:p>
          <a:p>
            <a:pPr algn="r" rtl="1" fontAlgn="auto">
              <a:spcAft>
                <a:spcPts val="0"/>
              </a:spcAft>
              <a:defRPr/>
            </a:pPr>
            <a:r>
              <a:rPr lang="fa-IR" dirty="0">
                <a:cs typeface="B Nazanin" panose="00000400000000000000" pitchFamily="2" charset="-78"/>
              </a:rPr>
              <a:t>در را پشت سر خود قفل کنید</a:t>
            </a:r>
          </a:p>
        </p:txBody>
      </p:sp>
    </p:spTree>
    <p:extLst>
      <p:ext uri="{BB962C8B-B14F-4D97-AF65-F5344CB8AC3E}">
        <p14:creationId xmlns:p14="http://schemas.microsoft.com/office/powerpoint/2010/main" val="286793361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762000" y="152400"/>
            <a:ext cx="8229600" cy="1143000"/>
          </a:xfrm>
        </p:spPr>
        <p:txBody>
          <a:bodyPr>
            <a:normAutofit/>
          </a:bodyPr>
          <a:lstStyle/>
          <a:p>
            <a:pPr algn="ctr"/>
            <a:r>
              <a:rPr lang="fa-IR" altLang="en-US" sz="3600" b="1" dirty="0" smtClean="0">
                <a:solidFill>
                  <a:srgbClr val="00B050"/>
                </a:solidFill>
              </a:rPr>
              <a:t>برنامه کمک به اعضای آسیب پذیر خانواده</a:t>
            </a:r>
            <a:endParaRPr lang="fa-IR" altLang="en-US" sz="3600" dirty="0" smtClean="0">
              <a:solidFill>
                <a:srgbClr val="00B050"/>
              </a:solidFill>
            </a:endParaRPr>
          </a:p>
        </p:txBody>
      </p:sp>
      <p:sp>
        <p:nvSpPr>
          <p:cNvPr id="3" name="Content Placeholder 2"/>
          <p:cNvSpPr>
            <a:spLocks noGrp="1"/>
          </p:cNvSpPr>
          <p:nvPr>
            <p:ph idx="1"/>
          </p:nvPr>
        </p:nvSpPr>
        <p:spPr>
          <a:xfrm>
            <a:off x="457200" y="1524000"/>
            <a:ext cx="8229600" cy="4906963"/>
          </a:xfrm>
        </p:spPr>
        <p:txBody>
          <a:bodyPr rtlCol="0">
            <a:normAutofit fontScale="85000" lnSpcReduction="20000"/>
          </a:bodyPr>
          <a:lstStyle/>
          <a:p>
            <a:pPr marL="0" indent="0" algn="just" rtl="1" fontAlgn="auto">
              <a:spcAft>
                <a:spcPts val="0"/>
              </a:spcAft>
              <a:buFont typeface="Arial" pitchFamily="34" charset="0"/>
              <a:buNone/>
              <a:defRPr/>
            </a:pPr>
            <a:r>
              <a:rPr lang="fa-IR" dirty="0" smtClean="0">
                <a:cs typeface="B Nazanin" panose="00000400000000000000" pitchFamily="2" charset="-78"/>
              </a:rPr>
              <a:t>در </a:t>
            </a:r>
            <a:r>
              <a:rPr lang="fa-IR" dirty="0">
                <a:cs typeface="B Nazanin" panose="00000400000000000000" pitchFamily="2" charset="-78"/>
              </a:rPr>
              <a:t>هر خانواده باید افراد آسیب پذیر در برابر بلایا تعیین و برای کمک به آن ها برنامه ریزی شود. مثال های زیر برخی از روش های کمک </a:t>
            </a:r>
            <a:r>
              <a:rPr lang="fa-IR" dirty="0" smtClean="0">
                <a:cs typeface="B Nazanin" panose="00000400000000000000" pitchFamily="2" charset="-78"/>
              </a:rPr>
              <a:t>به این </a:t>
            </a:r>
            <a:r>
              <a:rPr lang="fa-IR" dirty="0">
                <a:cs typeface="B Nazanin" panose="00000400000000000000" pitchFamily="2" charset="-78"/>
              </a:rPr>
              <a:t>افراد هستند:</a:t>
            </a:r>
          </a:p>
          <a:p>
            <a:pPr algn="r" rtl="1" fontAlgn="auto">
              <a:spcAft>
                <a:spcPts val="0"/>
              </a:spcAft>
              <a:defRPr/>
            </a:pPr>
            <a:r>
              <a:rPr lang="fa-IR" dirty="0">
                <a:cs typeface="B Nazanin" panose="00000400000000000000" pitchFamily="2" charset="-78"/>
              </a:rPr>
              <a:t>تعیین یک فرد به ازای هر فرد آسیب </a:t>
            </a:r>
            <a:r>
              <a:rPr lang="fa-IR" dirty="0" smtClean="0">
                <a:cs typeface="B Nazanin" panose="00000400000000000000" pitchFamily="2" charset="-78"/>
              </a:rPr>
              <a:t>پذیربرای </a:t>
            </a:r>
            <a:r>
              <a:rPr lang="fa-IR" dirty="0">
                <a:cs typeface="B Nazanin" panose="00000400000000000000" pitchFamily="2" charset="-78"/>
              </a:rPr>
              <a:t>کمک به وی </a:t>
            </a:r>
            <a:r>
              <a:rPr lang="fa-IR" dirty="0" smtClean="0">
                <a:cs typeface="B Nazanin" panose="00000400000000000000" pitchFamily="2" charset="-78"/>
              </a:rPr>
              <a:t>درزمان </a:t>
            </a:r>
            <a:r>
              <a:rPr lang="fa-IR" dirty="0">
                <a:cs typeface="B Nazanin" panose="00000400000000000000" pitchFamily="2" charset="-78"/>
              </a:rPr>
              <a:t>تخلیه </a:t>
            </a:r>
            <a:r>
              <a:rPr lang="fa-IR" dirty="0" smtClean="0">
                <a:cs typeface="B Nazanin" panose="00000400000000000000" pitchFamily="2" charset="-78"/>
              </a:rPr>
              <a:t>اضطراری</a:t>
            </a:r>
            <a:endParaRPr lang="fa-IR" dirty="0">
              <a:cs typeface="B Nazanin" panose="00000400000000000000" pitchFamily="2" charset="-78"/>
            </a:endParaRPr>
          </a:p>
          <a:p>
            <a:pPr algn="r" rtl="1" fontAlgn="auto">
              <a:spcAft>
                <a:spcPts val="0"/>
              </a:spcAft>
              <a:defRPr/>
            </a:pPr>
            <a:r>
              <a:rPr lang="fa-IR" dirty="0">
                <a:cs typeface="B Nazanin" panose="00000400000000000000" pitchFamily="2" charset="-78"/>
              </a:rPr>
              <a:t>اطمینان از ذخیره سازی و برداشتن داروهای مورد نیاز افراد بیمار </a:t>
            </a:r>
          </a:p>
          <a:p>
            <a:pPr algn="r" rtl="1" fontAlgn="auto">
              <a:spcAft>
                <a:spcPts val="0"/>
              </a:spcAft>
              <a:defRPr/>
            </a:pPr>
            <a:r>
              <a:rPr lang="fa-IR" dirty="0">
                <a:cs typeface="B Nazanin" panose="00000400000000000000" pitchFamily="2" charset="-78"/>
              </a:rPr>
              <a:t>جابجا کردن افراد بستری از مجاورت عوامل غیر سازه ای خطرناک منزل. </a:t>
            </a:r>
            <a:endParaRPr lang="fa-IR" dirty="0" smtClean="0">
              <a:cs typeface="B Nazanin" panose="00000400000000000000" pitchFamily="2" charset="-78"/>
            </a:endParaRPr>
          </a:p>
          <a:p>
            <a:pPr marL="0" indent="0" algn="r" rtl="1" fontAlgn="auto">
              <a:spcAft>
                <a:spcPts val="0"/>
              </a:spcAft>
              <a:buFont typeface="Arial" pitchFamily="34" charset="0"/>
              <a:buNone/>
              <a:defRPr/>
            </a:pPr>
            <a:r>
              <a:rPr lang="fa-IR" dirty="0">
                <a:cs typeface="B Nazanin" panose="00000400000000000000" pitchFamily="2" charset="-78"/>
              </a:rPr>
              <a:t> </a:t>
            </a:r>
            <a:r>
              <a:rPr lang="fa-IR" dirty="0" smtClean="0">
                <a:cs typeface="B Nazanin" panose="00000400000000000000" pitchFamily="2" charset="-78"/>
              </a:rPr>
              <a:t>    مثلا </a:t>
            </a:r>
            <a:r>
              <a:rPr lang="fa-IR" dirty="0">
                <a:cs typeface="B Nazanin" panose="00000400000000000000" pitchFamily="2" charset="-78"/>
              </a:rPr>
              <a:t>جابجا کردن تخت یک بیمار بستری از زیر کمدی </a:t>
            </a:r>
            <a:r>
              <a:rPr lang="fa-IR" dirty="0" smtClean="0">
                <a:cs typeface="B Nazanin" panose="00000400000000000000" pitchFamily="2" charset="-78"/>
              </a:rPr>
              <a:t>سنگین </a:t>
            </a:r>
            <a:r>
              <a:rPr lang="fa-IR" dirty="0">
                <a:cs typeface="B Nazanin" panose="00000400000000000000" pitchFamily="2" charset="-78"/>
              </a:rPr>
              <a:t>یا شیشه ای</a:t>
            </a:r>
          </a:p>
          <a:p>
            <a:pPr algn="r" rtl="1" fontAlgn="auto">
              <a:spcAft>
                <a:spcPts val="0"/>
              </a:spcAft>
              <a:defRPr/>
            </a:pPr>
            <a:r>
              <a:rPr lang="fa-IR" b="1" dirty="0">
                <a:solidFill>
                  <a:srgbClr val="C00000"/>
                </a:solidFill>
                <a:cs typeface="B Nazanin" panose="00000400000000000000" pitchFamily="2" charset="-78"/>
              </a:rPr>
              <a:t>فهرست اعضاء آسیب پذیر خانواده</a:t>
            </a:r>
          </a:p>
          <a:p>
            <a:pPr algn="r" rtl="1" fontAlgn="auto">
              <a:spcAft>
                <a:spcPts val="0"/>
              </a:spcAft>
              <a:defRPr/>
            </a:pPr>
            <a:r>
              <a:rPr lang="fa-IR" b="1" dirty="0">
                <a:cs typeface="B Nazanin" panose="00000400000000000000" pitchFamily="2" charset="-78"/>
              </a:rPr>
              <a:t>1 </a:t>
            </a:r>
            <a:r>
              <a:rPr lang="fa-IR" dirty="0">
                <a:cs typeface="B Nazanin" panose="00000400000000000000" pitchFamily="2" charset="-78"/>
              </a:rPr>
              <a:t>افراد دارای بیماری مهم</a:t>
            </a:r>
          </a:p>
          <a:p>
            <a:pPr algn="r" rtl="1" fontAlgn="auto">
              <a:spcAft>
                <a:spcPts val="0"/>
              </a:spcAft>
              <a:defRPr/>
            </a:pPr>
            <a:r>
              <a:rPr lang="fa-IR" b="1" dirty="0">
                <a:cs typeface="B Nazanin" panose="00000400000000000000" pitchFamily="2" charset="-78"/>
              </a:rPr>
              <a:t>2 </a:t>
            </a:r>
            <a:r>
              <a:rPr lang="fa-IR" dirty="0">
                <a:cs typeface="B Nazanin" panose="00000400000000000000" pitchFamily="2" charset="-78"/>
              </a:rPr>
              <a:t>افراد دارای سابقه بستری اخیر</a:t>
            </a:r>
          </a:p>
          <a:p>
            <a:pPr algn="r" rtl="1" fontAlgn="auto">
              <a:spcAft>
                <a:spcPts val="0"/>
              </a:spcAft>
              <a:defRPr/>
            </a:pPr>
            <a:r>
              <a:rPr lang="fa-IR" b="1" dirty="0">
                <a:cs typeface="B Nazanin" panose="00000400000000000000" pitchFamily="2" charset="-78"/>
              </a:rPr>
              <a:t>3 </a:t>
            </a:r>
            <a:r>
              <a:rPr lang="fa-IR" dirty="0">
                <a:cs typeface="B Nazanin" panose="00000400000000000000" pitchFamily="2" charset="-78"/>
              </a:rPr>
              <a:t>زنان تازه زایمان کرده</a:t>
            </a:r>
          </a:p>
          <a:p>
            <a:pPr algn="r" rtl="1" fontAlgn="auto">
              <a:spcAft>
                <a:spcPts val="0"/>
              </a:spcAft>
              <a:defRPr/>
            </a:pPr>
            <a:r>
              <a:rPr lang="fa-IR" b="1" dirty="0">
                <a:cs typeface="B Nazanin" panose="00000400000000000000" pitchFamily="2" charset="-78"/>
              </a:rPr>
              <a:t>4 </a:t>
            </a:r>
            <a:r>
              <a:rPr lang="fa-IR" dirty="0">
                <a:cs typeface="B Nazanin" panose="00000400000000000000" pitchFamily="2" charset="-78"/>
              </a:rPr>
              <a:t>افراد معلول </a:t>
            </a:r>
            <a:r>
              <a:rPr lang="fa-IR" dirty="0" smtClean="0">
                <a:cs typeface="B Nazanin" panose="00000400000000000000" pitchFamily="2" charset="-78"/>
              </a:rPr>
              <a:t>(جسمی </a:t>
            </a:r>
            <a:r>
              <a:rPr lang="fa-IR" dirty="0">
                <a:cs typeface="B Nazanin" panose="00000400000000000000" pitchFamily="2" charset="-78"/>
              </a:rPr>
              <a:t>یا </a:t>
            </a:r>
            <a:r>
              <a:rPr lang="fa-IR" dirty="0" smtClean="0">
                <a:cs typeface="B Nazanin" panose="00000400000000000000" pitchFamily="2" charset="-78"/>
              </a:rPr>
              <a:t>روانی)</a:t>
            </a:r>
            <a:endParaRPr lang="fa-IR" dirty="0">
              <a:cs typeface="B Nazanin" panose="00000400000000000000" pitchFamily="2" charset="-78"/>
            </a:endParaRPr>
          </a:p>
          <a:p>
            <a:pPr algn="r" rtl="1" fontAlgn="auto">
              <a:spcAft>
                <a:spcPts val="0"/>
              </a:spcAft>
              <a:defRPr/>
            </a:pPr>
            <a:r>
              <a:rPr lang="fa-IR" b="1" dirty="0">
                <a:cs typeface="B Nazanin" panose="00000400000000000000" pitchFamily="2" charset="-78"/>
              </a:rPr>
              <a:t>5 </a:t>
            </a:r>
            <a:r>
              <a:rPr lang="fa-IR" dirty="0">
                <a:cs typeface="B Nazanin" panose="00000400000000000000" pitchFamily="2" charset="-78"/>
              </a:rPr>
              <a:t>کودکان</a:t>
            </a:r>
          </a:p>
          <a:p>
            <a:pPr algn="r" rtl="1" fontAlgn="auto">
              <a:spcAft>
                <a:spcPts val="0"/>
              </a:spcAft>
              <a:defRPr/>
            </a:pPr>
            <a:r>
              <a:rPr lang="fa-IR" b="1" dirty="0">
                <a:cs typeface="B Nazanin" panose="00000400000000000000" pitchFamily="2" charset="-78"/>
              </a:rPr>
              <a:t>6 </a:t>
            </a:r>
            <a:r>
              <a:rPr lang="fa-IR" dirty="0">
                <a:cs typeface="B Nazanin" panose="00000400000000000000" pitchFamily="2" charset="-78"/>
              </a:rPr>
              <a:t>زنان</a:t>
            </a:r>
          </a:p>
          <a:p>
            <a:pPr algn="r" rtl="1" fontAlgn="auto">
              <a:spcAft>
                <a:spcPts val="0"/>
              </a:spcAft>
              <a:defRPr/>
            </a:pPr>
            <a:r>
              <a:rPr lang="fa-IR" b="1" dirty="0">
                <a:cs typeface="B Nazanin" panose="00000400000000000000" pitchFamily="2" charset="-78"/>
              </a:rPr>
              <a:t>7 </a:t>
            </a:r>
            <a:r>
              <a:rPr lang="fa-IR" dirty="0">
                <a:cs typeface="B Nazanin" panose="00000400000000000000" pitchFamily="2" charset="-78"/>
              </a:rPr>
              <a:t>سالمندان</a:t>
            </a:r>
          </a:p>
        </p:txBody>
      </p:sp>
    </p:spTree>
    <p:extLst>
      <p:ext uri="{BB962C8B-B14F-4D97-AF65-F5344CB8AC3E}">
        <p14:creationId xmlns:p14="http://schemas.microsoft.com/office/powerpoint/2010/main" val="361942515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rtlCol="0">
            <a:normAutofit fontScale="90000"/>
          </a:bodyPr>
          <a:lstStyle/>
          <a:p>
            <a:pPr algn="ctr" fontAlgn="auto">
              <a:spcAft>
                <a:spcPts val="0"/>
              </a:spcAft>
              <a:defRPr/>
            </a:pPr>
            <a:r>
              <a:rPr lang="fa-IR" dirty="0" smtClean="0">
                <a:solidFill>
                  <a:srgbClr val="C00000"/>
                </a:solidFill>
              </a:rPr>
              <a:t>اطفای حریق</a:t>
            </a:r>
            <a:endParaRPr lang="fa-IR" dirty="0">
              <a:solidFill>
                <a:srgbClr val="C00000"/>
              </a:solidFill>
            </a:endParaRPr>
          </a:p>
        </p:txBody>
      </p:sp>
      <p:sp>
        <p:nvSpPr>
          <p:cNvPr id="43011" name="Content Placeholder 2"/>
          <p:cNvSpPr>
            <a:spLocks noGrp="1"/>
          </p:cNvSpPr>
          <p:nvPr>
            <p:ph idx="1"/>
          </p:nvPr>
        </p:nvSpPr>
        <p:spPr>
          <a:xfrm>
            <a:off x="457200" y="838200"/>
            <a:ext cx="8229600" cy="5562600"/>
          </a:xfrm>
        </p:spPr>
        <p:txBody>
          <a:bodyPr>
            <a:normAutofit lnSpcReduction="10000"/>
          </a:bodyPr>
          <a:lstStyle/>
          <a:p>
            <a:pPr algn="r" rtl="1"/>
            <a:r>
              <a:rPr lang="fa-IR" altLang="en-US" sz="1600" smtClean="0"/>
              <a:t>هر زمانی که علامت هشدار آتش در ساختمان شما به صدا در آمد از طریق نزدیکترین درب خروجی ساختمان را ترک نمایید. </a:t>
            </a:r>
          </a:p>
          <a:p>
            <a:pPr algn="r" rtl="1"/>
            <a:r>
              <a:rPr lang="fa-IR" altLang="en-US" sz="1600" smtClean="0"/>
              <a:t>در صورتی که متوجه آتش سوزی شدید، آژیر آتش را به صدا در آورید. </a:t>
            </a:r>
          </a:p>
          <a:p>
            <a:pPr algn="r" rtl="1"/>
            <a:r>
              <a:rPr lang="fa-IR" altLang="en-US" sz="1600" smtClean="0"/>
              <a:t>با 125 تماس بگیرید. </a:t>
            </a:r>
          </a:p>
          <a:p>
            <a:pPr algn="r" rtl="1"/>
            <a:r>
              <a:rPr lang="fa-IR" altLang="en-US" sz="1600" smtClean="0"/>
              <a:t>اگر آتش کوچک است، سعی کنید با کپسول اطفای حریق آن را خاموش کنید. </a:t>
            </a:r>
          </a:p>
          <a:p>
            <a:pPr algn="r" rtl="1"/>
            <a:r>
              <a:rPr lang="fa-IR" altLang="en-US" sz="1600" smtClean="0"/>
              <a:t>هرگز اجازه ندهید که آتش بین شما و درب خروجی قرار گیرد. </a:t>
            </a:r>
          </a:p>
          <a:p>
            <a:pPr algn="r" rtl="1"/>
            <a:r>
              <a:rPr lang="fa-IR" altLang="en-US" sz="1600" smtClean="0"/>
              <a:t>اگر آتش به تجهیزات الکتریکی توسعه یافت، آنها را از برق بکشید. </a:t>
            </a:r>
          </a:p>
          <a:p>
            <a:pPr algn="r" rtl="1"/>
            <a:r>
              <a:rPr lang="fa-IR" altLang="en-US" sz="1600" smtClean="0"/>
              <a:t>اگر قادر به خاموش کردن آتش نیستید، سریع از درب اضطراری خارج شوید (و در صورت وجود، نگهبانان را در جریان بگذارید.) </a:t>
            </a:r>
          </a:p>
          <a:p>
            <a:pPr algn="r" rtl="1"/>
            <a:r>
              <a:rPr lang="fa-IR" altLang="en-US" sz="1600" smtClean="0"/>
              <a:t>قبل از باز کردن درب های بسته، آن را با پشت دستتان لمس کنید. اگر سرد بود با احتیاط خارج شوید. </a:t>
            </a:r>
          </a:p>
          <a:p>
            <a:pPr algn="r" rtl="1"/>
            <a:r>
              <a:rPr lang="fa-IR" altLang="en-US" sz="1600" smtClean="0"/>
              <a:t>اگر اطاق را دود گرفته است، خود را خم کرده و خارج شوید. </a:t>
            </a:r>
          </a:p>
          <a:p>
            <a:pPr algn="r" rtl="1"/>
            <a:r>
              <a:rPr lang="fa-IR" altLang="en-US" sz="1600" smtClean="0"/>
              <a:t>اگر می توانید آتش سوزی را حد الامکان با بستن درب ها و پنجره ها محدود کنید ولی درب ها را قفل نکنید. </a:t>
            </a:r>
          </a:p>
          <a:p>
            <a:pPr algn="r" rtl="1"/>
            <a:r>
              <a:rPr lang="fa-IR" altLang="en-US" sz="1600" smtClean="0"/>
              <a:t>هرگز از آسانسور طی آتش سوزی استفاده ننمایید. </a:t>
            </a:r>
          </a:p>
          <a:p>
            <a:pPr algn="r" rtl="1"/>
            <a:r>
              <a:rPr lang="fa-IR" altLang="en-US" sz="1600" smtClean="0"/>
              <a:t>از پله ها برای تخلیه استفاده نمایید. بطرف طبقات تحتانی ساختمان بروید ( نباید بطرف طبقات فوقانی ساختمان رفت مگر اینکه به عنوان آخرین پناهگاه بخواهید استفاده کنید. )</a:t>
            </a:r>
          </a:p>
          <a:p>
            <a:pPr algn="r" rtl="1"/>
            <a:r>
              <a:rPr lang="fa-IR" altLang="en-US" sz="1600" smtClean="0"/>
              <a:t>در زمان تخلیه کفش های پاشنه بلند نپوشید. </a:t>
            </a:r>
          </a:p>
          <a:p>
            <a:pPr algn="r" rtl="1"/>
            <a:r>
              <a:rPr lang="fa-IR" altLang="en-US" sz="1600" smtClean="0"/>
              <a:t>در زمان تخلیه از بردن بطری آب و سایر مایعات خودداری کنید، زیر خظر ریختن و لیز کردن مسیر و زمین خوردن وجود دارد. </a:t>
            </a:r>
          </a:p>
          <a:p>
            <a:pPr algn="r" rtl="1"/>
            <a:r>
              <a:rPr lang="fa-IR" altLang="en-US" sz="1600" smtClean="0"/>
              <a:t>بدون اجازه مسئولین ایمنی به ساختمان برنگردید. </a:t>
            </a:r>
          </a:p>
          <a:p>
            <a:pPr algn="r" rtl="1"/>
            <a:r>
              <a:rPr lang="fa-IR" altLang="en-US" sz="1600" smtClean="0"/>
              <a:t>برای ورود دوباره به ساختمان منتظر دستور مسئولین ایمنی باشید.</a:t>
            </a:r>
          </a:p>
        </p:txBody>
      </p:sp>
    </p:spTree>
    <p:extLst>
      <p:ext uri="{BB962C8B-B14F-4D97-AF65-F5344CB8AC3E}">
        <p14:creationId xmlns:p14="http://schemas.microsoft.com/office/powerpoint/2010/main" val="13530481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457200" y="274638"/>
            <a:ext cx="8229600" cy="334962"/>
          </a:xfrm>
        </p:spPr>
        <p:txBody>
          <a:bodyPr>
            <a:normAutofit fontScale="90000"/>
          </a:bodyPr>
          <a:lstStyle/>
          <a:p>
            <a:pPr algn="r" rtl="1"/>
            <a:r>
              <a:rPr lang="en-US" altLang="en-US" sz="2800" smtClean="0"/>
              <a:t/>
            </a:r>
            <a:br>
              <a:rPr lang="en-US" altLang="en-US" sz="2800" smtClean="0"/>
            </a:br>
            <a:endParaRPr lang="fa-IR" altLang="en-US" sz="2800" smtClean="0"/>
          </a:p>
        </p:txBody>
      </p:sp>
      <p:sp>
        <p:nvSpPr>
          <p:cNvPr id="3" name="Content Placeholder 2"/>
          <p:cNvSpPr>
            <a:spLocks noGrp="1"/>
          </p:cNvSpPr>
          <p:nvPr>
            <p:ph idx="1"/>
          </p:nvPr>
        </p:nvSpPr>
        <p:spPr>
          <a:xfrm>
            <a:off x="469900" y="304800"/>
            <a:ext cx="8229600" cy="3860800"/>
          </a:xfrm>
        </p:spPr>
        <p:txBody>
          <a:bodyPr rtlCol="0">
            <a:normAutofit fontScale="77500" lnSpcReduction="20000"/>
          </a:bodyPr>
          <a:lstStyle/>
          <a:p>
            <a:pPr marL="0" indent="0" algn="just" rtl="1" fontAlgn="auto">
              <a:spcAft>
                <a:spcPts val="0"/>
              </a:spcAft>
              <a:buFont typeface="Arial" pitchFamily="34" charset="0"/>
              <a:buNone/>
              <a:defRPr/>
            </a:pPr>
            <a:r>
              <a:rPr lang="fa-IR" sz="3800" dirty="0">
                <a:solidFill>
                  <a:srgbClr val="00B050"/>
                </a:solidFill>
              </a:rPr>
              <a:t>برای اطفاء آتش های کوچک و نبود تهدید جدی </a:t>
            </a:r>
            <a:r>
              <a:rPr lang="fa-IR" sz="3800" dirty="0" smtClean="0">
                <a:solidFill>
                  <a:srgbClr val="00B050"/>
                </a:solidFill>
              </a:rPr>
              <a:t>، از </a:t>
            </a:r>
            <a:r>
              <a:rPr lang="fa-IR" sz="3800" dirty="0">
                <a:solidFill>
                  <a:srgbClr val="00B050"/>
                </a:solidFill>
              </a:rPr>
              <a:t>کپسول های آتش نشانی </a:t>
            </a:r>
            <a:r>
              <a:rPr lang="fa-IR" sz="3800" dirty="0" smtClean="0">
                <a:solidFill>
                  <a:srgbClr val="00B050"/>
                </a:solidFill>
              </a:rPr>
              <a:t>استفاده کنید (مراحل </a:t>
            </a:r>
            <a:r>
              <a:rPr lang="fa-IR" sz="3800" dirty="0">
                <a:solidFill>
                  <a:srgbClr val="00B050"/>
                </a:solidFill>
              </a:rPr>
              <a:t>زیر را انجام دهید </a:t>
            </a:r>
            <a:r>
              <a:rPr lang="fa-IR" sz="3800" dirty="0" smtClean="0">
                <a:solidFill>
                  <a:srgbClr val="00B050"/>
                </a:solidFill>
              </a:rPr>
              <a:t>)</a:t>
            </a:r>
          </a:p>
          <a:p>
            <a:pPr marL="0" indent="0" algn="r" rtl="1" fontAlgn="auto">
              <a:spcAft>
                <a:spcPts val="0"/>
              </a:spcAft>
              <a:buFont typeface="Arial" pitchFamily="34" charset="0"/>
              <a:buNone/>
              <a:defRPr/>
            </a:pPr>
            <a:r>
              <a:rPr lang="fa-IR" sz="3100" dirty="0" smtClean="0"/>
              <a:t>این </a:t>
            </a:r>
            <a:r>
              <a:rPr lang="fa-IR" sz="3100" dirty="0"/>
              <a:t>مراحل </a:t>
            </a:r>
            <a:r>
              <a:rPr lang="fa-IR" sz="3100" dirty="0" smtClean="0"/>
              <a:t>اصطلاحا </a:t>
            </a:r>
            <a:r>
              <a:rPr lang="en-US" sz="3100" dirty="0" smtClean="0"/>
              <a:t>PASS</a:t>
            </a:r>
            <a:r>
              <a:rPr lang="fa-IR" sz="3100" dirty="0" smtClean="0"/>
              <a:t> </a:t>
            </a:r>
            <a:r>
              <a:rPr lang="fa-IR" sz="3100" dirty="0"/>
              <a:t>نامیده می شود که مخفف </a:t>
            </a:r>
            <a:r>
              <a:rPr lang="fa-IR" sz="3100" dirty="0" smtClean="0"/>
              <a:t>حرف </a:t>
            </a:r>
            <a:r>
              <a:rPr lang="fa-IR" sz="3100" dirty="0"/>
              <a:t>اول کلمات زیر است </a:t>
            </a:r>
            <a:endParaRPr lang="fa-IR" sz="3100" dirty="0" smtClean="0"/>
          </a:p>
          <a:p>
            <a:pPr marL="0" indent="0" algn="r" rtl="1" fontAlgn="auto">
              <a:spcAft>
                <a:spcPts val="0"/>
              </a:spcAft>
              <a:buFont typeface="Arial" pitchFamily="34" charset="0"/>
              <a:buNone/>
              <a:defRPr/>
            </a:pPr>
            <a:r>
              <a:rPr lang="en-US" dirty="0" smtClean="0"/>
              <a:t>Pull </a:t>
            </a:r>
            <a:r>
              <a:rPr lang="en-US" dirty="0"/>
              <a:t>- Aim - Squeeze – Sweep </a:t>
            </a:r>
            <a:endParaRPr lang="fa-IR" dirty="0" smtClean="0"/>
          </a:p>
          <a:p>
            <a:pPr marL="0" indent="0" algn="r" rtl="1" fontAlgn="auto">
              <a:spcAft>
                <a:spcPts val="0"/>
              </a:spcAft>
              <a:buFont typeface="Arial" pitchFamily="34" charset="0"/>
              <a:buNone/>
              <a:defRPr/>
            </a:pPr>
            <a:r>
              <a:rPr lang="fa-IR" dirty="0" smtClean="0"/>
              <a:t>1</a:t>
            </a:r>
            <a:r>
              <a:rPr lang="fa-IR" dirty="0"/>
              <a:t>. ضامن موجود در دسته کپسول را بکشید.</a:t>
            </a:r>
          </a:p>
          <a:p>
            <a:pPr marL="0" indent="0" algn="r" rtl="1" fontAlgn="auto">
              <a:spcAft>
                <a:spcPts val="0"/>
              </a:spcAft>
              <a:buFont typeface="Arial" pitchFamily="34" charset="0"/>
              <a:buNone/>
              <a:defRPr/>
            </a:pPr>
            <a:r>
              <a:rPr lang="fa-IR" dirty="0"/>
              <a:t>2. آن را به </a:t>
            </a:r>
            <a:r>
              <a:rPr lang="fa-IR" dirty="0" smtClean="0"/>
              <a:t>طرف </a:t>
            </a:r>
            <a:r>
              <a:rPr lang="fa-IR" dirty="0"/>
              <a:t>قاعده آتش نشانه روید.</a:t>
            </a:r>
          </a:p>
          <a:p>
            <a:pPr marL="0" indent="0" algn="r" rtl="1" fontAlgn="auto">
              <a:spcAft>
                <a:spcPts val="0"/>
              </a:spcAft>
              <a:buFont typeface="Arial" pitchFamily="34" charset="0"/>
              <a:buNone/>
              <a:defRPr/>
            </a:pPr>
            <a:r>
              <a:rPr lang="fa-IR" dirty="0"/>
              <a:t>3. دسته کپسول را فشار دهید.</a:t>
            </a:r>
          </a:p>
          <a:p>
            <a:pPr marL="0" indent="0" algn="r" rtl="1" fontAlgn="auto">
              <a:spcAft>
                <a:spcPts val="0"/>
              </a:spcAft>
              <a:buFont typeface="Arial" pitchFamily="34" charset="0"/>
              <a:buNone/>
              <a:defRPr/>
            </a:pPr>
            <a:r>
              <a:rPr lang="fa-IR" dirty="0"/>
              <a:t>4. با فاصله حدود 3 متر از آتش ایستاده و شلنگ را بصورت جارویی حرکت </a:t>
            </a:r>
            <a:endParaRPr lang="fa-IR" dirty="0" smtClean="0"/>
          </a:p>
          <a:p>
            <a:pPr marL="0" indent="0" algn="r" rtl="1" fontAlgn="auto">
              <a:spcAft>
                <a:spcPts val="0"/>
              </a:spcAft>
              <a:buFont typeface="Arial" pitchFamily="34" charset="0"/>
              <a:buNone/>
              <a:defRPr/>
            </a:pPr>
            <a:r>
              <a:rPr lang="fa-IR" dirty="0"/>
              <a:t> </a:t>
            </a:r>
            <a:r>
              <a:rPr lang="fa-IR" dirty="0" smtClean="0"/>
              <a:t>   دهید.(دقت </a:t>
            </a:r>
            <a:r>
              <a:rPr lang="fa-IR" dirty="0"/>
              <a:t>کنید قاعده آتش را هد قرار </a:t>
            </a:r>
            <a:r>
              <a:rPr lang="fa-IR" dirty="0" smtClean="0"/>
              <a:t>دهید )</a:t>
            </a:r>
          </a:p>
          <a:p>
            <a:pPr marL="0" indent="0" algn="r" rtl="1" fontAlgn="auto">
              <a:spcAft>
                <a:spcPts val="0"/>
              </a:spcAft>
              <a:buFont typeface="Arial" pitchFamily="34" charset="0"/>
              <a:buNone/>
              <a:defRPr/>
            </a:pPr>
            <a:r>
              <a:rPr lang="fa-IR" dirty="0" smtClean="0">
                <a:solidFill>
                  <a:srgbClr val="00B050"/>
                </a:solidFill>
              </a:rPr>
              <a:t>شکل زیر به ترتیب از چپ به راست</a:t>
            </a:r>
            <a:endParaRPr lang="fa-IR" dirty="0">
              <a:solidFill>
                <a:srgbClr val="00B050"/>
              </a:solidFill>
            </a:endParaRPr>
          </a:p>
        </p:txBody>
      </p:sp>
      <p:pic>
        <p:nvPicPr>
          <p:cNvPr id="4403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4191000"/>
            <a:ext cx="2609850" cy="196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2688" y="4498975"/>
            <a:ext cx="1724025"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4038600"/>
            <a:ext cx="2085975" cy="199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1271845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pPr algn="ctr"/>
            <a:r>
              <a:rPr lang="fa-IR" altLang="en-US" b="1" dirty="0" smtClean="0">
                <a:solidFill>
                  <a:srgbClr val="C00000"/>
                </a:solidFill>
              </a:rPr>
              <a:t>کمک های اولیه پزشکی</a:t>
            </a:r>
            <a:endParaRPr lang="fa-IR" altLang="en-US" dirty="0" smtClean="0">
              <a:solidFill>
                <a:srgbClr val="C00000"/>
              </a:solidFill>
            </a:endParaRPr>
          </a:p>
        </p:txBody>
      </p:sp>
      <p:sp>
        <p:nvSpPr>
          <p:cNvPr id="45059" name="Content Placeholder 2"/>
          <p:cNvSpPr>
            <a:spLocks noGrp="1"/>
          </p:cNvSpPr>
          <p:nvPr>
            <p:ph idx="1"/>
          </p:nvPr>
        </p:nvSpPr>
        <p:spPr/>
        <p:txBody>
          <a:bodyPr>
            <a:normAutofit/>
          </a:bodyPr>
          <a:lstStyle/>
          <a:p>
            <a:pPr algn="r" rtl="1"/>
            <a:r>
              <a:rPr lang="fa-IR" altLang="en-US" sz="4000" dirty="0" smtClean="0">
                <a:cs typeface="B Nazanin" panose="00000400000000000000" pitchFamily="2" charset="-78"/>
              </a:rPr>
              <a:t>در هر خانوار باید حداقل یک نفر آموزش کمک های اولیه را دیده باشد. </a:t>
            </a:r>
          </a:p>
          <a:p>
            <a:pPr algn="r" rtl="1"/>
            <a:r>
              <a:rPr lang="fa-IR" altLang="en-US" sz="4000" dirty="0" smtClean="0">
                <a:solidFill>
                  <a:srgbClr val="00B050"/>
                </a:solidFill>
                <a:cs typeface="B Nazanin" panose="00000400000000000000" pitchFamily="2" charset="-78"/>
              </a:rPr>
              <a:t>این آموزش باید بطور سالانه تکرار شود. </a:t>
            </a:r>
          </a:p>
          <a:p>
            <a:pPr algn="just" rtl="1"/>
            <a:r>
              <a:rPr lang="fa-IR" altLang="en-US" sz="4000" dirty="0" smtClean="0">
                <a:solidFill>
                  <a:srgbClr val="0070C0"/>
                </a:solidFill>
                <a:cs typeface="B Nazanin" panose="00000400000000000000" pitchFamily="2" charset="-78"/>
              </a:rPr>
              <a:t>البته توصیه می شود تک تک اعضای بالای 6 سال خانوار این آموزش ها را دریافت نمایند.</a:t>
            </a:r>
          </a:p>
        </p:txBody>
      </p:sp>
    </p:spTree>
    <p:extLst>
      <p:ext uri="{BB962C8B-B14F-4D97-AF65-F5344CB8AC3E}">
        <p14:creationId xmlns:p14="http://schemas.microsoft.com/office/powerpoint/2010/main" val="2928069156"/>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1295400" y="228600"/>
            <a:ext cx="8229600" cy="1143000"/>
          </a:xfrm>
        </p:spPr>
        <p:txBody>
          <a:bodyPr/>
          <a:lstStyle/>
          <a:p>
            <a:r>
              <a:rPr lang="fa-IR" altLang="en-US" b="1" dirty="0" smtClean="0">
                <a:solidFill>
                  <a:srgbClr val="00B050"/>
                </a:solidFill>
              </a:rPr>
              <a:t>برنامه مدیریت بلایا در سطح محله</a:t>
            </a:r>
            <a:endParaRPr lang="fa-IR" altLang="en-US" dirty="0" smtClean="0">
              <a:solidFill>
                <a:srgbClr val="00B050"/>
              </a:solidFill>
            </a:endParaRPr>
          </a:p>
        </p:txBody>
      </p:sp>
      <p:sp>
        <p:nvSpPr>
          <p:cNvPr id="3" name="Content Placeholder 2"/>
          <p:cNvSpPr>
            <a:spLocks noGrp="1"/>
          </p:cNvSpPr>
          <p:nvPr>
            <p:ph idx="1"/>
          </p:nvPr>
        </p:nvSpPr>
        <p:spPr>
          <a:xfrm>
            <a:off x="457200" y="2027237"/>
            <a:ext cx="8229600" cy="4830763"/>
          </a:xfrm>
        </p:spPr>
        <p:txBody>
          <a:bodyPr rtlCol="0">
            <a:normAutofit/>
          </a:bodyPr>
          <a:lstStyle/>
          <a:p>
            <a:pPr marL="0" indent="0" algn="just" rtl="1" fontAlgn="auto">
              <a:spcAft>
                <a:spcPts val="0"/>
              </a:spcAft>
              <a:buFont typeface="Arial" pitchFamily="34" charset="0"/>
              <a:buNone/>
              <a:defRPr/>
            </a:pPr>
            <a:r>
              <a:rPr lang="fa-IR" dirty="0" smtClean="0"/>
              <a:t>توسط </a:t>
            </a:r>
            <a:r>
              <a:rPr lang="fa-IR" dirty="0"/>
              <a:t>برخی سازمان ها مثلا شهرداری، هلال احمر و غیره ممکن است برنامه ای برای مدیریت بلایا در محله شما در جریان باشد. مثلا </a:t>
            </a:r>
            <a:r>
              <a:rPr lang="fa-IR" dirty="0" smtClean="0"/>
              <a:t>آموزش جستجو </a:t>
            </a:r>
            <a:r>
              <a:rPr lang="fa-IR" dirty="0"/>
              <a:t>و نجات، کمک های اولیه، شناسایی نقاط پرخطر، نصب کانکس های ذخیره </a:t>
            </a:r>
            <a:r>
              <a:rPr lang="fa-IR" dirty="0" smtClean="0"/>
              <a:t>لوازم </a:t>
            </a:r>
            <a:r>
              <a:rPr lang="fa-IR" dirty="0"/>
              <a:t>شرایط اضطراری، تمرین و مانور و غیره. </a:t>
            </a:r>
            <a:r>
              <a:rPr lang="fa-IR" dirty="0" smtClean="0"/>
              <a:t>توصیه می </a:t>
            </a:r>
            <a:r>
              <a:rPr lang="fa-IR" dirty="0"/>
              <a:t>شود تمام اعضای خانوار بطور فعال در این برنامه ها مشارکت کنند. در اینصورت نه تنها ممکن است خود شما از یک حادثه نجات پیدا </a:t>
            </a:r>
            <a:r>
              <a:rPr lang="fa-IR" dirty="0" smtClean="0"/>
              <a:t>کنید بلکه </a:t>
            </a:r>
            <a:r>
              <a:rPr lang="fa-IR" dirty="0"/>
              <a:t>می توانید به سایر اعضای خانواده و همسایگان نیز یاری برسانید </a:t>
            </a:r>
            <a:r>
              <a:rPr lang="fa-IR" dirty="0" smtClean="0">
                <a:solidFill>
                  <a:srgbClr val="00B050"/>
                </a:solidFill>
              </a:rPr>
              <a:t>و </a:t>
            </a:r>
            <a:r>
              <a:rPr lang="fa-IR" dirty="0">
                <a:solidFill>
                  <a:srgbClr val="00B050"/>
                </a:solidFill>
              </a:rPr>
              <a:t>ناجی جان آن ها بشوید. واقعا لحظه لذت بخشی خواهد بود!</a:t>
            </a:r>
          </a:p>
        </p:txBody>
      </p:sp>
    </p:spTree>
    <p:extLst>
      <p:ext uri="{BB962C8B-B14F-4D97-AF65-F5344CB8AC3E}">
        <p14:creationId xmlns:p14="http://schemas.microsoft.com/office/powerpoint/2010/main" val="87735510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274638"/>
            <a:ext cx="8229600" cy="868362"/>
          </a:xfrm>
        </p:spPr>
        <p:txBody>
          <a:bodyPr>
            <a:normAutofit/>
          </a:bodyPr>
          <a:lstStyle/>
          <a:p>
            <a:pPr algn="ctr"/>
            <a:r>
              <a:rPr lang="fa-IR" altLang="en-US" sz="4400" b="1" dirty="0" smtClean="0">
                <a:solidFill>
                  <a:srgbClr val="00B050"/>
                </a:solidFill>
                <a:cs typeface="B Nazanin" panose="00000400000000000000" pitchFamily="2" charset="-78"/>
              </a:rPr>
              <a:t>طراحی مانور خانواده</a:t>
            </a:r>
          </a:p>
        </p:txBody>
      </p:sp>
      <p:sp>
        <p:nvSpPr>
          <p:cNvPr id="3" name="Content Placeholder 2"/>
          <p:cNvSpPr>
            <a:spLocks noGrp="1"/>
          </p:cNvSpPr>
          <p:nvPr>
            <p:ph idx="1"/>
          </p:nvPr>
        </p:nvSpPr>
        <p:spPr>
          <a:xfrm>
            <a:off x="457200" y="1143000"/>
            <a:ext cx="8229600" cy="5562600"/>
          </a:xfrm>
        </p:spPr>
        <p:txBody>
          <a:bodyPr rtlCol="0">
            <a:normAutofit fontScale="62500" lnSpcReduction="20000"/>
          </a:bodyPr>
          <a:lstStyle/>
          <a:p>
            <a:pPr marL="0" indent="0" algn="ctr" rtl="1" fontAlgn="auto">
              <a:spcAft>
                <a:spcPts val="0"/>
              </a:spcAft>
              <a:buFont typeface="Arial" pitchFamily="34" charset="0"/>
              <a:buNone/>
              <a:defRPr/>
            </a:pPr>
            <a:r>
              <a:rPr lang="fa-IR" sz="4000" dirty="0" smtClean="0"/>
              <a:t>هر </a:t>
            </a:r>
            <a:r>
              <a:rPr lang="fa-IR" sz="4000" dirty="0"/>
              <a:t>چقدر که دانش داشته باشیم تا وقتی که عمل نکنیم، بی فایده است. </a:t>
            </a:r>
            <a:endParaRPr lang="fa-IR" sz="4000" dirty="0" smtClean="0"/>
          </a:p>
          <a:p>
            <a:pPr marL="0" indent="0" algn="just" rtl="1" fontAlgn="auto">
              <a:spcAft>
                <a:spcPts val="0"/>
              </a:spcAft>
              <a:buFont typeface="Arial" pitchFamily="34" charset="0"/>
              <a:buNone/>
              <a:defRPr/>
            </a:pPr>
            <a:r>
              <a:rPr lang="fa-IR" sz="4000" dirty="0" smtClean="0"/>
              <a:t>برای </a:t>
            </a:r>
            <a:r>
              <a:rPr lang="fa-IR" sz="4000" dirty="0"/>
              <a:t>اینکه مطمئن شویم یک خانواده </a:t>
            </a:r>
            <a:r>
              <a:rPr lang="fa-IR" sz="4000" dirty="0" smtClean="0"/>
              <a:t>تمام آموزش ها </a:t>
            </a:r>
            <a:r>
              <a:rPr lang="fa-IR" sz="4000" dirty="0"/>
              <a:t>را </a:t>
            </a:r>
            <a:r>
              <a:rPr lang="fa-IR" sz="4000" dirty="0" smtClean="0"/>
              <a:t>فرا گرفته است</a:t>
            </a:r>
            <a:r>
              <a:rPr lang="fa-IR" sz="4000" dirty="0"/>
              <a:t>، باید یک مانور را اجرا و ارشیابی کند. بهتر است هر خانوار حداقل سالی یکبار </a:t>
            </a:r>
            <a:r>
              <a:rPr lang="fa-IR" sz="4000" dirty="0" smtClean="0"/>
              <a:t>(ترجیحا </a:t>
            </a:r>
            <a:r>
              <a:rPr lang="fa-IR" sz="4000" dirty="0"/>
              <a:t>دو </a:t>
            </a:r>
            <a:r>
              <a:rPr lang="fa-IR" sz="4000" dirty="0" smtClean="0"/>
              <a:t>بار) </a:t>
            </a:r>
            <a:r>
              <a:rPr lang="fa-IR" sz="4000" dirty="0"/>
              <a:t>مانور انجام دهد. </a:t>
            </a:r>
            <a:endParaRPr lang="fa-IR" sz="4000" dirty="0" smtClean="0"/>
          </a:p>
          <a:p>
            <a:pPr marL="0" indent="0" algn="r" rtl="1" fontAlgn="auto">
              <a:spcAft>
                <a:spcPts val="0"/>
              </a:spcAft>
              <a:buFont typeface="Arial" pitchFamily="34" charset="0"/>
              <a:buNone/>
              <a:defRPr/>
            </a:pPr>
            <a:r>
              <a:rPr lang="fa-IR" sz="4500" dirty="0" smtClean="0">
                <a:solidFill>
                  <a:srgbClr val="FF0000"/>
                </a:solidFill>
                <a:cs typeface="2  Titr" pitchFamily="2" charset="-78"/>
              </a:rPr>
              <a:t>می </a:t>
            </a:r>
            <a:r>
              <a:rPr lang="fa-IR" sz="4500" dirty="0">
                <a:solidFill>
                  <a:srgbClr val="FF0000"/>
                </a:solidFill>
                <a:cs typeface="2  Titr" pitchFamily="2" charset="-78"/>
              </a:rPr>
              <a:t>توانید مراحل زیر را </a:t>
            </a:r>
            <a:r>
              <a:rPr lang="fa-IR" sz="4500" dirty="0" smtClean="0">
                <a:solidFill>
                  <a:srgbClr val="FF0000"/>
                </a:solidFill>
                <a:cs typeface="2  Titr" pitchFamily="2" charset="-78"/>
              </a:rPr>
              <a:t>به خانواده </a:t>
            </a:r>
            <a:r>
              <a:rPr lang="fa-IR" sz="4500" dirty="0">
                <a:solidFill>
                  <a:srgbClr val="FF0000"/>
                </a:solidFill>
                <a:cs typeface="2  Titr" pitchFamily="2" charset="-78"/>
              </a:rPr>
              <a:t>توصیه کنید:</a:t>
            </a:r>
          </a:p>
          <a:p>
            <a:pPr marL="514350" indent="-514350" algn="r" rtl="1" fontAlgn="auto">
              <a:spcAft>
                <a:spcPts val="0"/>
              </a:spcAft>
              <a:buFont typeface="+mj-lt"/>
              <a:buAutoNum type="arabicPeriod"/>
              <a:defRPr/>
            </a:pPr>
            <a:r>
              <a:rPr lang="fa-IR" sz="3700" dirty="0" smtClean="0"/>
              <a:t>تمام </a:t>
            </a:r>
            <a:r>
              <a:rPr lang="fa-IR" sz="3700" dirty="0"/>
              <a:t>اعضاء خانواده جمع </a:t>
            </a:r>
            <a:r>
              <a:rPr lang="fa-IR" sz="3700" dirty="0" smtClean="0"/>
              <a:t>شوند</a:t>
            </a:r>
          </a:p>
          <a:p>
            <a:pPr marL="514350" indent="-514350" algn="r" rtl="1" fontAlgn="auto">
              <a:spcAft>
                <a:spcPts val="0"/>
              </a:spcAft>
              <a:buFont typeface="+mj-lt"/>
              <a:buAutoNum type="arabicPeriod"/>
              <a:defRPr/>
            </a:pPr>
            <a:r>
              <a:rPr lang="fa-IR" sz="3700" dirty="0" smtClean="0"/>
              <a:t>هدف </a:t>
            </a:r>
            <a:r>
              <a:rPr lang="fa-IR" sz="3700" dirty="0"/>
              <a:t>مانور را بیان کنند</a:t>
            </a:r>
            <a:r>
              <a:rPr lang="fa-IR" sz="3700" dirty="0" smtClean="0"/>
              <a:t>:  </a:t>
            </a:r>
            <a:r>
              <a:rPr lang="fa-IR" sz="3700" dirty="0"/>
              <a:t>مثلا آمادگی در برابر </a:t>
            </a:r>
            <a:r>
              <a:rPr lang="fa-IR" sz="3700" dirty="0" smtClean="0"/>
              <a:t>زلزله</a:t>
            </a:r>
          </a:p>
          <a:p>
            <a:pPr marL="514350" indent="-514350" algn="r" rtl="1" fontAlgn="auto">
              <a:spcAft>
                <a:spcPts val="0"/>
              </a:spcAft>
              <a:buFont typeface="+mj-lt"/>
              <a:buAutoNum type="arabicPeriod"/>
              <a:defRPr/>
            </a:pPr>
            <a:r>
              <a:rPr lang="fa-IR" sz="3700" dirty="0" smtClean="0"/>
              <a:t>بگویند </a:t>
            </a:r>
            <a:r>
              <a:rPr lang="fa-IR" sz="3700" dirty="0"/>
              <a:t>که چه کارهایی باید انجام شود، مثلا اعلام شروع مانور، رفتن زیر میز، </a:t>
            </a:r>
            <a:r>
              <a:rPr lang="fa-IR" sz="3700" dirty="0" smtClean="0"/>
              <a:t>  بسته </a:t>
            </a:r>
            <a:r>
              <a:rPr lang="fa-IR" sz="3700" dirty="0"/>
              <a:t>بودن آسانسور، برداشتن کیف </a:t>
            </a:r>
            <a:r>
              <a:rPr lang="fa-IR" sz="3700" dirty="0" smtClean="0"/>
              <a:t>اضطراری</a:t>
            </a:r>
            <a:r>
              <a:rPr lang="fa-IR" sz="3700" dirty="0"/>
              <a:t>، </a:t>
            </a:r>
            <a:r>
              <a:rPr lang="fa-IR" sz="3700" dirty="0" smtClean="0"/>
              <a:t>کمک به </a:t>
            </a:r>
            <a:r>
              <a:rPr lang="fa-IR" sz="3700" dirty="0"/>
              <a:t>فرد سالمند و </a:t>
            </a:r>
            <a:r>
              <a:rPr lang="fa-IR" sz="3700" dirty="0" smtClean="0"/>
              <a:t>...</a:t>
            </a:r>
          </a:p>
          <a:p>
            <a:pPr marL="514350" indent="-514350" algn="r" rtl="1" fontAlgn="auto">
              <a:spcAft>
                <a:spcPts val="0"/>
              </a:spcAft>
              <a:buFont typeface="+mj-lt"/>
              <a:buAutoNum type="arabicPeriod"/>
              <a:defRPr/>
            </a:pPr>
            <a:r>
              <a:rPr lang="fa-IR" sz="3700" dirty="0" smtClean="0"/>
              <a:t>هر </a:t>
            </a:r>
            <a:r>
              <a:rPr lang="fa-IR" sz="3700" dirty="0"/>
              <a:t>عضو خانواده یک کار را تقبل </a:t>
            </a:r>
            <a:r>
              <a:rPr lang="fa-IR" sz="3700" dirty="0" smtClean="0"/>
              <a:t>کند</a:t>
            </a:r>
          </a:p>
          <a:p>
            <a:pPr marL="514350" indent="-514350" algn="r" rtl="1" fontAlgn="auto">
              <a:spcAft>
                <a:spcPts val="0"/>
              </a:spcAft>
              <a:buFont typeface="+mj-lt"/>
              <a:buAutoNum type="arabicPeriod"/>
              <a:defRPr/>
            </a:pPr>
            <a:r>
              <a:rPr lang="fa-IR" sz="3700" dirty="0" smtClean="0"/>
              <a:t>با </a:t>
            </a:r>
            <a:r>
              <a:rPr lang="fa-IR" sz="3700" dirty="0"/>
              <a:t>اعلام آغاز مانور (مثلا با زدن روی میز یا زنگ زدن ساعت کوک شده)، هر کس وظیفه خود را انجام </a:t>
            </a:r>
            <a:r>
              <a:rPr lang="fa-IR" sz="3700" dirty="0" smtClean="0"/>
              <a:t>دهد</a:t>
            </a:r>
            <a:endParaRPr lang="fa-IR" sz="3700" dirty="0"/>
          </a:p>
          <a:p>
            <a:pPr marL="514350" indent="-514350" algn="r" rtl="1" fontAlgn="auto">
              <a:spcAft>
                <a:spcPts val="0"/>
              </a:spcAft>
              <a:buFont typeface="+mj-lt"/>
              <a:buAutoNum type="arabicPeriod"/>
              <a:defRPr/>
            </a:pPr>
            <a:r>
              <a:rPr lang="fa-IR" sz="3700" dirty="0" smtClean="0"/>
              <a:t>کل </a:t>
            </a:r>
            <a:r>
              <a:rPr lang="fa-IR" sz="3700" dirty="0"/>
              <a:t>زمان انجام مانور 3 تا 5 دقیقه طول می </a:t>
            </a:r>
            <a:r>
              <a:rPr lang="fa-IR" sz="3700" dirty="0" smtClean="0"/>
              <a:t>کشد</a:t>
            </a:r>
          </a:p>
          <a:p>
            <a:pPr marL="514350" indent="-514350" algn="r" rtl="1" fontAlgn="auto">
              <a:spcAft>
                <a:spcPts val="0"/>
              </a:spcAft>
              <a:buFont typeface="+mj-lt"/>
              <a:buAutoNum type="arabicPeriod"/>
              <a:defRPr/>
            </a:pPr>
            <a:r>
              <a:rPr lang="fa-IR" sz="3700" dirty="0" smtClean="0"/>
              <a:t>بعد </a:t>
            </a:r>
            <a:r>
              <a:rPr lang="fa-IR" sz="3700" dirty="0"/>
              <a:t>از مانور همه با هم بحث کنند که چه اشکالاتی وجود داشت و برای رفع آن باید چه کرد</a:t>
            </a:r>
          </a:p>
        </p:txBody>
      </p:sp>
    </p:spTree>
    <p:extLst>
      <p:ext uri="{BB962C8B-B14F-4D97-AF65-F5344CB8AC3E}">
        <p14:creationId xmlns:p14="http://schemas.microsoft.com/office/powerpoint/2010/main" val="3770926002"/>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1143000"/>
          </a:xfrm>
        </p:spPr>
        <p:txBody>
          <a:bodyPr rtlCol="0">
            <a:normAutofit/>
          </a:bodyPr>
          <a:lstStyle/>
          <a:p>
            <a:pPr algn="ctr" fontAlgn="auto">
              <a:spcAft>
                <a:spcPts val="0"/>
              </a:spcAft>
              <a:defRPr/>
            </a:pPr>
            <a:r>
              <a:rPr lang="fa-IR" sz="4400" b="1" dirty="0" smtClean="0">
                <a:solidFill>
                  <a:srgbClr val="00B050"/>
                </a:solidFill>
                <a:cs typeface="B Nazanin" panose="00000400000000000000" pitchFamily="2" charset="-78"/>
              </a:rPr>
              <a:t>خلاصه اقدامات خانوار برای آمادگی در بلایا</a:t>
            </a:r>
            <a:endParaRPr lang="fa-IR" sz="4400" b="1" dirty="0">
              <a:solidFill>
                <a:srgbClr val="00B050"/>
              </a:solidFill>
              <a:cs typeface="B Nazanin" panose="00000400000000000000" pitchFamily="2" charset="-78"/>
            </a:endParaRPr>
          </a:p>
        </p:txBody>
      </p:sp>
      <p:sp>
        <p:nvSpPr>
          <p:cNvPr id="3" name="Content Placeholder 2"/>
          <p:cNvSpPr>
            <a:spLocks noGrp="1"/>
          </p:cNvSpPr>
          <p:nvPr>
            <p:ph idx="1"/>
          </p:nvPr>
        </p:nvSpPr>
        <p:spPr>
          <a:xfrm>
            <a:off x="457200" y="1447800"/>
            <a:ext cx="8229600" cy="4906963"/>
          </a:xfrm>
        </p:spPr>
        <p:txBody>
          <a:bodyPr rtlCol="0">
            <a:normAutofit lnSpcReduction="10000"/>
          </a:bodyPr>
          <a:lstStyle/>
          <a:p>
            <a:pPr marL="514350" indent="-514350" algn="r" rtl="1" fontAlgn="auto">
              <a:spcAft>
                <a:spcPts val="0"/>
              </a:spcAft>
              <a:buFont typeface="+mj-lt"/>
              <a:buAutoNum type="arabicPeriod"/>
              <a:defRPr/>
            </a:pPr>
            <a:r>
              <a:rPr lang="fa-IR" dirty="0" smtClean="0">
                <a:cs typeface="2  Mitra" pitchFamily="2" charset="-78"/>
              </a:rPr>
              <a:t>در خانواده </a:t>
            </a:r>
            <a:r>
              <a:rPr lang="fa-IR" dirty="0">
                <a:cs typeface="2  Mitra" pitchFamily="2" charset="-78"/>
              </a:rPr>
              <a:t>شما باید هر ساله جلسه </a:t>
            </a:r>
            <a:r>
              <a:rPr lang="fa-IR" dirty="0" smtClean="0">
                <a:cs typeface="2  Mitra" pitchFamily="2" charset="-78"/>
              </a:rPr>
              <a:t>برنامه ریزی برای مقابله با بلایا تشکیل شود . بلایا مانند سیل ، خشکسالی ، طوفان ، رانش زمین ، سرما یا گرمای شدید ، آتش سوزی و غیره</a:t>
            </a:r>
          </a:p>
          <a:p>
            <a:pPr marL="514350" indent="-514350" algn="r" rtl="1" fontAlgn="auto">
              <a:spcAft>
                <a:spcPts val="0"/>
              </a:spcAft>
              <a:buFont typeface="+mj-lt"/>
              <a:buAutoNum type="arabicPeriod"/>
              <a:defRPr/>
            </a:pPr>
            <a:r>
              <a:rPr lang="fa-IR" dirty="0" smtClean="0">
                <a:cs typeface="2  Mitra" pitchFamily="2" charset="-78"/>
              </a:rPr>
              <a:t>در خانواده </a:t>
            </a:r>
            <a:r>
              <a:rPr lang="fa-IR" dirty="0">
                <a:cs typeface="2  Mitra" pitchFamily="2" charset="-78"/>
              </a:rPr>
              <a:t>شما باید نقشه </a:t>
            </a:r>
            <a:r>
              <a:rPr lang="fa-IR" dirty="0" smtClean="0">
                <a:cs typeface="2  Mitra" pitchFamily="2" charset="-78"/>
              </a:rPr>
              <a:t>خطر بلایای مهم ( زلزله ، سیل) رسم گردد .</a:t>
            </a:r>
          </a:p>
          <a:p>
            <a:pPr marL="514350" indent="-514350" algn="r" rtl="1" fontAlgn="auto">
              <a:spcAft>
                <a:spcPts val="0"/>
              </a:spcAft>
              <a:buFont typeface="+mj-lt"/>
              <a:buAutoNum type="arabicPeriod"/>
              <a:defRPr/>
            </a:pPr>
            <a:r>
              <a:rPr lang="fa-IR" dirty="0" smtClean="0">
                <a:cs typeface="2  Mitra" pitchFamily="2" charset="-78"/>
              </a:rPr>
              <a:t>مقاومت ساختمان منزل شما در برابر زلزله توسط یک فرد متخصص ارزیابی شود . ( شامل دیوارها ، سقف ها و ستون ها )</a:t>
            </a:r>
          </a:p>
          <a:p>
            <a:pPr marL="514350" indent="-514350" algn="r" rtl="1" fontAlgn="auto">
              <a:spcAft>
                <a:spcPts val="0"/>
              </a:spcAft>
              <a:buFont typeface="+mj-lt"/>
              <a:buAutoNum type="arabicPeriod"/>
              <a:defRPr/>
            </a:pPr>
            <a:r>
              <a:rPr lang="fa-IR" dirty="0" smtClean="0">
                <a:cs typeface="2  Mitra" pitchFamily="2" charset="-78"/>
              </a:rPr>
              <a:t>در صورت مقاوم نبودن ساختمان منزل شما در برابر زلزله ، اقدامات لازم برای مقاوم سازی انجام گیرد .</a:t>
            </a:r>
          </a:p>
          <a:p>
            <a:pPr marL="514350" indent="-514350" algn="r" rtl="1" fontAlgn="auto">
              <a:spcAft>
                <a:spcPts val="0"/>
              </a:spcAft>
              <a:buFont typeface="+mj-lt"/>
              <a:buAutoNum type="arabicPeriod"/>
              <a:defRPr/>
            </a:pPr>
            <a:r>
              <a:rPr lang="fa-IR" dirty="0" smtClean="0">
                <a:cs typeface="2  Mitra" pitchFamily="2" charset="-78"/>
              </a:rPr>
              <a:t>هر ساله ارزیابی آسیب پذیری عوامل غیر سازه ای منزل شما در برابر زلزله انجام گیرد. عوامل غیر سازه ای شامل : تأسیسات ( آب ، برق و گاز ) لوازم منزل و دکوری ، شیشه ها و غیره</a:t>
            </a:r>
          </a:p>
          <a:p>
            <a:pPr marL="514350" indent="-514350" algn="r" rtl="1" fontAlgn="auto">
              <a:spcAft>
                <a:spcPts val="0"/>
              </a:spcAft>
              <a:buFont typeface="+mj-lt"/>
              <a:buAutoNum type="arabicPeriod"/>
              <a:defRPr/>
            </a:pPr>
            <a:r>
              <a:rPr lang="fa-IR" dirty="0">
                <a:cs typeface="2  Mitra" pitchFamily="2" charset="-78"/>
              </a:rPr>
              <a:t>در منزل شما هر ساله اقدامات </a:t>
            </a:r>
            <a:r>
              <a:rPr lang="fa-IR" dirty="0" smtClean="0">
                <a:cs typeface="2  Mitra" pitchFamily="2" charset="-78"/>
              </a:rPr>
              <a:t>لازم برای کاهش آسیب پذیری عوامل غیره سازه ای منزل انجام گیرد .</a:t>
            </a:r>
          </a:p>
          <a:p>
            <a:pPr marL="514350" indent="-514350" algn="r" rtl="1" fontAlgn="auto">
              <a:spcAft>
                <a:spcPts val="0"/>
              </a:spcAft>
              <a:buFont typeface="+mj-lt"/>
              <a:buAutoNum type="arabicPeriod"/>
              <a:defRPr/>
            </a:pPr>
            <a:r>
              <a:rPr lang="fa-IR" dirty="0">
                <a:cs typeface="2  Mitra" pitchFamily="2" charset="-78"/>
              </a:rPr>
              <a:t>در منزل شما </a:t>
            </a:r>
            <a:r>
              <a:rPr lang="fa-IR" dirty="0" smtClean="0">
                <a:cs typeface="2  Mitra" pitchFamily="2" charset="-78"/>
              </a:rPr>
              <a:t>بایستی کیف شرایط اضطراری و بلایا تهیه گردد .</a:t>
            </a:r>
          </a:p>
          <a:p>
            <a:pPr algn="r" rtl="1" fontAlgn="auto">
              <a:spcAft>
                <a:spcPts val="0"/>
              </a:spcAft>
              <a:defRPr/>
            </a:pPr>
            <a:endParaRPr lang="fa-IR" dirty="0" smtClean="0">
              <a:cs typeface="2  Titr" pitchFamily="2" charset="-78"/>
            </a:endParaRPr>
          </a:p>
          <a:p>
            <a:pPr algn="r" rtl="1" fontAlgn="auto">
              <a:spcAft>
                <a:spcPts val="0"/>
              </a:spcAft>
              <a:defRPr/>
            </a:pPr>
            <a:endParaRPr lang="fa-IR" dirty="0">
              <a:cs typeface="2  Titr" pitchFamily="2" charset="-78"/>
            </a:endParaRPr>
          </a:p>
        </p:txBody>
      </p:sp>
    </p:spTree>
    <p:extLst>
      <p:ext uri="{BB962C8B-B14F-4D97-AF65-F5344CB8AC3E}">
        <p14:creationId xmlns:p14="http://schemas.microsoft.com/office/powerpoint/2010/main" val="174562273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rtlCol="0">
            <a:normAutofit/>
          </a:bodyPr>
          <a:lstStyle/>
          <a:p>
            <a:pPr marL="514350" indent="-514350" algn="r" rtl="1" fontAlgn="auto">
              <a:spcAft>
                <a:spcPts val="0"/>
              </a:spcAft>
              <a:buFont typeface="+mj-lt"/>
              <a:buAutoNum type="arabicPeriod" startAt="8"/>
              <a:defRPr/>
            </a:pPr>
            <a:r>
              <a:rPr lang="fa-IR" dirty="0">
                <a:cs typeface="2  Mitra" pitchFamily="2" charset="-78"/>
              </a:rPr>
              <a:t>تهیه برنامه ارتباطی در خانواده برای شرایط اضطراری و بلایا .</a:t>
            </a:r>
          </a:p>
          <a:p>
            <a:pPr marL="514350" indent="-514350" algn="r" rtl="1" fontAlgn="auto">
              <a:spcAft>
                <a:spcPts val="0"/>
              </a:spcAft>
              <a:buFont typeface="+mj-lt"/>
              <a:buAutoNum type="arabicPeriod" startAt="8"/>
              <a:defRPr/>
            </a:pPr>
            <a:r>
              <a:rPr lang="fa-IR" dirty="0">
                <a:cs typeface="2  Mitra" pitchFamily="2" charset="-78"/>
              </a:rPr>
              <a:t>تهیه برنامه تخلیه در خانواده برای شرایط اضطراری و بلایا .</a:t>
            </a:r>
          </a:p>
          <a:p>
            <a:pPr marL="514350" indent="-514350" algn="r" rtl="1" fontAlgn="auto">
              <a:spcAft>
                <a:spcPts val="0"/>
              </a:spcAft>
              <a:buFont typeface="+mj-lt"/>
              <a:buAutoNum type="arabicPeriod" startAt="8"/>
              <a:defRPr/>
            </a:pPr>
            <a:r>
              <a:rPr lang="fa-IR" dirty="0">
                <a:cs typeface="2  Mitra" pitchFamily="2" charset="-78"/>
              </a:rPr>
              <a:t>تهیه برنامه کمک به </a:t>
            </a:r>
            <a:r>
              <a:rPr lang="fa-IR" dirty="0" smtClean="0">
                <a:cs typeface="2  Mitra" pitchFamily="2" charset="-78"/>
              </a:rPr>
              <a:t>گروه </a:t>
            </a:r>
            <a:r>
              <a:rPr lang="fa-IR" dirty="0">
                <a:cs typeface="2  Mitra" pitchFamily="2" charset="-78"/>
              </a:rPr>
              <a:t>های آسیب پذیره در خانواده برای شرایط اضطراری و بلایا . </a:t>
            </a:r>
            <a:r>
              <a:rPr lang="fa-IR" dirty="0" smtClean="0">
                <a:cs typeface="2  Mitra" pitchFamily="2" charset="-78"/>
              </a:rPr>
              <a:t>گروه آسیب پذیرشامل </a:t>
            </a:r>
            <a:r>
              <a:rPr lang="fa-IR" dirty="0">
                <a:cs typeface="2  Mitra" pitchFamily="2" charset="-78"/>
              </a:rPr>
              <a:t>زنان باردار ، کودکان ، سالمندان ، معلولان جسمی و روانی و </a:t>
            </a:r>
            <a:r>
              <a:rPr lang="fa-IR" dirty="0" smtClean="0">
                <a:cs typeface="2  Mitra" pitchFamily="2" charset="-78"/>
              </a:rPr>
              <a:t>بیماران میباشد .</a:t>
            </a:r>
            <a:endParaRPr lang="fa-IR" dirty="0">
              <a:cs typeface="2  Mitra" pitchFamily="2" charset="-78"/>
            </a:endParaRPr>
          </a:p>
          <a:p>
            <a:pPr marL="514350" indent="-514350" algn="r" rtl="1" fontAlgn="auto">
              <a:spcAft>
                <a:spcPts val="0"/>
              </a:spcAft>
              <a:buFont typeface="+mj-lt"/>
              <a:buAutoNum type="arabicPeriod" startAt="8"/>
              <a:defRPr/>
            </a:pPr>
            <a:r>
              <a:rPr lang="fa-IR" dirty="0">
                <a:cs typeface="2  Mitra" pitchFamily="2" charset="-78"/>
              </a:rPr>
              <a:t>آشنایی خانواده شما با هشدارهای اولیه مخاطرات مهم منتقله مانند سیل ، طوفان و غیره .</a:t>
            </a:r>
          </a:p>
          <a:p>
            <a:pPr marL="514350" indent="-514350" algn="r" rtl="1" fontAlgn="auto">
              <a:spcAft>
                <a:spcPts val="0"/>
              </a:spcAft>
              <a:buFont typeface="+mj-lt"/>
              <a:buAutoNum type="arabicPeriod" startAt="8"/>
              <a:defRPr/>
            </a:pPr>
            <a:r>
              <a:rPr lang="fa-IR" dirty="0">
                <a:cs typeface="2  Mitra" pitchFamily="2" charset="-78"/>
              </a:rPr>
              <a:t>وجود وسایل اطفای حریق آماده در منزل . منظور از آماده </a:t>
            </a:r>
            <a:r>
              <a:rPr lang="fa-IR" dirty="0" smtClean="0">
                <a:cs typeface="2  Mitra" pitchFamily="2" charset="-78"/>
              </a:rPr>
              <a:t>، </a:t>
            </a:r>
            <a:r>
              <a:rPr lang="fa-IR" dirty="0">
                <a:cs typeface="2  Mitra" pitchFamily="2" charset="-78"/>
              </a:rPr>
              <a:t>وجود حداقل یک کپسول آتش نشانی شارژ شده است که اعضای خانواده روش استفاده از آن را میدانند .</a:t>
            </a:r>
          </a:p>
          <a:p>
            <a:pPr marL="514350" indent="-514350" algn="r" rtl="1" fontAlgn="auto">
              <a:spcAft>
                <a:spcPts val="0"/>
              </a:spcAft>
              <a:buFont typeface="+mj-lt"/>
              <a:buAutoNum type="arabicPeriod" startAt="8"/>
              <a:defRPr/>
            </a:pPr>
            <a:r>
              <a:rPr lang="fa-IR" dirty="0">
                <a:cs typeface="2  Mitra" pitchFamily="2" charset="-78"/>
              </a:rPr>
              <a:t>حداقل یکی از اعضای خانوار باید هر ساله آموزش کمک های اولیه پزشکی را ببیند .</a:t>
            </a:r>
          </a:p>
          <a:p>
            <a:pPr marL="514350" indent="-514350" algn="r" rtl="1" fontAlgn="auto">
              <a:spcAft>
                <a:spcPts val="0"/>
              </a:spcAft>
              <a:buFont typeface="+mj-lt"/>
              <a:buAutoNum type="arabicPeriod" startAt="8"/>
              <a:defRPr/>
            </a:pPr>
            <a:r>
              <a:rPr lang="fa-IR" dirty="0">
                <a:cs typeface="2  Mitra" pitchFamily="2" charset="-78"/>
              </a:rPr>
              <a:t>خانواده شما در برنامه های مدیریت بلایا </a:t>
            </a:r>
            <a:r>
              <a:rPr lang="fa-IR" dirty="0" smtClean="0">
                <a:cs typeface="2  Mitra" pitchFamily="2" charset="-78"/>
              </a:rPr>
              <a:t>درمحله </a:t>
            </a:r>
            <a:r>
              <a:rPr lang="fa-IR" dirty="0">
                <a:cs typeface="2  Mitra" pitchFamily="2" charset="-78"/>
              </a:rPr>
              <a:t>خود مشارکت فعال داشته </a:t>
            </a:r>
            <a:r>
              <a:rPr lang="fa-IR" dirty="0" smtClean="0">
                <a:cs typeface="2  Mitra" pitchFamily="2" charset="-78"/>
              </a:rPr>
              <a:t>باشد.</a:t>
            </a:r>
          </a:p>
          <a:p>
            <a:pPr marL="514350" indent="-514350" algn="r" rtl="1" fontAlgn="auto">
              <a:spcAft>
                <a:spcPts val="0"/>
              </a:spcAft>
              <a:buFont typeface="+mj-lt"/>
              <a:buAutoNum type="arabicPeriod" startAt="8"/>
              <a:defRPr/>
            </a:pPr>
            <a:r>
              <a:rPr lang="fa-IR" dirty="0">
                <a:cs typeface="2  Mitra" pitchFamily="2" charset="-78"/>
              </a:rPr>
              <a:t>خانواده شما باید هر ساله  تمرین </a:t>
            </a:r>
            <a:r>
              <a:rPr lang="fa-IR" dirty="0" smtClean="0">
                <a:cs typeface="2  Mitra" pitchFamily="2" charset="-78"/>
              </a:rPr>
              <a:t>( مانور ) شرایط </a:t>
            </a:r>
            <a:r>
              <a:rPr lang="fa-IR" dirty="0">
                <a:cs typeface="2  Mitra" pitchFamily="2" charset="-78"/>
              </a:rPr>
              <a:t>اضطراری و بلایا را انجام دهد </a:t>
            </a:r>
            <a:r>
              <a:rPr lang="fa-IR" dirty="0" smtClean="0">
                <a:cs typeface="2  Mitra" pitchFamily="2" charset="-78"/>
              </a:rPr>
              <a:t>.</a:t>
            </a:r>
            <a:endParaRPr lang="fa-IR" dirty="0">
              <a:cs typeface="2  Mitra" pitchFamily="2" charset="-78"/>
            </a:endParaRPr>
          </a:p>
          <a:p>
            <a:pPr fontAlgn="auto">
              <a:spcAft>
                <a:spcPts val="0"/>
              </a:spcAft>
              <a:defRPr/>
            </a:pPr>
            <a:endParaRPr lang="fa-IR" dirty="0">
              <a:cs typeface="2  Mitra" pitchFamily="2" charset="-78"/>
            </a:endParaRPr>
          </a:p>
        </p:txBody>
      </p:sp>
    </p:spTree>
    <p:extLst>
      <p:ext uri="{BB962C8B-B14F-4D97-AF65-F5344CB8AC3E}">
        <p14:creationId xmlns:p14="http://schemas.microsoft.com/office/powerpoint/2010/main" val="230681630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534</TotalTime>
  <Words>8725</Words>
  <Application>Microsoft Office PowerPoint</Application>
  <PresentationFormat>On-screen Show (4:3)</PresentationFormat>
  <Paragraphs>666</Paragraphs>
  <Slides>98</Slides>
  <Notes>2</Notes>
  <HiddenSlides>0</HiddenSlides>
  <MMClips>0</MMClips>
  <ScaleCrop>false</ScaleCrop>
  <HeadingPairs>
    <vt:vector size="6" baseType="variant">
      <vt:variant>
        <vt:lpstr>Fonts Used</vt:lpstr>
      </vt:variant>
      <vt:variant>
        <vt:i4>20</vt:i4>
      </vt:variant>
      <vt:variant>
        <vt:lpstr>Theme</vt:lpstr>
      </vt:variant>
      <vt:variant>
        <vt:i4>1</vt:i4>
      </vt:variant>
      <vt:variant>
        <vt:lpstr>Slide Titles</vt:lpstr>
      </vt:variant>
      <vt:variant>
        <vt:i4>98</vt:i4>
      </vt:variant>
    </vt:vector>
  </HeadingPairs>
  <TitlesOfParts>
    <vt:vector size="119" baseType="lpstr">
      <vt:lpstr>2  Kamran</vt:lpstr>
      <vt:lpstr>2  Mitra</vt:lpstr>
      <vt:lpstr>2  Titr</vt:lpstr>
      <vt:lpstr>Arial</vt:lpstr>
      <vt:lpstr>B Lotus</vt:lpstr>
      <vt:lpstr>B Mitra</vt:lpstr>
      <vt:lpstr>B Nazanin</vt:lpstr>
      <vt:lpstr>B Titr</vt:lpstr>
      <vt:lpstr>B Yagut</vt:lpstr>
      <vt:lpstr>B Zar</vt:lpstr>
      <vt:lpstr>Calibri</vt:lpstr>
      <vt:lpstr>Constantia</vt:lpstr>
      <vt:lpstr>Majalla UI</vt:lpstr>
      <vt:lpstr>RZ Zar-b</vt:lpstr>
      <vt:lpstr>Symbol</vt:lpstr>
      <vt:lpstr>Tahoma</vt:lpstr>
      <vt:lpstr>Times New Roman</vt:lpstr>
      <vt:lpstr>Traditional Arabic</vt:lpstr>
      <vt:lpstr>Wingdings</vt:lpstr>
      <vt:lpstr>Wingdings 2</vt:lpstr>
      <vt:lpstr>Flow</vt:lpstr>
      <vt:lpstr>پیشگیری ازسوانح و حوادث و مدیریت خطر بلایا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خودمراقبتی برای پیشگیری از غرق شدگی: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سقوط و روشهای جلوگیری از آن </vt:lpstr>
      <vt:lpstr>PowerPoint Presentation</vt:lpstr>
      <vt:lpstr>پیشگیری از مسمومیتهای خانگی:</vt:lpstr>
      <vt:lpstr>خودمراقبتی برای پیشگیری از خفگی: </vt:lpstr>
      <vt:lpstr>خودمراقبتی برای پیشگیری از برق گرفتگی </vt:lpstr>
      <vt:lpstr>PowerPoint Presentation</vt:lpstr>
      <vt:lpstr>خودمراقبتی برای پیشگیری از برق گرفتگی سقوط و برخورد اشیاء </vt:lpstr>
      <vt:lpstr>   گاهی اوقات سقوط وسایل چیده شده در ارتفاع علاوه بر خسارت باعث آسیب ما می شود در این رابطه باید نکات زیر را در نظر داشته و رعایت کنیم.  </vt:lpstr>
      <vt:lpstr>خودمراقبتی برای پیشگیری آسیب مواد شیمیایی </vt:lpstr>
      <vt:lpstr>PowerPoint Presentation</vt:lpstr>
      <vt:lpstr>اتو </vt:lpstr>
      <vt:lpstr>آتش سوزی</vt:lpstr>
      <vt:lpstr>PowerPoint Presentation</vt:lpstr>
      <vt:lpstr>PowerPoint Presentation</vt:lpstr>
      <vt:lpstr>PowerPoint Presentation</vt:lpstr>
      <vt:lpstr>PowerPoint Presentation</vt:lpstr>
      <vt:lpstr>8)گاز گرفتگی</vt:lpstr>
      <vt:lpstr>راههای پیشگیری از گاز گرفتگی </vt:lpstr>
      <vt:lpstr>PowerPoint Presentation</vt:lpstr>
      <vt:lpstr>PowerPoint Presentation</vt:lpstr>
      <vt:lpstr>PowerPoint Presentation</vt:lpstr>
      <vt:lpstr>PowerPoint Presentation</vt:lpstr>
      <vt:lpstr>PowerPoint Presentation</vt:lpstr>
      <vt:lpstr>مفاهیم و اهمیت آمادگی و کاهش خطر بلایا</vt:lpstr>
      <vt:lpstr>PowerPoint Presentation</vt:lpstr>
      <vt:lpstr>خسارات:  تنها در سال ۲۰۰۸ میلادی، ۲۲۰ هزار نفر در سراسر جهان بر اثر بلایای طبیعی جان خود را از دست داده‌اند   در این میان، زنان قربانیان بیشتری نسبت به مردان داده‌اند. بررسی‌های آماری بلایای طبیعی، طی سالهای ۱۹۹۰ تا ۲۰۰۲ نشاندهنده آن است که این  بلایا روندی افزایش یابنده داشته‌اند بر اساس آمار شدت بلایا چهار برابر، جان‌باختگان هفت برابر، آسیب‌دیدگان پنج برابر و خسارت‌های مالی سی و هشت برابر شده‌اند  گاهی خسارات ناشی از حادثه ثانویه، بیش از خسارات ناشی از یک بلای طبیعی است. برای مثال گاهی خسارات ناشی از وقوع آتش‌سوزی پس از وقوع زلزله، از خسارات خود زلزله بیشتر است.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اقدامات خانوار جهت آمادگی و کاهش خطر بلایا</vt:lpstr>
      <vt:lpstr>PowerPoint Presentation</vt:lpstr>
      <vt:lpstr>PowerPoint Presentation</vt:lpstr>
      <vt:lpstr>PowerPoint Presentation</vt:lpstr>
      <vt:lpstr>PowerPoint Presentation</vt:lpstr>
      <vt:lpstr>PowerPoint Presentation</vt:lpstr>
      <vt:lpstr>رسم نقشه خطر</vt:lpstr>
      <vt:lpstr>نقشه خطر زلزله خانه من</vt:lpstr>
      <vt:lpstr>PowerPoint Presentation</vt:lpstr>
      <vt:lpstr>نقشه خطر سیل منطقه/محله من</vt:lpstr>
      <vt:lpstr>PowerPoint Presentation</vt:lpstr>
      <vt:lpstr>PowerPoint Presentation</vt:lpstr>
      <vt:lpstr>PowerPoint Presentation</vt:lpstr>
      <vt:lpstr>PowerPoint Presentation</vt:lpstr>
      <vt:lpstr>PowerPoint Presentation</vt:lpstr>
      <vt:lpstr>PowerPoint Presentation</vt:lpstr>
      <vt:lpstr>کیف اضطراری خانواده</vt:lpstr>
      <vt:lpstr>برنامه ارتباطی خانواده در شرایط اضطراری و بلایا</vt:lpstr>
      <vt:lpstr>برنامه تخلیه منزل در شرایط اضطراری</vt:lpstr>
      <vt:lpstr>برنامه کمک به اعضای آسیب پذیر خانواده</vt:lpstr>
      <vt:lpstr>اطفای حریق</vt:lpstr>
      <vt:lpstr> </vt:lpstr>
      <vt:lpstr>کمک های اولیه پزشکی</vt:lpstr>
      <vt:lpstr>برنامه مدیریت بلایا در سطح محله</vt:lpstr>
      <vt:lpstr>طراحی مانور خانواده</vt:lpstr>
      <vt:lpstr>خلاصه اقدامات خانوار برای آمادگی در بلایا</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پیشگیری از حوادث و مدیریت بلایا</dc:title>
  <dc:creator>asus</dc:creator>
  <cp:lastModifiedBy>behvarzi</cp:lastModifiedBy>
  <cp:revision>75</cp:revision>
  <dcterms:created xsi:type="dcterms:W3CDTF">2018-11-04T05:54:59Z</dcterms:created>
  <dcterms:modified xsi:type="dcterms:W3CDTF">2025-01-13T09:23:51Z</dcterms:modified>
</cp:coreProperties>
</file>