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5" r:id="rId17"/>
    <p:sldId id="271" r:id="rId18"/>
    <p:sldId id="272" r:id="rId19"/>
    <p:sldId id="273" r:id="rId20"/>
    <p:sldId id="274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404" r:id="rId48"/>
    <p:sldId id="405" r:id="rId49"/>
    <p:sldId id="406" r:id="rId50"/>
    <p:sldId id="407" r:id="rId51"/>
    <p:sldId id="408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6" r:id="rId72"/>
    <p:sldId id="321" r:id="rId73"/>
    <p:sldId id="322" r:id="rId74"/>
    <p:sldId id="323" r:id="rId75"/>
    <p:sldId id="324" r:id="rId76"/>
    <p:sldId id="325" r:id="rId77"/>
    <p:sldId id="327" r:id="rId78"/>
    <p:sldId id="328" r:id="rId79"/>
    <p:sldId id="329" r:id="rId80"/>
    <p:sldId id="330" r:id="rId81"/>
    <p:sldId id="331" r:id="rId82"/>
    <p:sldId id="332" r:id="rId83"/>
    <p:sldId id="333" r:id="rId84"/>
    <p:sldId id="334" r:id="rId85"/>
    <p:sldId id="335" r:id="rId86"/>
    <p:sldId id="336" r:id="rId87"/>
    <p:sldId id="337" r:id="rId88"/>
    <p:sldId id="338" r:id="rId89"/>
    <p:sldId id="339" r:id="rId90"/>
    <p:sldId id="340" r:id="rId91"/>
    <p:sldId id="341" r:id="rId92"/>
    <p:sldId id="342" r:id="rId93"/>
    <p:sldId id="343" r:id="rId94"/>
    <p:sldId id="344" r:id="rId95"/>
    <p:sldId id="345" r:id="rId96"/>
    <p:sldId id="346" r:id="rId97"/>
    <p:sldId id="347" r:id="rId98"/>
    <p:sldId id="348" r:id="rId99"/>
    <p:sldId id="349" r:id="rId100"/>
    <p:sldId id="350" r:id="rId101"/>
    <p:sldId id="351" r:id="rId102"/>
    <p:sldId id="352" r:id="rId103"/>
    <p:sldId id="353" r:id="rId104"/>
    <p:sldId id="354" r:id="rId105"/>
    <p:sldId id="355" r:id="rId106"/>
    <p:sldId id="356" r:id="rId107"/>
    <p:sldId id="357" r:id="rId108"/>
    <p:sldId id="358" r:id="rId109"/>
    <p:sldId id="359" r:id="rId110"/>
    <p:sldId id="360" r:id="rId111"/>
    <p:sldId id="361" r:id="rId112"/>
    <p:sldId id="362" r:id="rId113"/>
    <p:sldId id="363" r:id="rId114"/>
    <p:sldId id="364" r:id="rId115"/>
    <p:sldId id="365" r:id="rId116"/>
    <p:sldId id="366" r:id="rId117"/>
    <p:sldId id="367" r:id="rId118"/>
    <p:sldId id="368" r:id="rId119"/>
    <p:sldId id="369" r:id="rId120"/>
    <p:sldId id="370" r:id="rId121"/>
    <p:sldId id="371" r:id="rId122"/>
    <p:sldId id="372" r:id="rId123"/>
    <p:sldId id="373" r:id="rId124"/>
    <p:sldId id="374" r:id="rId125"/>
    <p:sldId id="375" r:id="rId126"/>
    <p:sldId id="376" r:id="rId127"/>
    <p:sldId id="377" r:id="rId128"/>
    <p:sldId id="378" r:id="rId129"/>
    <p:sldId id="379" r:id="rId130"/>
    <p:sldId id="380" r:id="rId131"/>
    <p:sldId id="381" r:id="rId132"/>
    <p:sldId id="382" r:id="rId133"/>
    <p:sldId id="383" r:id="rId134"/>
    <p:sldId id="384" r:id="rId135"/>
    <p:sldId id="385" r:id="rId136"/>
    <p:sldId id="386" r:id="rId137"/>
    <p:sldId id="387" r:id="rId138"/>
    <p:sldId id="388" r:id="rId139"/>
    <p:sldId id="389" r:id="rId140"/>
    <p:sldId id="390" r:id="rId141"/>
    <p:sldId id="391" r:id="rId142"/>
    <p:sldId id="392" r:id="rId143"/>
    <p:sldId id="393" r:id="rId144"/>
    <p:sldId id="394" r:id="rId145"/>
    <p:sldId id="395" r:id="rId146"/>
    <p:sldId id="396" r:id="rId147"/>
    <p:sldId id="397" r:id="rId148"/>
    <p:sldId id="398" r:id="rId149"/>
    <p:sldId id="399" r:id="rId150"/>
    <p:sldId id="400" r:id="rId151"/>
    <p:sldId id="401" r:id="rId152"/>
    <p:sldId id="402" r:id="rId153"/>
    <p:sldId id="403" r:id="rId15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presProps" Target="presProp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53" Type="http://schemas.openxmlformats.org/officeDocument/2006/relationships/slide" Target="slides/slide15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51" Type="http://schemas.openxmlformats.org/officeDocument/2006/relationships/slide" Target="slides/slide150.xml"/><Relationship Id="rId156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5DE7-7A33-43EE-9E37-A6E6AA9261C9}" type="datetimeFigureOut">
              <a:rPr lang="en-US" smtClean="0"/>
              <a:pPr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DEBF9-BF91-4C6A-9674-D6A218B23D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955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5DE7-7A33-43EE-9E37-A6E6AA9261C9}" type="datetimeFigureOut">
              <a:rPr lang="en-US" smtClean="0"/>
              <a:pPr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DEBF9-BF91-4C6A-9674-D6A218B23D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316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5DE7-7A33-43EE-9E37-A6E6AA9261C9}" type="datetimeFigureOut">
              <a:rPr lang="en-US" smtClean="0"/>
              <a:pPr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DEBF9-BF91-4C6A-9674-D6A218B23D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649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5DE7-7A33-43EE-9E37-A6E6AA9261C9}" type="datetimeFigureOut">
              <a:rPr lang="en-US" smtClean="0"/>
              <a:pPr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DEBF9-BF91-4C6A-9674-D6A218B23D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236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5DE7-7A33-43EE-9E37-A6E6AA9261C9}" type="datetimeFigureOut">
              <a:rPr lang="en-US" smtClean="0"/>
              <a:pPr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DEBF9-BF91-4C6A-9674-D6A218B23D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330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5DE7-7A33-43EE-9E37-A6E6AA9261C9}" type="datetimeFigureOut">
              <a:rPr lang="en-US" smtClean="0"/>
              <a:pPr/>
              <a:t>5/24/2021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DEBF9-BF91-4C6A-9674-D6A218B23D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933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5DE7-7A33-43EE-9E37-A6E6AA9261C9}" type="datetimeFigureOut">
              <a:rPr lang="en-US" smtClean="0"/>
              <a:pPr/>
              <a:t>5/24/2021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DEBF9-BF91-4C6A-9674-D6A218B23D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3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5DE7-7A33-43EE-9E37-A6E6AA9261C9}" type="datetimeFigureOut">
              <a:rPr lang="en-US" smtClean="0"/>
              <a:pPr/>
              <a:t>5/24/2021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DEBF9-BF91-4C6A-9674-D6A218B23D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077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5DE7-7A33-43EE-9E37-A6E6AA9261C9}" type="datetimeFigureOut">
              <a:rPr lang="en-US" smtClean="0"/>
              <a:pPr/>
              <a:t>5/24/2021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DEBF9-BF91-4C6A-9674-D6A218B23D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160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5DE7-7A33-43EE-9E37-A6E6AA9261C9}" type="datetimeFigureOut">
              <a:rPr lang="en-US" smtClean="0"/>
              <a:pPr/>
              <a:t>5/24/2021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DEBF9-BF91-4C6A-9674-D6A218B23D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777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5DE7-7A33-43EE-9E37-A6E6AA9261C9}" type="datetimeFigureOut">
              <a:rPr lang="en-US" smtClean="0"/>
              <a:pPr/>
              <a:t>5/24/2021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DEBF9-BF91-4C6A-9674-D6A218B23D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044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E5DE7-7A33-43EE-9E37-A6E6AA9261C9}" type="datetimeFigureOut">
              <a:rPr lang="en-US" smtClean="0"/>
              <a:pPr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DEBF9-BF91-4C6A-9674-D6A218B23D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508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rugs.com/pro/intralipid.html" TargetMode="External"/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Nutrition in ICU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fa-IR" dirty="0" smtClean="0"/>
              <a:t>زکیه فضیلتی</a:t>
            </a:r>
          </a:p>
          <a:p>
            <a:r>
              <a:rPr lang="fa-IR" smtClean="0"/>
              <a:t>کارشناس ارشد تغذیه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24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Weight-based equations </a:t>
            </a:r>
            <a:r>
              <a:rPr lang="en-US" dirty="0"/>
              <a:t>(</a:t>
            </a:r>
            <a:r>
              <a:rPr lang="en-US" dirty="0" err="1"/>
              <a:t>eg</a:t>
            </a:r>
            <a:r>
              <a:rPr lang="en-US" dirty="0"/>
              <a:t>, 1.2–2.0 g/kg/d) may be used to monitor adequacy of protein </a:t>
            </a:r>
            <a:r>
              <a:rPr lang="en-US" dirty="0" smtClean="0"/>
              <a:t>provision</a:t>
            </a:r>
          </a:p>
          <a:p>
            <a:endParaRPr lang="en-US" dirty="0"/>
          </a:p>
          <a:p>
            <a:r>
              <a:rPr lang="en-US" dirty="0"/>
              <a:t>Serum protein markers (albumin, </a:t>
            </a:r>
            <a:r>
              <a:rPr lang="en-US" dirty="0" err="1"/>
              <a:t>prealbumin</a:t>
            </a:r>
            <a:r>
              <a:rPr lang="en-US" dirty="0"/>
              <a:t>, transferrin, CRP) are </a:t>
            </a:r>
            <a:r>
              <a:rPr lang="en-US" b="1" u="sng" dirty="0">
                <a:solidFill>
                  <a:srgbClr val="FF0000"/>
                </a:solidFill>
              </a:rPr>
              <a:t>not validated </a:t>
            </a:r>
            <a:r>
              <a:rPr lang="en-US" dirty="0"/>
              <a:t>for </a:t>
            </a:r>
            <a:r>
              <a:rPr lang="en-US" dirty="0" smtClean="0"/>
              <a:t>determining </a:t>
            </a:r>
            <a:r>
              <a:rPr lang="en-US" dirty="0"/>
              <a:t>adequacy </a:t>
            </a:r>
            <a:r>
              <a:rPr lang="en-US"/>
              <a:t>of </a:t>
            </a:r>
            <a:r>
              <a:rPr lang="en-US" smtClean="0"/>
              <a:t>protein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73064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variety of probiotic organisms were used in these trials. In the </a:t>
            </a:r>
            <a:r>
              <a:rPr lang="en-US" b="1" dirty="0"/>
              <a:t>absence of a commercial product</a:t>
            </a:r>
            <a:r>
              <a:rPr lang="en-US" dirty="0"/>
              <a:t>, a recommendation for a specific dose and type of organism cannot be made at this time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a large multicenter Dutch trial showed </a:t>
            </a:r>
            <a:r>
              <a:rPr lang="en-US" b="1" dirty="0"/>
              <a:t>increased mortality, MOF, and need for surgical intervention </a:t>
            </a:r>
            <a:r>
              <a:rPr lang="en-US" dirty="0"/>
              <a:t>(18 vs 10%; P &lt; .05) in  aggressive prebiotic and probiotic (6 strains of Lactobacillus and </a:t>
            </a:r>
            <a:r>
              <a:rPr lang="en-US" dirty="0" err="1"/>
              <a:t>Bifidobacter</a:t>
            </a:r>
            <a:r>
              <a:rPr lang="en-US" dirty="0"/>
              <a:t> at &gt;1010 CFU/L) therapy delivered directly into the jejunum, compared with controls given prebiotic therapy only.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212979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Question: When is it appropriate to use PN in patients with severe acute pancreatitis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In severe </a:t>
            </a:r>
            <a:r>
              <a:rPr lang="en-US" dirty="0"/>
              <a:t>acute pancreatitis, when EN is not feasible, use of PN should be considered </a:t>
            </a:r>
            <a:r>
              <a:rPr lang="en-US" b="1" dirty="0"/>
              <a:t>after 1 week </a:t>
            </a:r>
            <a:r>
              <a:rPr lang="en-US" dirty="0"/>
              <a:t>from the onset of the pancreatitis episode.</a:t>
            </a:r>
          </a:p>
        </p:txBody>
      </p:sp>
    </p:spTree>
    <p:extLst>
      <p:ext uri="{BB962C8B-B14F-4D97-AF65-F5344CB8AC3E}">
        <p14:creationId xmlns:p14="http://schemas.microsoft.com/office/powerpoint/2010/main" val="4056745138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/>
              <a:t>M. Surgical Subsets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14052127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Trauma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Question: Does the nutrition therapy approach for the trauma patient differ from that for other critically ill patients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similar </a:t>
            </a:r>
            <a:r>
              <a:rPr lang="en-US" dirty="0"/>
              <a:t>to other critically ill patients, </a:t>
            </a:r>
            <a:r>
              <a:rPr lang="en-US" b="1" dirty="0"/>
              <a:t>early</a:t>
            </a:r>
            <a:r>
              <a:rPr lang="en-US" dirty="0"/>
              <a:t> enteral feeding with a </a:t>
            </a:r>
            <a:r>
              <a:rPr lang="en-US" b="1" dirty="0"/>
              <a:t>high protein polymeric diet </a:t>
            </a:r>
            <a:r>
              <a:rPr lang="en-US" dirty="0"/>
              <a:t>be initiated in the immediate </a:t>
            </a:r>
            <a:r>
              <a:rPr lang="en-US" dirty="0" err="1"/>
              <a:t>posttrauma</a:t>
            </a:r>
            <a:r>
              <a:rPr lang="en-US" dirty="0"/>
              <a:t> period (within 24–48 hours of injury) once the patient is </a:t>
            </a:r>
            <a:r>
              <a:rPr lang="en-US" b="1" dirty="0"/>
              <a:t>hemodynamically stable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594073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metabolic response to trauma is associated with </a:t>
            </a:r>
            <a:r>
              <a:rPr lang="en-US" b="1" dirty="0"/>
              <a:t>dramatic changes in metabolism</a:t>
            </a:r>
            <a:r>
              <a:rPr lang="en-US" dirty="0"/>
              <a:t>, with </a:t>
            </a:r>
            <a:r>
              <a:rPr lang="en-US" dirty="0">
                <a:solidFill>
                  <a:srgbClr val="FF0000"/>
                </a:solidFill>
              </a:rPr>
              <a:t>utilization of lean body tissue</a:t>
            </a:r>
            <a:r>
              <a:rPr lang="en-US" dirty="0"/>
              <a:t> to serve as </a:t>
            </a:r>
            <a:r>
              <a:rPr lang="en-US" dirty="0" err="1"/>
              <a:t>gluconeogenic</a:t>
            </a:r>
            <a:r>
              <a:rPr lang="en-US" dirty="0"/>
              <a:t> substrates and to support immune and repair functions.</a:t>
            </a:r>
          </a:p>
          <a:p>
            <a:r>
              <a:rPr lang="en-US" dirty="0"/>
              <a:t>progressive loss of skeletal muscle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51796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physical </a:t>
            </a:r>
            <a:r>
              <a:rPr lang="en-US" dirty="0"/>
              <a:t>unloading of muscle </a:t>
            </a:r>
            <a:r>
              <a:rPr lang="en-US" dirty="0" smtClean="0"/>
              <a:t>with inactivity</a:t>
            </a:r>
            <a:r>
              <a:rPr lang="en-US" dirty="0"/>
              <a:t>, </a:t>
            </a:r>
            <a:r>
              <a:rPr lang="en-US" dirty="0" smtClean="0"/>
              <a:t>bed </a:t>
            </a:r>
            <a:r>
              <a:rPr lang="en-US" dirty="0"/>
              <a:t>rest, and immobility is associated </a:t>
            </a:r>
            <a:r>
              <a:rPr lang="en-US" dirty="0" smtClean="0"/>
              <a:t>with decreasing </a:t>
            </a:r>
            <a:r>
              <a:rPr lang="en-US" dirty="0"/>
              <a:t>muscle protein synthesis, mediated by multiple mechanisms, including </a:t>
            </a:r>
          </a:p>
          <a:p>
            <a:r>
              <a:rPr lang="en-US" b="1" dirty="0"/>
              <a:t>calcium-dependent proteolysis, ATP-dependent proteolysis, lysosomal proteolysis, and free radical oxidative activation.</a:t>
            </a:r>
          </a:p>
        </p:txBody>
      </p:sp>
    </p:spTree>
    <p:extLst>
      <p:ext uri="{BB962C8B-B14F-4D97-AF65-F5344CB8AC3E}">
        <p14:creationId xmlns:p14="http://schemas.microsoft.com/office/powerpoint/2010/main" val="64402683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physiologic processes lead to </a:t>
            </a:r>
            <a:r>
              <a:rPr lang="en-US" b="1" dirty="0"/>
              <a:t>deterioration of lean body mass </a:t>
            </a:r>
            <a:r>
              <a:rPr lang="en-US" dirty="0"/>
              <a:t>in trauma and are compounded by the </a:t>
            </a:r>
            <a:r>
              <a:rPr lang="en-US" dirty="0">
                <a:solidFill>
                  <a:srgbClr val="FF0000"/>
                </a:solidFill>
              </a:rPr>
              <a:t>difficulty in providing nutrition therapy.</a:t>
            </a:r>
          </a:p>
          <a:p>
            <a:r>
              <a:rPr lang="en-US" dirty="0"/>
              <a:t>Depending on the extent of the trauma, these patients may have </a:t>
            </a:r>
            <a:r>
              <a:rPr lang="en-US" b="1" dirty="0"/>
              <a:t>prolonged stays</a:t>
            </a:r>
            <a:r>
              <a:rPr lang="en-US" dirty="0"/>
              <a:t> in the ICU and should undergo timely nutrition </a:t>
            </a:r>
            <a:r>
              <a:rPr lang="en-US" b="1" dirty="0"/>
              <a:t>reassessment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668301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Resting energy expenditure (REE) </a:t>
            </a:r>
            <a:r>
              <a:rPr lang="en-US" b="1" dirty="0">
                <a:solidFill>
                  <a:srgbClr val="FF0000"/>
                </a:solidFill>
              </a:rPr>
              <a:t>peaks over 4–5 days </a:t>
            </a:r>
            <a:r>
              <a:rPr lang="en-US" dirty="0"/>
              <a:t>but continues to </a:t>
            </a:r>
            <a:r>
              <a:rPr lang="en-US" dirty="0">
                <a:solidFill>
                  <a:srgbClr val="FF0000"/>
                </a:solidFill>
              </a:rPr>
              <a:t>remain high for 9–12 days </a:t>
            </a:r>
            <a:r>
              <a:rPr lang="en-US" dirty="0"/>
              <a:t>(with some elevation in energy expenditure </a:t>
            </a:r>
            <a:r>
              <a:rPr lang="en-US" dirty="0">
                <a:solidFill>
                  <a:srgbClr val="FF0000"/>
                </a:solidFill>
              </a:rPr>
              <a:t>persisting for over 21 days</a:t>
            </a:r>
            <a:r>
              <a:rPr lang="en-US" dirty="0" smtClean="0"/>
              <a:t>).</a:t>
            </a:r>
            <a:endParaRPr lang="en-US" dirty="0"/>
          </a:p>
          <a:p>
            <a:endParaRPr lang="en-US" dirty="0" smtClean="0"/>
          </a:p>
          <a:p>
            <a:r>
              <a:rPr lang="en-US" b="1" dirty="0" smtClean="0"/>
              <a:t>Approximately </a:t>
            </a:r>
            <a:r>
              <a:rPr lang="en-US" b="1" dirty="0"/>
              <a:t>16% of total body protein is lost in the first 21 days, with 67% of that protein loss coming from skeletal muscle alone</a:t>
            </a:r>
          </a:p>
          <a:p>
            <a:r>
              <a:rPr lang="en-US" dirty="0"/>
              <a:t>Energy goals should be in the range of </a:t>
            </a:r>
            <a:r>
              <a:rPr lang="en-US" b="1" u="sng" dirty="0">
                <a:solidFill>
                  <a:srgbClr val="FF0000"/>
                </a:solidFill>
              </a:rPr>
              <a:t>20–35</a:t>
            </a:r>
            <a:r>
              <a:rPr lang="en-US" dirty="0"/>
              <a:t> kcal/kg/d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00382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Question: Should </a:t>
            </a:r>
            <a:r>
              <a:rPr lang="en-US" b="1" dirty="0"/>
              <a:t>immune-modulation formulas </a:t>
            </a:r>
            <a:r>
              <a:rPr lang="en-US" dirty="0"/>
              <a:t>be used routinely to improve outcomes in a patient with severe trauma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immune-modulating </a:t>
            </a:r>
            <a:r>
              <a:rPr lang="en-US" dirty="0"/>
              <a:t>formulations containing </a:t>
            </a:r>
            <a:r>
              <a:rPr lang="en-US" dirty="0">
                <a:solidFill>
                  <a:srgbClr val="FF0000"/>
                </a:solidFill>
              </a:rPr>
              <a:t>arginine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FO</a:t>
            </a:r>
            <a:r>
              <a:rPr lang="en-US" dirty="0"/>
              <a:t> be </a:t>
            </a:r>
            <a:r>
              <a:rPr lang="en-US" b="1" dirty="0"/>
              <a:t>considered in patients with severe trauma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636968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dirty="0" smtClean="0"/>
          </a:p>
          <a:p>
            <a:pPr marL="0" indent="0" algn="ctr">
              <a:buNone/>
            </a:pPr>
            <a:r>
              <a:rPr lang="en-US" sz="3600" dirty="0" smtClean="0"/>
              <a:t>Traumatic </a:t>
            </a:r>
            <a:r>
              <a:rPr lang="en-US" sz="3600" dirty="0"/>
              <a:t>Brain </a:t>
            </a:r>
            <a:r>
              <a:rPr lang="en-US" sz="3600" dirty="0" smtClean="0"/>
              <a:t>Injury</a:t>
            </a:r>
          </a:p>
          <a:p>
            <a:pPr marL="0" indent="0" algn="ctr">
              <a:buNone/>
            </a:pPr>
            <a:r>
              <a:rPr lang="en-US" sz="3600" smtClean="0"/>
              <a:t>TBI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36279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000" dirty="0" smtClean="0"/>
              <a:t>B</a:t>
            </a:r>
            <a:r>
              <a:rPr lang="en-US" sz="4000" dirty="0"/>
              <a:t>. Initiate EN</a:t>
            </a:r>
          </a:p>
        </p:txBody>
      </p:sp>
    </p:spTree>
    <p:extLst>
      <p:ext uri="{BB962C8B-B14F-4D97-AF65-F5344CB8AC3E}">
        <p14:creationId xmlns:p14="http://schemas.microsoft.com/office/powerpoint/2010/main" val="3184406903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 to other critically ill patients, early enteral feeding be initiated in </a:t>
            </a:r>
            <a:r>
              <a:rPr lang="en-US" dirty="0" smtClean="0"/>
              <a:t>the immediate </a:t>
            </a:r>
            <a:r>
              <a:rPr lang="en-US" dirty="0" err="1"/>
              <a:t>posttrauma</a:t>
            </a:r>
            <a:r>
              <a:rPr lang="en-US" dirty="0"/>
              <a:t> period (within 24–48 hours of injury) once the patient is hemodynamically </a:t>
            </a:r>
            <a:r>
              <a:rPr lang="en-US" dirty="0" smtClean="0"/>
              <a:t>stable</a:t>
            </a:r>
          </a:p>
          <a:p>
            <a:endParaRPr lang="en-US" dirty="0"/>
          </a:p>
          <a:p>
            <a:r>
              <a:rPr lang="en-US" dirty="0"/>
              <a:t>early nutrition therapy (within 24–72 hours of injury) compared with those fed late (within 3–5 days of injury), </a:t>
            </a:r>
            <a:r>
              <a:rPr lang="en-US" b="1" u="sng" dirty="0"/>
              <a:t>regardless of route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057962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Critically ill patients with TBI often have other injuries and organ damage, making them a heterogeneous population.</a:t>
            </a:r>
          </a:p>
          <a:p>
            <a:r>
              <a:rPr lang="en-US" dirty="0"/>
              <a:t>In addition to the inconsistency of individual pathophysiologic </a:t>
            </a:r>
            <a:r>
              <a:rPr lang="en-US" b="1" dirty="0"/>
              <a:t>immune and metabolic responses to trauma</a:t>
            </a:r>
            <a:r>
              <a:rPr lang="en-US" dirty="0"/>
              <a:t>, the variability in management will alter metabolic demands.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315547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Brain Trauma Foundation showed a significant relationship between the amount of early nutrition therapy provided and the risk of death</a:t>
            </a:r>
          </a:p>
          <a:p>
            <a:endParaRPr lang="en-US" dirty="0" smtClean="0"/>
          </a:p>
          <a:p>
            <a:r>
              <a:rPr lang="en-US" dirty="0"/>
              <a:t>Optimal energy and protein intake following TBI predicted the mortality risk after 2 weeks, with a 30%–40% decrease in mortality for </a:t>
            </a:r>
            <a:r>
              <a:rPr lang="en-US" dirty="0">
                <a:solidFill>
                  <a:srgbClr val="FF0000"/>
                </a:solidFill>
              </a:rPr>
              <a:t>every 10-kcal/kg/d increase in energy intake</a:t>
            </a:r>
            <a:r>
              <a:rPr lang="en-US" dirty="0"/>
              <a:t>, achieving a plateau at approximately </a:t>
            </a:r>
            <a:r>
              <a:rPr lang="en-US" b="1" u="sng" dirty="0"/>
              <a:t>25 kcal/kg/d.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125178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Energy requirements are primarily influenced by the method of management of TBI. Actual measured </a:t>
            </a:r>
            <a:r>
              <a:rPr lang="en-US" b="1" u="sng" dirty="0"/>
              <a:t>energy expenditure can range from 100%–200%</a:t>
            </a:r>
            <a:r>
              <a:rPr lang="en-US" dirty="0"/>
              <a:t> of baseline-predicted REE, depending on variables such as use of paralytics and/or coma-inducing agents in early management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Protein requirements may be in the range of </a:t>
            </a:r>
            <a:r>
              <a:rPr lang="en-US" b="1" u="sng" dirty="0"/>
              <a:t>1.5–2.5 g/kg/d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865242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immune-modulating formulas </a:t>
            </a:r>
            <a:r>
              <a:rPr lang="en-US" dirty="0" smtClean="0"/>
              <a:t>in </a:t>
            </a:r>
            <a:r>
              <a:rPr lang="en-US" dirty="0"/>
              <a:t>TBI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Suggested use </a:t>
            </a:r>
            <a:r>
              <a:rPr lang="en-US" dirty="0"/>
              <a:t>of either </a:t>
            </a:r>
            <a:r>
              <a:rPr lang="en-US" dirty="0">
                <a:solidFill>
                  <a:srgbClr val="FF0000"/>
                </a:solidFill>
              </a:rPr>
              <a:t>arginine-containing</a:t>
            </a:r>
            <a:r>
              <a:rPr lang="en-US" dirty="0"/>
              <a:t> immune-modulating formulations or </a:t>
            </a:r>
            <a:r>
              <a:rPr lang="en-US" dirty="0">
                <a:solidFill>
                  <a:srgbClr val="FF0000"/>
                </a:solidFill>
              </a:rPr>
              <a:t>EPA/DHA supplement </a:t>
            </a:r>
            <a:r>
              <a:rPr lang="en-US" dirty="0"/>
              <a:t>with standard enteral formula in patients with TBI.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73956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abdomen protein/energy </a:t>
            </a:r>
            <a:r>
              <a:rPr lang="en-US" dirty="0"/>
              <a:t>needs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suggest providing an </a:t>
            </a:r>
            <a:r>
              <a:rPr lang="en-US" u="sng" dirty="0">
                <a:solidFill>
                  <a:srgbClr val="FF0000"/>
                </a:solidFill>
              </a:rPr>
              <a:t>additional 15–30 g of protein per liter </a:t>
            </a:r>
            <a:r>
              <a:rPr lang="en-US" dirty="0"/>
              <a:t>of exudate lost for patients with OA. </a:t>
            </a:r>
            <a:endParaRPr lang="en-US" dirty="0" smtClean="0"/>
          </a:p>
          <a:p>
            <a:r>
              <a:rPr lang="en-US" dirty="0" smtClean="0"/>
              <a:t>Energy </a:t>
            </a:r>
            <a:r>
              <a:rPr lang="en-US" dirty="0"/>
              <a:t>needs should be determined </a:t>
            </a:r>
            <a:r>
              <a:rPr lang="en-US" b="1" dirty="0"/>
              <a:t>as for other ICU patients </a:t>
            </a:r>
            <a:r>
              <a:rPr lang="en-US" dirty="0"/>
              <a:t>(see section A).</a:t>
            </a:r>
          </a:p>
        </p:txBody>
      </p:sp>
    </p:spTree>
    <p:extLst>
      <p:ext uri="{BB962C8B-B14F-4D97-AF65-F5344CB8AC3E}">
        <p14:creationId xmlns:p14="http://schemas.microsoft.com/office/powerpoint/2010/main" val="2038124986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 </a:t>
            </a:r>
            <a:r>
              <a:rPr lang="en-US" dirty="0"/>
              <a:t>of nutrition </a:t>
            </a:r>
            <a:r>
              <a:rPr lang="en-US" dirty="0" smtClean="0"/>
              <a:t>support to </a:t>
            </a:r>
            <a:r>
              <a:rPr lang="en-US" dirty="0"/>
              <a:t>feed burn </a:t>
            </a:r>
            <a:r>
              <a:rPr lang="en-US" dirty="0" smtClean="0"/>
              <a:t>patients:</a:t>
            </a:r>
          </a:p>
          <a:p>
            <a:r>
              <a:rPr lang="en-US" dirty="0"/>
              <a:t>EN should be provided to burn patients whose GI tracts are functional and for whom volitional intake is inadequate to meet estimated energy needs.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PN should be reserved for those burn patients for whom EN is not feasible or not tolerated.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301305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energy requirements </a:t>
            </a:r>
            <a:r>
              <a:rPr lang="en-US" dirty="0" smtClean="0"/>
              <a:t>in BURN</a:t>
            </a:r>
          </a:p>
          <a:p>
            <a:r>
              <a:rPr lang="en-US" dirty="0"/>
              <a:t>we suggest that </a:t>
            </a:r>
            <a:r>
              <a:rPr lang="en-US" dirty="0">
                <a:solidFill>
                  <a:srgbClr val="FF0000"/>
                </a:solidFill>
              </a:rPr>
              <a:t>IC</a:t>
            </a:r>
            <a:r>
              <a:rPr lang="en-US" dirty="0"/>
              <a:t> be used when available to assess energy needs in burn patients with weekly repeated measures.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086287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optimal quantity of protein to </a:t>
            </a:r>
            <a:r>
              <a:rPr lang="en-US" dirty="0" smtClean="0"/>
              <a:t>for </a:t>
            </a:r>
            <a:r>
              <a:rPr lang="en-US" dirty="0"/>
              <a:t>large burns requiring ICU </a:t>
            </a:r>
            <a:r>
              <a:rPr lang="en-US" dirty="0" smtClean="0"/>
              <a:t>care:</a:t>
            </a:r>
          </a:p>
          <a:p>
            <a:endParaRPr lang="en-US" dirty="0"/>
          </a:p>
          <a:p>
            <a:r>
              <a:rPr lang="en-US" dirty="0"/>
              <a:t>we suggest that patients with burn injury should receive protein in the range of 1.5–2 g/kg/d.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802078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should nutrition support be initiated</a:t>
            </a:r>
            <a:r>
              <a:rPr lang="en-US" dirty="0" smtClean="0"/>
              <a:t>?</a:t>
            </a:r>
          </a:p>
          <a:p>
            <a:r>
              <a:rPr lang="en-US" dirty="0"/>
              <a:t>we suggest very early initiation of EN (if possible, </a:t>
            </a:r>
            <a:r>
              <a:rPr lang="en-US" dirty="0">
                <a:solidFill>
                  <a:srgbClr val="FF0000"/>
                </a:solidFill>
              </a:rPr>
              <a:t>within 4–6 hours </a:t>
            </a:r>
            <a:r>
              <a:rPr lang="en-US" dirty="0"/>
              <a:t>of injury) in a patient with burn injury.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5612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benefit of early EN in critically ill adult patients compared with withholding or </a:t>
            </a:r>
            <a:r>
              <a:rPr lang="en-US" dirty="0" smtClean="0"/>
              <a:t>delaying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nutrition </a:t>
            </a:r>
            <a:r>
              <a:rPr lang="en-US" dirty="0"/>
              <a:t>support therapy in the form of </a:t>
            </a:r>
            <a:r>
              <a:rPr lang="en-US" b="1" u="sng" dirty="0"/>
              <a:t>early EN </a:t>
            </a:r>
            <a:r>
              <a:rPr lang="en-US" dirty="0"/>
              <a:t>be initiated within </a:t>
            </a:r>
            <a:r>
              <a:rPr lang="en-US" b="1" dirty="0"/>
              <a:t>24–48 hours </a:t>
            </a:r>
            <a:r>
              <a:rPr lang="en-US" dirty="0"/>
              <a:t>in the critically ill patient who is unable to maintain volitional intake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90398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patients with severe sepsis candidates for early EN therapy</a:t>
            </a:r>
            <a:r>
              <a:rPr lang="en-US" dirty="0" smtClean="0"/>
              <a:t>?</a:t>
            </a:r>
          </a:p>
          <a:p>
            <a:r>
              <a:rPr lang="en-US" dirty="0"/>
              <a:t>Initiating EN within </a:t>
            </a:r>
            <a:r>
              <a:rPr lang="en-US" dirty="0" smtClean="0">
                <a:solidFill>
                  <a:srgbClr val="FF0000"/>
                </a:solidFill>
              </a:rPr>
              <a:t>24-48 </a:t>
            </a:r>
            <a:r>
              <a:rPr lang="en-US" dirty="0">
                <a:solidFill>
                  <a:srgbClr val="FF0000"/>
                </a:solidFill>
              </a:rPr>
              <a:t>hours </a:t>
            </a:r>
            <a:r>
              <a:rPr lang="en-US" dirty="0"/>
              <a:t>of resuscitation or when hemodynamic stability is </a:t>
            </a:r>
            <a:r>
              <a:rPr lang="en-US" dirty="0" smtClean="0"/>
              <a:t>reached</a:t>
            </a:r>
          </a:p>
          <a:p>
            <a:r>
              <a:rPr lang="en-US" dirty="0" smtClean="0"/>
              <a:t> </a:t>
            </a:r>
            <a:r>
              <a:rPr lang="en-US" dirty="0"/>
              <a:t>(defined as adequate perfusion pressure, stable doses of vasoactive drugs, stabilized or decreasing levels of lactate and metabolic acidosis, and mean arterial pressure .60 mm Hg) </a:t>
            </a:r>
            <a:endParaRPr lang="en-US" dirty="0" smtClean="0"/>
          </a:p>
          <a:p>
            <a:r>
              <a:rPr lang="en-US" b="1" dirty="0" smtClean="0"/>
              <a:t>is </a:t>
            </a:r>
            <a:r>
              <a:rPr lang="en-US" b="1" dirty="0"/>
              <a:t>associated with improved outcomes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011150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Question: Should exclusive or supplemental PN added to EN providing &lt;60% of goal be used in the acute phase of severe sepsis or septic shock?</a:t>
            </a:r>
          </a:p>
          <a:p>
            <a:endParaRPr lang="en-US" dirty="0" smtClean="0"/>
          </a:p>
          <a:p>
            <a:r>
              <a:rPr lang="en-US" dirty="0"/>
              <a:t>N2. We suggest </a:t>
            </a:r>
            <a:r>
              <a:rPr lang="en-US" b="1" u="sng" dirty="0"/>
              <a:t>not</a:t>
            </a:r>
            <a:r>
              <a:rPr lang="en-US" dirty="0"/>
              <a:t> </a:t>
            </a:r>
            <a:r>
              <a:rPr lang="en-US" b="1" u="sng" dirty="0"/>
              <a:t>using</a:t>
            </a:r>
            <a:r>
              <a:rPr lang="en-US" dirty="0"/>
              <a:t> exclusive PN or supplemental PN in conjunction with EN early in the acute phase of severe sepsis or septic shock, </a:t>
            </a:r>
            <a:r>
              <a:rPr lang="en-US" u="sng" dirty="0"/>
              <a:t>regardless of patients’ degree of nutrition risk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69488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micronutrient supplementation in sepsis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cannot make a recommendation regarding </a:t>
            </a:r>
            <a:r>
              <a:rPr lang="en-US" b="1" dirty="0"/>
              <a:t>selenium</a:t>
            </a:r>
            <a:r>
              <a:rPr lang="en-US" dirty="0"/>
              <a:t>, </a:t>
            </a:r>
            <a:r>
              <a:rPr lang="en-US" b="1" dirty="0"/>
              <a:t>zinc</a:t>
            </a:r>
            <a:r>
              <a:rPr lang="en-US" dirty="0"/>
              <a:t>, and </a:t>
            </a:r>
            <a:r>
              <a:rPr lang="en-US" b="1" dirty="0"/>
              <a:t>antioxidant</a:t>
            </a:r>
            <a:r>
              <a:rPr lang="en-US" dirty="0"/>
              <a:t> supplementation in sepsis at this time due to conflicting studies.</a:t>
            </a:r>
          </a:p>
        </p:txBody>
      </p:sp>
    </p:spTree>
    <p:extLst>
      <p:ext uri="{BB962C8B-B14F-4D97-AF65-F5344CB8AC3E}">
        <p14:creationId xmlns:p14="http://schemas.microsoft.com/office/powerpoint/2010/main" val="3179908540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micronutrient supplementation in sepsis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Specifically, plasma </a:t>
            </a:r>
            <a:r>
              <a:rPr lang="en-US" b="1" u="sng" dirty="0"/>
              <a:t>selenium</a:t>
            </a:r>
            <a:r>
              <a:rPr lang="en-US" dirty="0"/>
              <a:t> has been shown to be depressed in </a:t>
            </a:r>
            <a:r>
              <a:rPr lang="en-US" dirty="0" smtClean="0"/>
              <a:t>sepsis</a:t>
            </a:r>
          </a:p>
          <a:p>
            <a:endParaRPr lang="en-US" dirty="0"/>
          </a:p>
          <a:p>
            <a:r>
              <a:rPr lang="en-US" dirty="0"/>
              <a:t>Selenium is believed to be one of the most potent antioxidant agents in clinical settings (as well as zinc, ascorbic acid, vitamin E, and beta-carotene).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364936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micronutrient supplementation in sepsis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recommended optimal acute selenium dose for critically ill patients may range between </a:t>
            </a:r>
            <a:r>
              <a:rPr lang="en-US" b="1" u="sng" dirty="0"/>
              <a:t>500–750</a:t>
            </a:r>
            <a:r>
              <a:rPr lang="en-US" dirty="0"/>
              <a:t> mcg/d, with ideal duration of supplementation being </a:t>
            </a:r>
            <a:r>
              <a:rPr lang="en-US" b="1" u="sng" dirty="0"/>
              <a:t>1–3 weeks</a:t>
            </a:r>
            <a:r>
              <a:rPr lang="en-US" dirty="0"/>
              <a:t> depending on severity of disease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808560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00501"/>
            <a:ext cx="10515600" cy="5576462"/>
          </a:xfrm>
        </p:spPr>
        <p:txBody>
          <a:bodyPr/>
          <a:lstStyle/>
          <a:p>
            <a:r>
              <a:rPr lang="en-US" b="1" dirty="0"/>
              <a:t>the protein and energy requirements for septic patients in the acute phase of </a:t>
            </a:r>
            <a:r>
              <a:rPr lang="en-US" b="1" dirty="0" smtClean="0"/>
              <a:t>management</a:t>
            </a:r>
            <a:endParaRPr lang="en-US" b="1" dirty="0"/>
          </a:p>
          <a:p>
            <a:endParaRPr lang="en-US" b="1" dirty="0" smtClean="0"/>
          </a:p>
          <a:p>
            <a:r>
              <a:rPr lang="en-US" dirty="0" smtClean="0"/>
              <a:t>We suggest </a:t>
            </a:r>
            <a:r>
              <a:rPr lang="en-US" dirty="0"/>
              <a:t>the provision of </a:t>
            </a:r>
            <a:r>
              <a:rPr lang="en-US" dirty="0">
                <a:solidFill>
                  <a:srgbClr val="FF0000"/>
                </a:solidFill>
              </a:rPr>
              <a:t>trophic feeding </a:t>
            </a:r>
            <a:r>
              <a:rPr lang="en-US" dirty="0"/>
              <a:t>(defined as 10–20 kcal/h or up to 500 kcal/d) for the initial phase of sepsis, advancing as tolerated after 24–48 hours </a:t>
            </a:r>
            <a:r>
              <a:rPr lang="en-US" b="1" dirty="0"/>
              <a:t>to &gt;80% of target energy goal over the first week.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We </a:t>
            </a:r>
            <a:r>
              <a:rPr lang="en-US" dirty="0"/>
              <a:t>suggest delivery </a:t>
            </a:r>
            <a:r>
              <a:rPr lang="en-US" b="1" dirty="0"/>
              <a:t>of 1.2–2 g protein/kg/d</a:t>
            </a:r>
            <a:r>
              <a:rPr lang="en-US" dirty="0"/>
              <a:t>.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14960109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immune or metabolic-modulating enteral formulations (arginine with other agents, including EPA, DHA, glutamine, and nucleic acid) in sepsis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/>
              <a:t>We suggest that immune-modulating formulas </a:t>
            </a:r>
            <a:r>
              <a:rPr lang="en-US" dirty="0">
                <a:solidFill>
                  <a:srgbClr val="FF0000"/>
                </a:solidFill>
              </a:rPr>
              <a:t>not be used routinely</a:t>
            </a:r>
            <a:r>
              <a:rPr lang="en-US" dirty="0"/>
              <a:t> in patients with severe </a:t>
            </a:r>
            <a:r>
              <a:rPr lang="en-US" dirty="0" smtClean="0"/>
              <a:t>sepsis.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996774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Arginine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Theoretically, in septic critically ill patient who is hemodynamically unstable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increasing nitric oxide production, and causing greater hemodynamic instability and organ dysfunction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clinical trials reported no such adverse events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dirty="0"/>
              <a:t>In fact, arginine may provide benefit in sepsis by promoting perfusion of tissues and increasing cardiac output.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459635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Formula containing </a:t>
            </a:r>
            <a:r>
              <a:rPr lang="en-US" b="1" dirty="0"/>
              <a:t>FO</a:t>
            </a:r>
            <a:r>
              <a:rPr lang="en-US" dirty="0"/>
              <a:t>, </a:t>
            </a:r>
            <a:r>
              <a:rPr lang="en-US" b="1" dirty="0"/>
              <a:t>arginine</a:t>
            </a:r>
            <a:r>
              <a:rPr lang="en-US" dirty="0"/>
              <a:t>, and </a:t>
            </a:r>
            <a:r>
              <a:rPr lang="en-US" b="1" dirty="0"/>
              <a:t>nucleic acids</a:t>
            </a:r>
            <a:r>
              <a:rPr lang="en-US" dirty="0"/>
              <a:t>, reduced mortality, bacteremia and nosocomial infection </a:t>
            </a:r>
          </a:p>
          <a:p>
            <a:endParaRPr lang="en-US" dirty="0" smtClean="0"/>
          </a:p>
          <a:p>
            <a:r>
              <a:rPr lang="en-US" dirty="0"/>
              <a:t>formulation of glutamine, antioxidants, trace elements, and butyrate (but no arginine) compared with use of a standard enteral formula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</a:t>
            </a:r>
            <a:r>
              <a:rPr lang="en-US" b="1" dirty="0"/>
              <a:t>faster recovery</a:t>
            </a:r>
            <a:r>
              <a:rPr lang="en-US" dirty="0"/>
              <a:t> in organ function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122672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immune-enhancing enteral formula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early prior to severe sepsis, an immune-enhancing enteral formula with </a:t>
            </a:r>
            <a:r>
              <a:rPr lang="en-US" b="1" dirty="0"/>
              <a:t>omega-3</a:t>
            </a:r>
            <a:r>
              <a:rPr lang="en-US" dirty="0"/>
              <a:t> fatty acids, </a:t>
            </a:r>
            <a:r>
              <a:rPr lang="en-US" b="1" dirty="0"/>
              <a:t>gamma </a:t>
            </a:r>
            <a:r>
              <a:rPr lang="en-US" b="1" dirty="0" err="1"/>
              <a:t>linolenic</a:t>
            </a:r>
            <a:r>
              <a:rPr lang="en-US" b="1" dirty="0"/>
              <a:t> acid</a:t>
            </a:r>
            <a:r>
              <a:rPr lang="en-US" dirty="0"/>
              <a:t>, and </a:t>
            </a:r>
            <a:r>
              <a:rPr lang="en-US" b="1" dirty="0"/>
              <a:t>antioxidants</a:t>
            </a:r>
            <a:r>
              <a:rPr lang="en-US" dirty="0"/>
              <a:t> reduced the development of </a:t>
            </a:r>
            <a:r>
              <a:rPr lang="en-US" u="sng" dirty="0"/>
              <a:t>organ dysfunctions</a:t>
            </a:r>
            <a:r>
              <a:rPr lang="en-US" dirty="0"/>
              <a:t>, although it did not improve mortality or LOS</a:t>
            </a:r>
          </a:p>
        </p:txBody>
      </p:sp>
    </p:spTree>
    <p:extLst>
      <p:ext uri="{BB962C8B-B14F-4D97-AF65-F5344CB8AC3E}">
        <p14:creationId xmlns:p14="http://schemas.microsoft.com/office/powerpoint/2010/main" val="30005379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benefit of early EN in critically ill adult patients compared with withholding or </a:t>
            </a:r>
            <a:r>
              <a:rPr lang="en-US" dirty="0" smtClean="0"/>
              <a:t>delaying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/>
              <a:t>EN </a:t>
            </a:r>
            <a:r>
              <a:rPr lang="en-US" sz="3200" dirty="0" smtClean="0"/>
              <a:t>supports: </a:t>
            </a:r>
          </a:p>
          <a:p>
            <a:r>
              <a:rPr lang="en-US" dirty="0" smtClean="0"/>
              <a:t>integrity </a:t>
            </a:r>
            <a:r>
              <a:rPr lang="en-US" dirty="0"/>
              <a:t>of the gut by maintaining </a:t>
            </a:r>
            <a:r>
              <a:rPr lang="en-US" b="1" u="sng" dirty="0"/>
              <a:t>tight junctions </a:t>
            </a:r>
            <a:r>
              <a:rPr lang="en-US" dirty="0"/>
              <a:t>between the intraepithelial </a:t>
            </a:r>
            <a:r>
              <a:rPr lang="en-US" dirty="0" smtClean="0"/>
              <a:t>cells </a:t>
            </a:r>
          </a:p>
          <a:p>
            <a:endParaRPr lang="en-US" dirty="0" smtClean="0"/>
          </a:p>
          <a:p>
            <a:r>
              <a:rPr lang="en-US" dirty="0" smtClean="0"/>
              <a:t>stimulating </a:t>
            </a:r>
            <a:r>
              <a:rPr lang="en-US" b="1" dirty="0"/>
              <a:t>blood </a:t>
            </a:r>
            <a:r>
              <a:rPr lang="en-US" b="1" dirty="0" smtClean="0"/>
              <a:t>flow </a:t>
            </a:r>
          </a:p>
          <a:p>
            <a:endParaRPr lang="en-US" dirty="0" smtClean="0"/>
          </a:p>
          <a:p>
            <a:r>
              <a:rPr lang="en-US" dirty="0" smtClean="0"/>
              <a:t>and </a:t>
            </a:r>
            <a:r>
              <a:rPr lang="en-US" dirty="0"/>
              <a:t>inducing the release of </a:t>
            </a:r>
            <a:r>
              <a:rPr lang="en-US" b="1" dirty="0"/>
              <a:t>trophic endogenous agents </a:t>
            </a:r>
            <a:r>
              <a:rPr lang="en-US" dirty="0"/>
              <a:t>(</a:t>
            </a:r>
            <a:r>
              <a:rPr lang="en-US" dirty="0" err="1"/>
              <a:t>eg</a:t>
            </a:r>
            <a:r>
              <a:rPr lang="en-US" dirty="0"/>
              <a:t>, cholecystokinin, gastrin, </a:t>
            </a:r>
            <a:r>
              <a:rPr lang="en-US" dirty="0" err="1"/>
              <a:t>bombesin</a:t>
            </a:r>
            <a:r>
              <a:rPr lang="en-US" dirty="0"/>
              <a:t>, and bile salts)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876114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O. Postoperative Major Surgery (SICU Admission Expected)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Question: </a:t>
            </a:r>
            <a:r>
              <a:rPr lang="en-US" dirty="0" smtClean="0"/>
              <a:t>nutrition </a:t>
            </a:r>
            <a:r>
              <a:rPr lang="en-US" dirty="0"/>
              <a:t>risk indicator </a:t>
            </a:r>
            <a:r>
              <a:rPr lang="en-US" dirty="0" smtClean="0"/>
              <a:t>or </a:t>
            </a:r>
            <a:r>
              <a:rPr lang="en-US" dirty="0"/>
              <a:t>traditional markers of nutrition assessment?</a:t>
            </a:r>
          </a:p>
          <a:p>
            <a:r>
              <a:rPr lang="en-US" dirty="0" smtClean="0"/>
              <a:t>we </a:t>
            </a:r>
            <a:r>
              <a:rPr lang="en-US" dirty="0"/>
              <a:t>suggest that determination of nutrition risk (</a:t>
            </a:r>
            <a:r>
              <a:rPr lang="en-US" dirty="0" err="1"/>
              <a:t>eg</a:t>
            </a:r>
            <a:r>
              <a:rPr lang="en-US" dirty="0"/>
              <a:t>, NRS 2002 </a:t>
            </a:r>
            <a:r>
              <a:rPr lang="en-US" dirty="0" smtClean="0"/>
              <a:t>or NUTRIC </a:t>
            </a:r>
            <a:r>
              <a:rPr lang="en-US" dirty="0"/>
              <a:t>score) be performed on all postoperative patients in the ICU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and </a:t>
            </a:r>
            <a:r>
              <a:rPr lang="en-US" dirty="0"/>
              <a:t>that traditional visceral protein levels (serum albumin, </a:t>
            </a:r>
            <a:r>
              <a:rPr lang="en-US" dirty="0" err="1"/>
              <a:t>prealbumin</a:t>
            </a:r>
            <a:r>
              <a:rPr lang="en-US" dirty="0"/>
              <a:t>, and transferrin concentrations) </a:t>
            </a:r>
            <a:r>
              <a:rPr lang="en-US" b="1" dirty="0">
                <a:solidFill>
                  <a:srgbClr val="FF0000"/>
                </a:solidFill>
              </a:rPr>
              <a:t>should not be used as markers of nutrition status.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31115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O. Postoperative Major Surgery (SICU Admission Expected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Question: Should immune-modulating formulas be used routinely to improve outcomes in a postoperative patient?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We </a:t>
            </a:r>
            <a:r>
              <a:rPr lang="en-US" b="1" dirty="0">
                <a:solidFill>
                  <a:srgbClr val="FF0000"/>
                </a:solidFill>
              </a:rPr>
              <a:t>suggest the routine use</a:t>
            </a:r>
            <a:r>
              <a:rPr lang="en-US" dirty="0"/>
              <a:t> of an immune-modulating formula (containing both </a:t>
            </a:r>
            <a:r>
              <a:rPr lang="en-US" b="1" u="sng" dirty="0"/>
              <a:t>arginine and fish oils</a:t>
            </a:r>
            <a:r>
              <a:rPr lang="en-US" dirty="0"/>
              <a:t>) in the SICU for the postoperative patient who requires EN therapy.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087717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</a:t>
            </a:r>
            <a:r>
              <a:rPr lang="en-US" dirty="0"/>
              <a:t>suggest enteral feeding for many patients in difficult postoperative situations such as </a:t>
            </a:r>
            <a:r>
              <a:rPr lang="en-US" u="sng" dirty="0"/>
              <a:t>prolonged ileus</a:t>
            </a:r>
            <a:r>
              <a:rPr lang="en-US" dirty="0"/>
              <a:t>, </a:t>
            </a:r>
            <a:r>
              <a:rPr lang="en-US" u="sng" dirty="0"/>
              <a:t>intestinal anastomosis</a:t>
            </a:r>
            <a:r>
              <a:rPr lang="en-US" dirty="0"/>
              <a:t>, </a:t>
            </a:r>
            <a:r>
              <a:rPr lang="en-US" u="sng" dirty="0"/>
              <a:t>OA</a:t>
            </a:r>
            <a:r>
              <a:rPr lang="en-US" dirty="0"/>
              <a:t>, and need of </a:t>
            </a:r>
            <a:r>
              <a:rPr lang="en-US" u="sng" dirty="0"/>
              <a:t>vasopressors</a:t>
            </a:r>
            <a:r>
              <a:rPr lang="en-US" dirty="0"/>
              <a:t> for hemodynamic support. Each case should be </a:t>
            </a:r>
            <a:r>
              <a:rPr lang="en-US" dirty="0">
                <a:solidFill>
                  <a:srgbClr val="FF0000"/>
                </a:solidFill>
              </a:rPr>
              <a:t>individualized</a:t>
            </a:r>
            <a:r>
              <a:rPr lang="en-US" dirty="0"/>
              <a:t> based on perceived safety and clinical judgment.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416273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Question: When should PN be used in the postoperative ICU patient?</a:t>
            </a:r>
          </a:p>
          <a:p>
            <a:r>
              <a:rPr lang="en-US" dirty="0" smtClean="0"/>
              <a:t>we </a:t>
            </a:r>
            <a:r>
              <a:rPr lang="en-US" dirty="0"/>
              <a:t>suggest that, for the patient who has undergone major upper GI surgery and EN is not feasible, PN should be initiated (</a:t>
            </a:r>
            <a:r>
              <a:rPr lang="en-US" b="1" dirty="0"/>
              <a:t>only if the duration of therapy is anticipated to be ≥7 days</a:t>
            </a:r>
            <a:r>
              <a:rPr lang="en-US" b="1" dirty="0" smtClean="0"/>
              <a:t>).</a:t>
            </a:r>
          </a:p>
          <a:p>
            <a:endParaRPr lang="en-US" b="1" dirty="0"/>
          </a:p>
          <a:p>
            <a:r>
              <a:rPr lang="en-US" b="1" dirty="0"/>
              <a:t>Unless </a:t>
            </a:r>
            <a:r>
              <a:rPr lang="en-US" dirty="0"/>
              <a:t>the patient is at high nutrition risk, PN should not be started in the immediate postoperative period but should be delayed for 5–7 days.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061099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Question: Is advancing to a </a:t>
            </a:r>
            <a:r>
              <a:rPr lang="en-US" b="1" dirty="0"/>
              <a:t>clear-liquid</a:t>
            </a:r>
            <a:r>
              <a:rPr lang="en-US" dirty="0"/>
              <a:t> diet required as the first volitional intake in the postoperative ICU patient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we </a:t>
            </a:r>
            <a:r>
              <a:rPr lang="en-US" dirty="0"/>
              <a:t>suggest that, upon advancing the diet postoperatively, patients be allowed solid food as tolerated and that </a:t>
            </a:r>
            <a:r>
              <a:rPr lang="en-US" b="1" dirty="0">
                <a:solidFill>
                  <a:srgbClr val="FF0000"/>
                </a:solidFill>
              </a:rPr>
              <a:t>clear liquids are not required as the first meal.</a:t>
            </a:r>
          </a:p>
        </p:txBody>
      </p:sp>
    </p:spTree>
    <p:extLst>
      <p:ext uri="{BB962C8B-B14F-4D97-AF65-F5344CB8AC3E}">
        <p14:creationId xmlns:p14="http://schemas.microsoft.com/office/powerpoint/2010/main" val="2683729520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P. Chronically Critically Ill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suggest that chronically critically ill patients (defined as those with persistent organ dysfunction requiring </a:t>
            </a:r>
            <a:r>
              <a:rPr lang="en-US" b="1" dirty="0"/>
              <a:t>ICU LOS &gt;21 days</a:t>
            </a:r>
            <a:r>
              <a:rPr lang="en-US" dirty="0"/>
              <a:t>) be managed with </a:t>
            </a:r>
            <a:r>
              <a:rPr lang="en-US" dirty="0">
                <a:solidFill>
                  <a:srgbClr val="FF0000"/>
                </a:solidFill>
              </a:rPr>
              <a:t>aggressive high-protein EN therapy </a:t>
            </a:r>
            <a:r>
              <a:rPr lang="en-US" dirty="0"/>
              <a:t>and, when feasible, that a </a:t>
            </a:r>
            <a:r>
              <a:rPr lang="en-US" dirty="0">
                <a:solidFill>
                  <a:srgbClr val="FF0000"/>
                </a:solidFill>
              </a:rPr>
              <a:t>resistance exercise program be used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873090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sz="3600" b="1" dirty="0" smtClean="0"/>
          </a:p>
          <a:p>
            <a:pPr algn="ctr"/>
            <a:endParaRPr lang="en-US" sz="3600" b="1" dirty="0"/>
          </a:p>
          <a:p>
            <a:pPr marL="0" indent="0" algn="ctr">
              <a:buNone/>
            </a:pPr>
            <a:r>
              <a:rPr lang="en-US" sz="3600" b="1" dirty="0" smtClean="0"/>
              <a:t>Q</a:t>
            </a:r>
            <a:r>
              <a:rPr lang="en-US" sz="3600" b="1" dirty="0"/>
              <a:t>. Obesity in Critical Illness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082238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Q. Obesity in Critical Illness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suggest that early EN start within 24–48 hours of admission to the ICU for obese patients who cannot sustain volitional intake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343466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Q. Obesity in Critical Illness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nutrition assessment in the obese ICU patient should focus </a:t>
            </a:r>
            <a:r>
              <a:rPr lang="en-US" dirty="0" smtClean="0"/>
              <a:t>on</a:t>
            </a:r>
          </a:p>
          <a:p>
            <a:r>
              <a:rPr lang="en-US" dirty="0" smtClean="0"/>
              <a:t> </a:t>
            </a:r>
            <a:r>
              <a:rPr lang="en-US" dirty="0"/>
              <a:t>determining </a:t>
            </a:r>
            <a:r>
              <a:rPr lang="en-US" b="1" dirty="0"/>
              <a:t>actual</a:t>
            </a:r>
            <a:r>
              <a:rPr lang="en-US" dirty="0"/>
              <a:t>, </a:t>
            </a:r>
            <a:r>
              <a:rPr lang="en-US" b="1" dirty="0"/>
              <a:t>usual</a:t>
            </a:r>
            <a:r>
              <a:rPr lang="en-US" dirty="0"/>
              <a:t>, and </a:t>
            </a:r>
            <a:r>
              <a:rPr lang="en-US" b="1" dirty="0"/>
              <a:t>ideal</a:t>
            </a:r>
            <a:r>
              <a:rPr lang="en-US" dirty="0"/>
              <a:t> weight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b="1" dirty="0"/>
              <a:t>BMI</a:t>
            </a:r>
            <a:r>
              <a:rPr lang="en-US" dirty="0"/>
              <a:t> should be calculated, </a:t>
            </a:r>
            <a:endParaRPr lang="en-US" dirty="0" smtClean="0"/>
          </a:p>
          <a:p>
            <a:r>
              <a:rPr lang="en-US" b="1" dirty="0" smtClean="0"/>
              <a:t>class </a:t>
            </a:r>
            <a:r>
              <a:rPr lang="en-US" b="1" dirty="0"/>
              <a:t>of obesity</a:t>
            </a:r>
            <a:r>
              <a:rPr lang="en-US" dirty="0"/>
              <a:t> identified, </a:t>
            </a:r>
            <a:endParaRPr lang="en-US" dirty="0" smtClean="0"/>
          </a:p>
          <a:p>
            <a:r>
              <a:rPr lang="en-US" dirty="0" smtClean="0"/>
              <a:t>and</a:t>
            </a:r>
            <a:r>
              <a:rPr lang="en-US" dirty="0"/>
              <a:t>, if possible, </a:t>
            </a:r>
            <a:r>
              <a:rPr lang="en-US" b="1" dirty="0"/>
              <a:t>waist circumference</a:t>
            </a:r>
            <a:r>
              <a:rPr lang="en-US" dirty="0"/>
              <a:t> measured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Use of </a:t>
            </a:r>
            <a:r>
              <a:rPr lang="en-US" b="1" u="sng" dirty="0">
                <a:solidFill>
                  <a:srgbClr val="FF0000"/>
                </a:solidFill>
              </a:rPr>
              <a:t>adjusted</a:t>
            </a:r>
            <a:r>
              <a:rPr lang="en-US" b="1" dirty="0">
                <a:solidFill>
                  <a:srgbClr val="FF0000"/>
                </a:solidFill>
              </a:rPr>
              <a:t> body weight is </a:t>
            </a:r>
            <a:r>
              <a:rPr lang="en-US" b="1" u="sng" dirty="0">
                <a:solidFill>
                  <a:srgbClr val="FF0000"/>
                </a:solidFill>
              </a:rPr>
              <a:t>not</a:t>
            </a:r>
            <a:r>
              <a:rPr lang="en-US" b="1" dirty="0">
                <a:solidFill>
                  <a:srgbClr val="FF0000"/>
                </a:solidFill>
              </a:rPr>
              <a:t> recommended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442058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Q. Obesity in Critical Illness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Biomarkers of metabolic syndrome should be evaluated, which </a:t>
            </a:r>
            <a:r>
              <a:rPr lang="en-US" dirty="0" smtClean="0"/>
              <a:t>include: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serum glucose,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triglyceride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and </a:t>
            </a:r>
            <a:r>
              <a:rPr lang="en-US" dirty="0"/>
              <a:t>cholesterol </a:t>
            </a:r>
            <a:r>
              <a:rPr lang="en-US" dirty="0" smtClean="0"/>
              <a:t>concentrations</a:t>
            </a:r>
          </a:p>
          <a:p>
            <a:pPr marL="0" indent="0">
              <a:buNone/>
            </a:pPr>
            <a:r>
              <a:rPr lang="en-US" dirty="0" smtClean="0"/>
              <a:t>Attention </a:t>
            </a:r>
            <a:r>
              <a:rPr lang="en-US" dirty="0"/>
              <a:t>to blood pressure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369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1696"/>
            <a:ext cx="10515600" cy="523526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EN maintains structural integrity </a:t>
            </a:r>
            <a:r>
              <a:rPr lang="en-US" dirty="0" smtClean="0"/>
              <a:t>by:</a:t>
            </a:r>
          </a:p>
          <a:p>
            <a:r>
              <a:rPr lang="en-US" dirty="0" smtClean="0"/>
              <a:t> </a:t>
            </a:r>
            <a:r>
              <a:rPr lang="en-US" dirty="0"/>
              <a:t>maintaining villous height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supporting </a:t>
            </a:r>
            <a:r>
              <a:rPr lang="en-US" dirty="0"/>
              <a:t>the mass of secretory </a:t>
            </a:r>
            <a:r>
              <a:rPr lang="en-US" b="1" dirty="0"/>
              <a:t>IgA</a:t>
            </a:r>
            <a:r>
              <a:rPr lang="en-US" dirty="0"/>
              <a:t> producing </a:t>
            </a:r>
            <a:r>
              <a:rPr lang="en-US" dirty="0" err="1"/>
              <a:t>immunocytes</a:t>
            </a:r>
            <a:r>
              <a:rPr lang="en-US" dirty="0"/>
              <a:t> (</a:t>
            </a:r>
            <a:r>
              <a:rPr lang="en-US" b="1" dirty="0"/>
              <a:t>B cells and plasma cells</a:t>
            </a:r>
            <a:r>
              <a:rPr lang="en-US" dirty="0"/>
              <a:t>) that compose the gut-associated lymphoid tissue (</a:t>
            </a:r>
            <a:r>
              <a:rPr lang="en-US" dirty="0">
                <a:solidFill>
                  <a:srgbClr val="0070C0"/>
                </a:solidFill>
              </a:rPr>
              <a:t>GALT</a:t>
            </a:r>
            <a:r>
              <a:rPr lang="en-US" dirty="0"/>
              <a:t>) and in turn contribute to mucosal-associated lymphoid tissue at distant sites such as the </a:t>
            </a:r>
            <a:r>
              <a:rPr lang="en-US" b="1" dirty="0">
                <a:solidFill>
                  <a:srgbClr val="FF0000"/>
                </a:solidFill>
              </a:rPr>
              <a:t>lungs</a:t>
            </a:r>
            <a:r>
              <a:rPr lang="en-US" dirty="0"/>
              <a:t>, </a:t>
            </a:r>
            <a:r>
              <a:rPr lang="en-US" b="1" dirty="0">
                <a:solidFill>
                  <a:srgbClr val="FF0000"/>
                </a:solidFill>
              </a:rPr>
              <a:t>liver</a:t>
            </a:r>
            <a:r>
              <a:rPr lang="en-US" dirty="0"/>
              <a:t>, and </a:t>
            </a:r>
            <a:r>
              <a:rPr lang="en-US" b="1" dirty="0">
                <a:solidFill>
                  <a:srgbClr val="FF0000"/>
                </a:solidFill>
              </a:rPr>
              <a:t>kidneys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61987941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Q. Obesity in Critical Illness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emerging comorbidities, including:</a:t>
            </a:r>
          </a:p>
          <a:p>
            <a:r>
              <a:rPr lang="en-US" dirty="0"/>
              <a:t>diabetes</a:t>
            </a:r>
          </a:p>
          <a:p>
            <a:r>
              <a:rPr lang="en-US" dirty="0"/>
              <a:t>hyperlipidemia,</a:t>
            </a:r>
          </a:p>
          <a:p>
            <a:r>
              <a:rPr lang="en-US" dirty="0"/>
              <a:t>obstructive sleep apnea</a:t>
            </a:r>
          </a:p>
          <a:p>
            <a:r>
              <a:rPr lang="en-US" dirty="0"/>
              <a:t>restrictive lung disease</a:t>
            </a:r>
          </a:p>
          <a:p>
            <a:r>
              <a:rPr lang="en-US" dirty="0"/>
              <a:t>cardiomyopathy with congestive heart failure </a:t>
            </a:r>
          </a:p>
          <a:p>
            <a:r>
              <a:rPr lang="en-US" dirty="0"/>
              <a:t>hypertension </a:t>
            </a:r>
          </a:p>
          <a:p>
            <a:r>
              <a:rPr lang="en-US" dirty="0" err="1"/>
              <a:t>thrombogenesis</a:t>
            </a:r>
            <a:r>
              <a:rPr lang="en-US" dirty="0"/>
              <a:t>,</a:t>
            </a:r>
          </a:p>
          <a:p>
            <a:r>
              <a:rPr lang="en-US" dirty="0"/>
              <a:t>abnormal liver enzymes to suggest fatty liver disease.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370354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assessment of the level of inflammation should be done by looking at 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/>
              <a:t>CRP </a:t>
            </a:r>
          </a:p>
          <a:p>
            <a:r>
              <a:rPr lang="en-US" dirty="0"/>
              <a:t>Erythrocyte sedimentation rate</a:t>
            </a:r>
          </a:p>
          <a:p>
            <a:r>
              <a:rPr lang="en-US" dirty="0"/>
              <a:t>evidence of SIRS</a:t>
            </a:r>
          </a:p>
        </p:txBody>
      </p:sp>
    </p:spTree>
    <p:extLst>
      <p:ext uri="{BB962C8B-B14F-4D97-AF65-F5344CB8AC3E}">
        <p14:creationId xmlns:p14="http://schemas.microsoft.com/office/powerpoint/2010/main" val="2301326700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factors represent additional comorbidities that make</a:t>
            </a:r>
          </a:p>
          <a:p>
            <a:pPr marL="0" indent="0">
              <a:buNone/>
            </a:pPr>
            <a:r>
              <a:rPr lang="en-US" dirty="0"/>
              <a:t>complications resulting from nutrition therapy  e.g. volume overload, hyperglycemia</a:t>
            </a:r>
          </a:p>
        </p:txBody>
      </p:sp>
    </p:spTree>
    <p:extLst>
      <p:ext uri="{BB962C8B-B14F-4D97-AF65-F5344CB8AC3E}">
        <p14:creationId xmlns:p14="http://schemas.microsoft.com/office/powerpoint/2010/main" val="2416195779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Question: What factors on assessment identify obese patients in the ICU to be at high risk?</a:t>
            </a:r>
          </a:p>
          <a:p>
            <a:r>
              <a:rPr lang="en-US" dirty="0" smtClean="0"/>
              <a:t>central </a:t>
            </a:r>
            <a:r>
              <a:rPr lang="en-US" dirty="0"/>
              <a:t>adiposity, </a:t>
            </a:r>
            <a:endParaRPr lang="en-US" dirty="0" smtClean="0"/>
          </a:p>
          <a:p>
            <a:r>
              <a:rPr lang="en-US" dirty="0" smtClean="0"/>
              <a:t>metabolic </a:t>
            </a:r>
            <a:r>
              <a:rPr lang="en-US" dirty="0"/>
              <a:t>syndrome, </a:t>
            </a:r>
            <a:endParaRPr lang="en-US" dirty="0" smtClean="0"/>
          </a:p>
          <a:p>
            <a:r>
              <a:rPr lang="en-US" dirty="0" err="1" smtClean="0"/>
              <a:t>sarcopenia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BMI </a:t>
            </a:r>
            <a:r>
              <a:rPr lang="en-US" dirty="0"/>
              <a:t>&gt;40, </a:t>
            </a:r>
            <a:endParaRPr lang="en-US" dirty="0" smtClean="0"/>
          </a:p>
          <a:p>
            <a:r>
              <a:rPr lang="en-US" dirty="0" smtClean="0"/>
              <a:t>SIRS</a:t>
            </a:r>
            <a:r>
              <a:rPr lang="en-US" dirty="0"/>
              <a:t>, </a:t>
            </a:r>
          </a:p>
          <a:p>
            <a:r>
              <a:rPr lang="en-US" dirty="0" smtClean="0"/>
              <a:t>other </a:t>
            </a:r>
            <a:r>
              <a:rPr lang="en-US" dirty="0"/>
              <a:t>comorbidities that correlate with higher obesity-related risk for cardiovascular disease and mortality</a:t>
            </a:r>
            <a:r>
              <a:rPr lang="en-US" dirty="0" smtClean="0"/>
              <a:t>.</a:t>
            </a: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662710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suggest that </a:t>
            </a:r>
            <a:r>
              <a:rPr lang="en-US" dirty="0" err="1">
                <a:solidFill>
                  <a:srgbClr val="FF0000"/>
                </a:solidFill>
              </a:rPr>
              <a:t>highprotein</a:t>
            </a:r>
            <a:r>
              <a:rPr lang="en-US" dirty="0"/>
              <a:t> </a:t>
            </a:r>
            <a:r>
              <a:rPr lang="en-US" b="1" dirty="0" err="1"/>
              <a:t>hypocaloric</a:t>
            </a:r>
            <a:r>
              <a:rPr lang="en-US" dirty="0"/>
              <a:t> feeding be implemented in the care of obese ICU patients </a:t>
            </a:r>
            <a:r>
              <a:rPr lang="en-US" dirty="0" smtClean="0"/>
              <a:t>to:</a:t>
            </a:r>
          </a:p>
          <a:p>
            <a:r>
              <a:rPr lang="en-US" u="sng" dirty="0" smtClean="0"/>
              <a:t> </a:t>
            </a:r>
            <a:r>
              <a:rPr lang="en-US" u="sng" dirty="0"/>
              <a:t>preserve lean body mass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mobilize </a:t>
            </a:r>
            <a:r>
              <a:rPr lang="en-US" dirty="0"/>
              <a:t>adipose stores, </a:t>
            </a:r>
            <a:endParaRPr lang="en-US" dirty="0" smtClean="0"/>
          </a:p>
          <a:p>
            <a:r>
              <a:rPr lang="en-US" dirty="0" smtClean="0"/>
              <a:t>and </a:t>
            </a:r>
            <a:r>
              <a:rPr lang="en-US" dirty="0"/>
              <a:t>minimize the metabolic complications of overfeeding.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07431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</a:t>
            </a:r>
            <a:r>
              <a:rPr lang="en-US" dirty="0"/>
              <a:t>all classes of obesity, the goal of the EN regimen should not exceed 65%–70% of target energy requirements as measured by IC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If IC is unavailable, we suggest using the </a:t>
            </a:r>
            <a:r>
              <a:rPr lang="en-US" dirty="0">
                <a:solidFill>
                  <a:srgbClr val="FF0000"/>
                </a:solidFill>
              </a:rPr>
              <a:t>weight-based </a:t>
            </a:r>
            <a:r>
              <a:rPr lang="en-US" dirty="0" smtClean="0">
                <a:solidFill>
                  <a:srgbClr val="FF0000"/>
                </a:solidFill>
              </a:rPr>
              <a:t>equation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/>
              <a:t>11–14 kcal/kg actual body weight per day for patients with BMI in the range of 30–50 </a:t>
            </a:r>
            <a:endParaRPr lang="en-US" dirty="0" smtClean="0"/>
          </a:p>
          <a:p>
            <a:r>
              <a:rPr lang="en-US" dirty="0" smtClean="0"/>
              <a:t>and </a:t>
            </a:r>
            <a:r>
              <a:rPr lang="en-US" dirty="0"/>
              <a:t>22–25 kcal/kg ideal body weight per day for patients with BMI &gt;50. </a:t>
            </a:r>
          </a:p>
        </p:txBody>
      </p:sp>
    </p:spTree>
    <p:extLst>
      <p:ext uri="{BB962C8B-B14F-4D97-AF65-F5344CB8AC3E}">
        <p14:creationId xmlns:p14="http://schemas.microsoft.com/office/powerpoint/2010/main" val="2904306152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suggest that protein should be provided in a range from 2.0 g/kg ideal body weight per day for patients with BMI of 30–40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up </a:t>
            </a:r>
            <a:r>
              <a:rPr lang="en-US" dirty="0"/>
              <a:t>to 2.5 g/kg ideal body weight per day for patients with BMI ≥40.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347134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suggest that, if available, an enteral formula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with </a:t>
            </a:r>
            <a:r>
              <a:rPr lang="en-US" dirty="0">
                <a:solidFill>
                  <a:srgbClr val="FF0000"/>
                </a:solidFill>
              </a:rPr>
              <a:t>low caloric density</a:t>
            </a:r>
            <a:r>
              <a:rPr lang="en-US" dirty="0"/>
              <a:t> and a </a:t>
            </a:r>
            <a:r>
              <a:rPr lang="en-US" b="1" dirty="0">
                <a:solidFill>
                  <a:srgbClr val="FF0000"/>
                </a:solidFill>
              </a:rPr>
              <a:t>reduced NPC:N </a:t>
            </a:r>
            <a:r>
              <a:rPr lang="en-US" dirty="0"/>
              <a:t>be used in the adult obese ICU patient.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9497731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04967"/>
            <a:ext cx="10515600" cy="567199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Question: Does the obese ICU patient with a history of bariatric surgery or other </a:t>
            </a:r>
            <a:r>
              <a:rPr lang="en-US" dirty="0" err="1" smtClean="0"/>
              <a:t>malabsorptive</a:t>
            </a:r>
            <a:r>
              <a:rPr lang="en-US" dirty="0" smtClean="0"/>
              <a:t> condition require any additional supplementation of micronutrients when starting nutrition therapy?</a:t>
            </a:r>
          </a:p>
          <a:p>
            <a:endParaRPr lang="en-US" dirty="0"/>
          </a:p>
          <a:p>
            <a:r>
              <a:rPr lang="en-US" dirty="0" smtClean="0"/>
              <a:t>supplemental </a:t>
            </a:r>
            <a:r>
              <a:rPr lang="en-US" dirty="0"/>
              <a:t>thiamine prior to initiating dextrose-containing IV fluids or nutrition therapy. </a:t>
            </a:r>
            <a:endParaRPr lang="en-US" dirty="0" smtClean="0"/>
          </a:p>
          <a:p>
            <a:r>
              <a:rPr lang="en-US" dirty="0" smtClean="0"/>
              <a:t>calcium </a:t>
            </a:r>
            <a:endParaRPr lang="en-US" dirty="0"/>
          </a:p>
          <a:p>
            <a:r>
              <a:rPr lang="en-US" dirty="0"/>
              <a:t>thiamin</a:t>
            </a:r>
          </a:p>
          <a:p>
            <a:r>
              <a:rPr lang="en-US" dirty="0"/>
              <a:t>vitamin B12</a:t>
            </a:r>
          </a:p>
          <a:p>
            <a:r>
              <a:rPr lang="en-US" dirty="0"/>
              <a:t>fat soluble vitamins (A, D, E, K)</a:t>
            </a:r>
          </a:p>
          <a:p>
            <a:r>
              <a:rPr lang="en-US" dirty="0"/>
              <a:t>and folate </a:t>
            </a:r>
          </a:p>
          <a:p>
            <a:r>
              <a:rPr lang="en-US" dirty="0"/>
              <a:t>along with the trace minerals </a:t>
            </a:r>
            <a:r>
              <a:rPr lang="en-US" b="1" dirty="0"/>
              <a:t>iron</a:t>
            </a:r>
            <a:r>
              <a:rPr lang="en-US" dirty="0"/>
              <a:t>, </a:t>
            </a:r>
            <a:r>
              <a:rPr lang="en-US" b="1" dirty="0"/>
              <a:t>selenium</a:t>
            </a:r>
            <a:r>
              <a:rPr lang="en-US" dirty="0"/>
              <a:t>, </a:t>
            </a:r>
            <a:r>
              <a:rPr lang="en-US" b="1" dirty="0"/>
              <a:t>zinc</a:t>
            </a:r>
            <a:r>
              <a:rPr lang="en-US" dirty="0"/>
              <a:t>, and </a:t>
            </a:r>
            <a:r>
              <a:rPr lang="en-US" b="1" dirty="0"/>
              <a:t>copper</a:t>
            </a:r>
            <a:r>
              <a:rPr lang="en-US" dirty="0"/>
              <a:t>, should</a:t>
            </a:r>
          </a:p>
          <a:p>
            <a:r>
              <a:rPr lang="en-US" dirty="0"/>
              <a:t>be considered</a:t>
            </a:r>
            <a:r>
              <a:rPr lang="en-US" dirty="0" smtClean="0"/>
              <a:t>.</a:t>
            </a: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892709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Nutrition Therapy End-of-Life Situations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01003"/>
            <a:ext cx="10515600" cy="4975960"/>
          </a:xfrm>
        </p:spPr>
        <p:txBody>
          <a:bodyPr/>
          <a:lstStyle/>
          <a:p>
            <a:r>
              <a:rPr lang="en-US" dirty="0"/>
              <a:t>What is the role of artificial nutrition and hydration (ANH) in end-of-life situations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/>
              <a:t>we suggest that ANH is not obligatory in cases of futile care or end-of-life situations. The decision to provide ANH should be based on evidence, best practices, clinical experience and judgment; effective communication with the patient, family, and/or authorized surrogate decision maker; and respect for patient autonomy and dignity</a:t>
            </a:r>
          </a:p>
        </p:txBody>
      </p:sp>
    </p:spTree>
    <p:extLst>
      <p:ext uri="{BB962C8B-B14F-4D97-AF65-F5344CB8AC3E}">
        <p14:creationId xmlns:p14="http://schemas.microsoft.com/office/powerpoint/2010/main" val="18222011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Outcome difference </a:t>
            </a:r>
            <a:r>
              <a:rPr lang="en-US" sz="4000" dirty="0"/>
              <a:t>between the use of </a:t>
            </a:r>
            <a:r>
              <a:rPr lang="en-US" sz="4000" b="1" dirty="0"/>
              <a:t>EN or PN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suggest the use of </a:t>
            </a:r>
            <a:r>
              <a:rPr lang="en-US" b="1" dirty="0"/>
              <a:t>EN over PN </a:t>
            </a:r>
            <a:r>
              <a:rPr lang="en-US" dirty="0"/>
              <a:t>in critically ill patients who require nutrition support therapy.</a:t>
            </a:r>
          </a:p>
        </p:txBody>
      </p:sp>
    </p:spTree>
    <p:extLst>
      <p:ext uri="{BB962C8B-B14F-4D97-AF65-F5344CB8AC3E}">
        <p14:creationId xmlns:p14="http://schemas.microsoft.com/office/powerpoint/2010/main" val="3037677745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dirty="0" smtClean="0"/>
          </a:p>
          <a:p>
            <a:pPr marL="0" indent="0" algn="ctr">
              <a:buNone/>
            </a:pPr>
            <a:r>
              <a:rPr lang="en-US" sz="4400" dirty="0" smtClean="0"/>
              <a:t>Thank you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78447486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intralipid</a:t>
            </a:r>
            <a:endParaRPr lang="en-US" dirty="0"/>
          </a:p>
          <a:p>
            <a:r>
              <a:rPr lang="en-US" b="1" dirty="0"/>
              <a:t>Essential Fatty Acid Deficiency</a:t>
            </a:r>
            <a:endParaRPr lang="en-US" dirty="0"/>
          </a:p>
          <a:p>
            <a:r>
              <a:rPr lang="en-US" dirty="0"/>
              <a:t>When </a:t>
            </a:r>
            <a:r>
              <a:rPr lang="en-US" dirty="0" err="1"/>
              <a:t>Intralipid</a:t>
            </a:r>
            <a:r>
              <a:rPr lang="en-US" dirty="0"/>
              <a:t>® is administered to correct essential fatty acid deficiency, </a:t>
            </a:r>
            <a:r>
              <a:rPr lang="en-US" b="1" u="sng" dirty="0"/>
              <a:t>eight to ten percent of the caloric input</a:t>
            </a:r>
            <a:r>
              <a:rPr lang="en-US" dirty="0"/>
              <a:t> should be supplied by </a:t>
            </a:r>
            <a:r>
              <a:rPr lang="en-US" dirty="0" err="1"/>
              <a:t>Intralipid</a:t>
            </a:r>
            <a:r>
              <a:rPr lang="en-US" dirty="0"/>
              <a:t>® in order to provide adequate amounts of linoleic and </a:t>
            </a:r>
            <a:r>
              <a:rPr lang="en-US" dirty="0" err="1"/>
              <a:t>linolenic</a:t>
            </a:r>
            <a:r>
              <a:rPr lang="en-US" dirty="0"/>
              <a:t> acids. When EFAD occurs together with stress, the amount of </a:t>
            </a:r>
            <a:r>
              <a:rPr lang="en-US" dirty="0" err="1"/>
              <a:t>Intralipid</a:t>
            </a:r>
            <a:r>
              <a:rPr lang="en-US" dirty="0"/>
              <a:t>® needed to correct the deficiency may be increased.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016456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initial infusion rate of the </a:t>
            </a:r>
            <a:r>
              <a:rPr lang="en-US" dirty="0" err="1"/>
              <a:t>intralipid</a:t>
            </a:r>
            <a:r>
              <a:rPr lang="en-US" dirty="0"/>
              <a:t> in adults should be </a:t>
            </a:r>
            <a:r>
              <a:rPr lang="en-US" dirty="0">
                <a:solidFill>
                  <a:srgbClr val="FF0000"/>
                </a:solidFill>
              </a:rPr>
              <a:t>0.1 g fat/minute for the first 15 to 30 minutes of infusion</a:t>
            </a:r>
            <a:r>
              <a:rPr lang="en-US" dirty="0"/>
              <a:t>. If no untoward reactions occur (see </a:t>
            </a:r>
            <a:r>
              <a:rPr lang="en-US" u="sng" dirty="0">
                <a:hlinkClick r:id="rId2"/>
              </a:rPr>
              <a:t>ADVERSE REACTIONS</a:t>
            </a:r>
            <a:r>
              <a:rPr lang="en-US" dirty="0"/>
              <a:t> section), the infusion rate </a:t>
            </a:r>
            <a:r>
              <a:rPr lang="en-US" dirty="0">
                <a:solidFill>
                  <a:srgbClr val="FF0000"/>
                </a:solidFill>
              </a:rPr>
              <a:t>can be increased to 0.2 g fat/minute</a:t>
            </a:r>
            <a:r>
              <a:rPr lang="en-US" dirty="0"/>
              <a:t>. For adults, the admixture should not contain more than 1000 mL of </a:t>
            </a:r>
            <a:r>
              <a:rPr lang="en-US" dirty="0" err="1"/>
              <a:t>Intralipid</a:t>
            </a:r>
            <a:r>
              <a:rPr lang="en-US" dirty="0"/>
              <a:t>® 10% on the first day of therapy. If the patient has no untoward reactions, the dose can be increased on the following day. The daily dosage should not exceed </a:t>
            </a:r>
            <a:r>
              <a:rPr lang="en-US" dirty="0">
                <a:solidFill>
                  <a:srgbClr val="FF0000"/>
                </a:solidFill>
              </a:rPr>
              <a:t>2.5 g of fat/kg of body weight </a:t>
            </a:r>
            <a:r>
              <a:rPr lang="en-US" dirty="0"/>
              <a:t>(12.5 mL of </a:t>
            </a:r>
            <a:r>
              <a:rPr lang="en-US" dirty="0" err="1"/>
              <a:t>Intralipid</a:t>
            </a:r>
            <a:r>
              <a:rPr lang="en-US" dirty="0"/>
              <a:t>® 20% per kg). </a:t>
            </a:r>
            <a:r>
              <a:rPr lang="en-US" dirty="0" err="1"/>
              <a:t>Intralipid</a:t>
            </a:r>
            <a:r>
              <a:rPr lang="en-US" dirty="0"/>
              <a:t>® </a:t>
            </a:r>
            <a:r>
              <a:rPr lang="en-US" dirty="0">
                <a:solidFill>
                  <a:srgbClr val="FF0000"/>
                </a:solidFill>
              </a:rPr>
              <a:t>should make up no more than 60% of the total caloric input to the patient</a:t>
            </a:r>
            <a:r>
              <a:rPr lang="en-US" dirty="0"/>
              <a:t>. Carbohydrate and a source of amino acids should comprise the remaining caloric input.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460496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Amino acid</a:t>
            </a:r>
          </a:p>
          <a:p>
            <a:r>
              <a:rPr lang="en-US" dirty="0"/>
              <a:t>Contains sodium </a:t>
            </a:r>
            <a:r>
              <a:rPr lang="en-US" b="1" u="sng" dirty="0" err="1"/>
              <a:t>metabisulfite</a:t>
            </a:r>
            <a:r>
              <a:rPr lang="en-US" dirty="0"/>
              <a:t>, a sulfite that may cause allergic-type reactions including anaphylactic symptoms and life-threatening or less severe asthmatic episodes in certain susceptible people. The overall prevalence of sulfite sensitivity in the general population is unknown and probably low.</a:t>
            </a:r>
          </a:p>
          <a:p>
            <a:r>
              <a:rPr lang="en-US" dirty="0"/>
              <a:t>Sulfite sensitivity is seen more frequently in </a:t>
            </a:r>
            <a:r>
              <a:rPr lang="en-US" b="1" u="sng" dirty="0"/>
              <a:t>asthmatic</a:t>
            </a:r>
            <a:r>
              <a:rPr lang="en-US" dirty="0"/>
              <a:t> than in </a:t>
            </a:r>
            <a:r>
              <a:rPr lang="en-US" dirty="0" err="1"/>
              <a:t>nonasthmatic</a:t>
            </a:r>
            <a:r>
              <a:rPr lang="en-US"/>
              <a:t> people.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1398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 dysfunction in the ICU setting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occurs </a:t>
            </a:r>
            <a:r>
              <a:rPr lang="en-US" dirty="0"/>
              <a:t>in 30%–70% of </a:t>
            </a:r>
            <a:r>
              <a:rPr lang="en-US" dirty="0" smtClean="0"/>
              <a:t>patients</a:t>
            </a:r>
            <a:endParaRPr lang="en-US" dirty="0"/>
          </a:p>
          <a:p>
            <a:r>
              <a:rPr lang="en-US" dirty="0"/>
              <a:t>the </a:t>
            </a:r>
            <a:r>
              <a:rPr lang="en-US" dirty="0" smtClean="0"/>
              <a:t>diagnosis </a:t>
            </a:r>
          </a:p>
          <a:p>
            <a:r>
              <a:rPr lang="en-US" dirty="0" smtClean="0"/>
              <a:t>premorbid condition </a:t>
            </a:r>
          </a:p>
          <a:p>
            <a:r>
              <a:rPr lang="en-US" dirty="0" smtClean="0"/>
              <a:t>ventilation mode</a:t>
            </a:r>
          </a:p>
          <a:p>
            <a:r>
              <a:rPr lang="en-US" dirty="0" smtClean="0"/>
              <a:t>medications</a:t>
            </a:r>
            <a:endParaRPr lang="en-US" dirty="0"/>
          </a:p>
          <a:p>
            <a:r>
              <a:rPr lang="en-US" dirty="0"/>
              <a:t>and metabolic state.</a:t>
            </a:r>
          </a:p>
        </p:txBody>
      </p:sp>
    </p:spTree>
    <p:extLst>
      <p:ext uri="{BB962C8B-B14F-4D97-AF65-F5344CB8AC3E}">
        <p14:creationId xmlns:p14="http://schemas.microsoft.com/office/powerpoint/2010/main" val="9099093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64024"/>
            <a:ext cx="10515600" cy="5712939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Is the clinical evidence of contractility (bowel sounds, flatus) required prior to initiating EN in critically ill adult patients</a:t>
            </a:r>
            <a:r>
              <a:rPr lang="en-US" sz="3200" dirty="0" smtClean="0"/>
              <a:t>?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b="1" dirty="0" smtClean="0"/>
              <a:t>Obvious</a:t>
            </a:r>
            <a:r>
              <a:rPr lang="en-US" dirty="0" smtClean="0"/>
              <a:t> signs </a:t>
            </a:r>
            <a:r>
              <a:rPr lang="en-US" dirty="0"/>
              <a:t>of contractility should </a:t>
            </a:r>
            <a:r>
              <a:rPr lang="en-US" b="1" dirty="0"/>
              <a:t>not</a:t>
            </a:r>
            <a:r>
              <a:rPr lang="en-US" dirty="0"/>
              <a:t> be required prior to initiation of EN.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1284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preferred </a:t>
            </a:r>
            <a:r>
              <a:rPr lang="en-US" dirty="0"/>
              <a:t>level of infusion of EN within the </a:t>
            </a:r>
            <a:r>
              <a:rPr lang="en-US" dirty="0" smtClean="0"/>
              <a:t>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 </a:t>
            </a:r>
            <a:r>
              <a:rPr lang="en-US" dirty="0"/>
              <a:t>most critically ill patients, it is acceptable to initiate EN in the stomach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level of infusion be </a:t>
            </a:r>
            <a:r>
              <a:rPr lang="en-US" b="1" u="sng" dirty="0"/>
              <a:t>diverted lower </a:t>
            </a:r>
            <a:r>
              <a:rPr lang="en-US" dirty="0"/>
              <a:t>in the GI tract in those critically ill patients at high risk for </a:t>
            </a:r>
            <a:r>
              <a:rPr lang="en-US" b="1" u="sng" dirty="0">
                <a:solidFill>
                  <a:srgbClr val="FF0000"/>
                </a:solidFill>
              </a:rPr>
              <a:t>aspiration</a:t>
            </a:r>
            <a:r>
              <a:rPr lang="en-US" dirty="0"/>
              <a:t> </a:t>
            </a:r>
            <a:r>
              <a:rPr lang="en-US" dirty="0" smtClean="0"/>
              <a:t>or </a:t>
            </a:r>
            <a:r>
              <a:rPr lang="en-US" dirty="0"/>
              <a:t>those who have </a:t>
            </a:r>
            <a:r>
              <a:rPr lang="en-US" dirty="0" smtClean="0"/>
              <a:t>shown </a:t>
            </a:r>
            <a:r>
              <a:rPr lang="en-US" b="1" u="sng" dirty="0" smtClean="0">
                <a:solidFill>
                  <a:srgbClr val="FF0000"/>
                </a:solidFill>
              </a:rPr>
              <a:t>intolerance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/>
              <a:t>to gastric EN.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0419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 safety during hemodynamic instability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 </a:t>
            </a:r>
            <a:r>
              <a:rPr lang="en-US" dirty="0"/>
              <a:t>the setting of hemodynamic compromise or </a:t>
            </a:r>
            <a:r>
              <a:rPr lang="en-US" dirty="0" smtClean="0"/>
              <a:t>instability;</a:t>
            </a:r>
          </a:p>
          <a:p>
            <a:r>
              <a:rPr lang="en-US" dirty="0" smtClean="0"/>
              <a:t>EN </a:t>
            </a:r>
            <a:r>
              <a:rPr lang="en-US" dirty="0"/>
              <a:t>should be withheld until the patient is fully resuscitated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and/or </a:t>
            </a:r>
          </a:p>
          <a:p>
            <a:r>
              <a:rPr lang="en-US" dirty="0" smtClean="0"/>
              <a:t>Stable</a:t>
            </a:r>
          </a:p>
          <a:p>
            <a:endParaRPr lang="en-US" dirty="0" smtClean="0"/>
          </a:p>
          <a:p>
            <a:r>
              <a:rPr lang="en-US" dirty="0" smtClean="0"/>
              <a:t>Initiation/reinitiating </a:t>
            </a:r>
            <a:r>
              <a:rPr lang="en-US" dirty="0"/>
              <a:t>of EN may be considered with </a:t>
            </a:r>
            <a:r>
              <a:rPr lang="en-US" u="sng" dirty="0"/>
              <a:t>caution</a:t>
            </a:r>
            <a:r>
              <a:rPr lang="en-US" dirty="0"/>
              <a:t> in patients undergoing withdrawal of </a:t>
            </a:r>
            <a:r>
              <a:rPr lang="en-US" u="sng" dirty="0">
                <a:solidFill>
                  <a:srgbClr val="FF0000"/>
                </a:solidFill>
              </a:rPr>
              <a:t>vasopressor support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4591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000" dirty="0" smtClean="0"/>
              <a:t>A</a:t>
            </a:r>
            <a:r>
              <a:rPr lang="en-US" sz="4000" dirty="0"/>
              <a:t>. Nutrition Assessment</a:t>
            </a:r>
          </a:p>
        </p:txBody>
      </p:sp>
    </p:spTree>
    <p:extLst>
      <p:ext uri="{BB962C8B-B14F-4D97-AF65-F5344CB8AC3E}">
        <p14:creationId xmlns:p14="http://schemas.microsoft.com/office/powerpoint/2010/main" val="38511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4400" dirty="0" smtClean="0"/>
          </a:p>
          <a:p>
            <a:pPr marL="0" indent="0" algn="ctr">
              <a:buNone/>
            </a:pPr>
            <a:r>
              <a:rPr lang="en-US" sz="4400" dirty="0" smtClean="0"/>
              <a:t>C</a:t>
            </a:r>
            <a:r>
              <a:rPr lang="en-US" sz="4400" dirty="0"/>
              <a:t>. Dosing of EN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2164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What population of patients in the ICU setting does not require nutrition support therapy over the first week of hospitalization?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patients </a:t>
            </a:r>
            <a:r>
              <a:rPr lang="en-US" dirty="0"/>
              <a:t>who are at </a:t>
            </a:r>
            <a:r>
              <a:rPr lang="en-US" b="1" u="sng" dirty="0"/>
              <a:t>low nutrition risk </a:t>
            </a:r>
            <a:r>
              <a:rPr lang="en-US" dirty="0"/>
              <a:t>with </a:t>
            </a:r>
            <a:r>
              <a:rPr lang="en-US" b="1" u="sng" dirty="0"/>
              <a:t>normal baseline nutrition </a:t>
            </a:r>
            <a:r>
              <a:rPr lang="en-US" dirty="0"/>
              <a:t>status and low disease severity (</a:t>
            </a:r>
            <a:r>
              <a:rPr lang="en-US" dirty="0" err="1"/>
              <a:t>eg</a:t>
            </a:r>
            <a:r>
              <a:rPr lang="en-US" dirty="0">
                <a:solidFill>
                  <a:srgbClr val="FF0000"/>
                </a:solidFill>
              </a:rPr>
              <a:t>, NRS 2002 ≤3 or NUTRIC score ≤5</a:t>
            </a:r>
            <a:r>
              <a:rPr lang="en-US" dirty="0"/>
              <a:t>) who cannot maintain volitional intake do not require specialized nutrition therapy </a:t>
            </a:r>
            <a:r>
              <a:rPr lang="en-US" b="1" dirty="0"/>
              <a:t>over the first week </a:t>
            </a:r>
            <a:r>
              <a:rPr lang="en-US" dirty="0"/>
              <a:t>of hospitalization in the ICU.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2807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459962"/>
          </a:xfrm>
        </p:spPr>
        <p:txBody>
          <a:bodyPr>
            <a:normAutofit/>
          </a:bodyPr>
          <a:lstStyle/>
          <a:p>
            <a:r>
              <a:rPr lang="en-US" dirty="0"/>
              <a:t>For which population of patients in the ICU setting is it appropriate to provide trophic EN over the first week of hospitalization?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25087"/>
            <a:ext cx="10515600" cy="335187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trophic </a:t>
            </a:r>
            <a:r>
              <a:rPr lang="en-US" dirty="0"/>
              <a:t>or full nutrition by EN is appropriate for patients </a:t>
            </a:r>
            <a:r>
              <a:rPr lang="en-US" dirty="0" smtClean="0"/>
              <a:t>with:</a:t>
            </a:r>
          </a:p>
          <a:p>
            <a:r>
              <a:rPr lang="en-US" dirty="0" smtClean="0"/>
              <a:t> </a:t>
            </a:r>
            <a:r>
              <a:rPr lang="en-US" dirty="0"/>
              <a:t>acute respiratory distress syndrome (</a:t>
            </a:r>
            <a:r>
              <a:rPr lang="en-US" dirty="0">
                <a:solidFill>
                  <a:srgbClr val="FF0000"/>
                </a:solidFill>
              </a:rPr>
              <a:t>ARDS</a:t>
            </a:r>
            <a:r>
              <a:rPr lang="en-US" dirty="0"/>
              <a:t>) / acute lung injury (</a:t>
            </a:r>
            <a:r>
              <a:rPr lang="en-US" dirty="0">
                <a:solidFill>
                  <a:srgbClr val="FF0000"/>
                </a:solidFill>
              </a:rPr>
              <a:t>ALI</a:t>
            </a:r>
            <a:r>
              <a:rPr lang="en-US" dirty="0"/>
              <a:t>) and those expected to have a duration of </a:t>
            </a:r>
            <a:r>
              <a:rPr lang="en-US" dirty="0">
                <a:solidFill>
                  <a:srgbClr val="FF0000"/>
                </a:solidFill>
              </a:rPr>
              <a:t>mechanical ventilation ≥72 hours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as </a:t>
            </a:r>
            <a:r>
              <a:rPr lang="en-US" dirty="0"/>
              <a:t>these 2 strategies of feeding have </a:t>
            </a:r>
            <a:r>
              <a:rPr lang="en-US" b="1" u="sng" dirty="0"/>
              <a:t>similar</a:t>
            </a:r>
            <a:r>
              <a:rPr lang="en-US" dirty="0"/>
              <a:t> patient outcomes over the first week of hospitalization.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3640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trophic EN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</a:t>
            </a:r>
            <a:r>
              <a:rPr lang="en-US" dirty="0"/>
              <a:t>defined as 10–20 kcal/h or up to 500 kcal/d) for up to 6 days resulted in a </a:t>
            </a:r>
            <a:r>
              <a:rPr lang="en-US" b="1" dirty="0"/>
              <a:t>lower incidence of GI intolerance </a:t>
            </a:r>
            <a:r>
              <a:rPr lang="en-US" dirty="0"/>
              <a:t>over the first week of hospitalization in the ICU </a:t>
            </a:r>
            <a:r>
              <a:rPr lang="en-US" b="1" dirty="0"/>
              <a:t>than full EN</a:t>
            </a:r>
          </a:p>
        </p:txBody>
      </p:sp>
    </p:spTree>
    <p:extLst>
      <p:ext uri="{BB962C8B-B14F-4D97-AF65-F5344CB8AC3E}">
        <p14:creationId xmlns:p14="http://schemas.microsoft.com/office/powerpoint/2010/main" val="6863226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254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2388"/>
            <a:ext cx="10515600" cy="5494575"/>
          </a:xfrm>
        </p:spPr>
        <p:txBody>
          <a:bodyPr/>
          <a:lstStyle/>
          <a:p>
            <a:r>
              <a:rPr lang="en-US" dirty="0"/>
              <a:t>What population of patients in the ICU requires full EN (as close as possible to target </a:t>
            </a:r>
            <a:r>
              <a:rPr lang="en-US" dirty="0" smtClean="0"/>
              <a:t>nutrition goals</a:t>
            </a:r>
            <a:r>
              <a:rPr lang="en-US" dirty="0"/>
              <a:t>) beginning in the first week of hospitalization?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patients who are at high nutrition risk (</a:t>
            </a:r>
            <a:r>
              <a:rPr lang="en-US" dirty="0" err="1"/>
              <a:t>eg</a:t>
            </a:r>
            <a:r>
              <a:rPr lang="en-US" dirty="0"/>
              <a:t>, NRS 2002 ≥5 or NUTRIC score ≥5, without interleukin 6)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OR</a:t>
            </a:r>
          </a:p>
          <a:p>
            <a:r>
              <a:rPr lang="en-US" dirty="0" smtClean="0"/>
              <a:t>severely malnourished</a:t>
            </a:r>
          </a:p>
          <a:p>
            <a:r>
              <a:rPr lang="en-US" dirty="0" smtClean="0"/>
              <a:t> </a:t>
            </a:r>
            <a:r>
              <a:rPr lang="en-US" dirty="0"/>
              <a:t>should be advanced toward goal as quickly as tolerated over 24–48 hours while monitoring for refeeding syndrome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5421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soon should target nutrition goals be reached in these patients?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Efforts </a:t>
            </a:r>
            <a:r>
              <a:rPr lang="en-US" dirty="0"/>
              <a:t>to provide &gt;80% of estimated or calculated goal energy and protein within 48–72 hours should be made to achieve the clinical benefit of EN over the first week of hospitalization.</a:t>
            </a:r>
          </a:p>
        </p:txBody>
      </p:sp>
    </p:spTree>
    <p:extLst>
      <p:ext uri="{BB962C8B-B14F-4D97-AF65-F5344CB8AC3E}">
        <p14:creationId xmlns:p14="http://schemas.microsoft.com/office/powerpoint/2010/main" val="5303552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low- to moderate-risk patients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Trophic feeds (usually defined as 10–20 mL/h or 10–20 kcal/h) may be sufficient </a:t>
            </a:r>
            <a:r>
              <a:rPr lang="en-US" dirty="0" smtClean="0"/>
              <a:t>to:</a:t>
            </a:r>
          </a:p>
          <a:p>
            <a:r>
              <a:rPr lang="en-US" dirty="0" smtClean="0"/>
              <a:t>prevent mucosal </a:t>
            </a:r>
            <a:r>
              <a:rPr lang="en-US" dirty="0"/>
              <a:t>atrophy </a:t>
            </a:r>
            <a:endParaRPr lang="en-US" dirty="0" smtClean="0"/>
          </a:p>
          <a:p>
            <a:r>
              <a:rPr lang="en-US" dirty="0" smtClean="0"/>
              <a:t>and </a:t>
            </a:r>
            <a:r>
              <a:rPr lang="en-US" dirty="0"/>
              <a:t>maintain gut integrity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7080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/>
          <a:lstStyle/>
          <a:p>
            <a:r>
              <a:rPr lang="en-US" dirty="0" smtClean="0"/>
              <a:t>high-risk patients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9"/>
            <a:ext cx="10515600" cy="5010362"/>
          </a:xfrm>
        </p:spPr>
        <p:txBody>
          <a:bodyPr>
            <a:normAutofit/>
          </a:bodyPr>
          <a:lstStyle/>
          <a:p>
            <a:r>
              <a:rPr lang="en-US" dirty="0" smtClean="0"/>
              <a:t> &gt;50%–65% of goal </a:t>
            </a:r>
            <a:r>
              <a:rPr lang="en-US" dirty="0"/>
              <a:t>energy may be required to </a:t>
            </a:r>
            <a:r>
              <a:rPr lang="en-US" dirty="0" smtClean="0"/>
              <a:t>prevent: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increases </a:t>
            </a:r>
            <a:r>
              <a:rPr lang="en-US" dirty="0"/>
              <a:t>in intestinal permeability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and </a:t>
            </a:r>
            <a:r>
              <a:rPr lang="en-US" dirty="0"/>
              <a:t>systemic infection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b="1" dirty="0">
                <a:solidFill>
                  <a:srgbClr val="FF0000"/>
                </a:solidFill>
              </a:rPr>
              <a:t>burn</a:t>
            </a:r>
            <a:r>
              <a:rPr lang="en-US" dirty="0"/>
              <a:t> and </a:t>
            </a:r>
            <a:r>
              <a:rPr lang="en-US" b="1" dirty="0">
                <a:solidFill>
                  <a:srgbClr val="FF0000"/>
                </a:solidFill>
              </a:rPr>
              <a:t>bone marrow transplant </a:t>
            </a:r>
            <a:r>
              <a:rPr lang="en-US" dirty="0"/>
              <a:t>patients,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to </a:t>
            </a:r>
            <a:r>
              <a:rPr lang="en-US" dirty="0"/>
              <a:t>promote faster return of cognitive function in </a:t>
            </a:r>
            <a:r>
              <a:rPr lang="en-US" b="1" dirty="0">
                <a:solidFill>
                  <a:srgbClr val="FF0000"/>
                </a:solidFill>
              </a:rPr>
              <a:t>head injury </a:t>
            </a:r>
            <a:r>
              <a:rPr lang="en-US" dirty="0"/>
              <a:t>patients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</a:t>
            </a:r>
            <a:r>
              <a:rPr lang="en-US" dirty="0"/>
              <a:t>and to reduce mortality in </a:t>
            </a:r>
            <a:r>
              <a:rPr lang="en-US" b="1" dirty="0">
                <a:solidFill>
                  <a:srgbClr val="FF0000"/>
                </a:solidFill>
              </a:rPr>
              <a:t>high-risk hospitalized </a:t>
            </a:r>
            <a:r>
              <a:rPr lang="en-US" dirty="0"/>
              <a:t>patients.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5743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protein </a:t>
            </a:r>
            <a:r>
              <a:rPr lang="en-US" dirty="0" smtClean="0"/>
              <a:t>&amp; clinical </a:t>
            </a:r>
            <a:r>
              <a:rPr lang="en-US" dirty="0"/>
              <a:t>outcomes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sufficient (high-dose) protein should be provided.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Protein </a:t>
            </a:r>
            <a:r>
              <a:rPr lang="en-US" dirty="0"/>
              <a:t>requirements are expected to be in the range of 1.2–2.0 g/kg </a:t>
            </a:r>
            <a:r>
              <a:rPr lang="en-US" b="1" u="sng" dirty="0"/>
              <a:t>actual body weight </a:t>
            </a:r>
            <a:r>
              <a:rPr lang="en-US" dirty="0"/>
              <a:t>per </a:t>
            </a:r>
            <a:r>
              <a:rPr lang="en-US" dirty="0" smtClean="0"/>
              <a:t>day.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and </a:t>
            </a:r>
            <a:r>
              <a:rPr lang="en-US" dirty="0"/>
              <a:t>may likely be even higher in </a:t>
            </a:r>
            <a:r>
              <a:rPr lang="en-US" b="1" u="sng" dirty="0"/>
              <a:t>burn</a:t>
            </a:r>
            <a:r>
              <a:rPr lang="en-US" dirty="0"/>
              <a:t> or </a:t>
            </a:r>
            <a:r>
              <a:rPr lang="en-US" b="1" u="sng" dirty="0"/>
              <a:t>multiple trauma </a:t>
            </a:r>
            <a:r>
              <a:rPr lang="en-US" dirty="0"/>
              <a:t>patients.</a:t>
            </a:r>
          </a:p>
        </p:txBody>
      </p:sp>
    </p:spTree>
    <p:extLst>
      <p:ext uri="{BB962C8B-B14F-4D97-AF65-F5344CB8AC3E}">
        <p14:creationId xmlns:p14="http://schemas.microsoft.com/office/powerpoint/2010/main" val="38755735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D. Monitoring Tolerance and Adequacy of 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745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nutrition risk </a:t>
            </a:r>
            <a:r>
              <a:rPr lang="en-US" b="1" dirty="0" smtClean="0"/>
              <a:t>indicator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nutrition 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Nutritional </a:t>
            </a:r>
            <a:r>
              <a:rPr lang="en-US" dirty="0"/>
              <a:t>risk screening [NRS 2002</a:t>
            </a:r>
            <a:r>
              <a:rPr lang="en-US" dirty="0" smtClean="0"/>
              <a:t>] </a:t>
            </a:r>
          </a:p>
          <a:p>
            <a:r>
              <a:rPr lang="en-US" dirty="0" smtClean="0"/>
              <a:t>NUTRIC score</a:t>
            </a:r>
          </a:p>
          <a:p>
            <a:endParaRPr lang="en-US" dirty="0" smtClean="0"/>
          </a:p>
          <a:p>
            <a:r>
              <a:rPr lang="en-US" dirty="0"/>
              <a:t>A</a:t>
            </a:r>
            <a:r>
              <a:rPr lang="en-US" dirty="0" smtClean="0"/>
              <a:t>ll </a:t>
            </a:r>
            <a:r>
              <a:rPr lang="en-US" dirty="0"/>
              <a:t>patients admitted to the ICU for whom volitional intake is anticipated to be insufficient. </a:t>
            </a:r>
            <a:endParaRPr lang="en-US" dirty="0" smtClean="0"/>
          </a:p>
          <a:p>
            <a:r>
              <a:rPr lang="en-US" dirty="0" smtClean="0"/>
              <a:t>High </a:t>
            </a:r>
            <a:r>
              <a:rPr lang="en-US" dirty="0"/>
              <a:t>nutrition risk identifies those patients most likely to benefit from early EN therapy.</a:t>
            </a:r>
          </a:p>
        </p:txBody>
      </p:sp>
    </p:spTree>
    <p:extLst>
      <p:ext uri="{BB962C8B-B14F-4D97-AF65-F5344CB8AC3E}">
        <p14:creationId xmlns:p14="http://schemas.microsoft.com/office/powerpoint/2010/main" val="24651085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(NPO) should be minimized to limit propagation of </a:t>
            </a:r>
            <a:r>
              <a:rPr lang="en-US" dirty="0" err="1" smtClean="0">
                <a:solidFill>
                  <a:srgbClr val="FF0000"/>
                </a:solidFill>
              </a:rPr>
              <a:t>ileus</a:t>
            </a:r>
            <a:r>
              <a:rPr lang="en-US" dirty="0" smtClean="0"/>
              <a:t> and to prevent </a:t>
            </a:r>
            <a:r>
              <a:rPr lang="en-US" dirty="0" smtClean="0">
                <a:solidFill>
                  <a:srgbClr val="FF0000"/>
                </a:solidFill>
              </a:rPr>
              <a:t>inadequate nutrient </a:t>
            </a:r>
            <a:r>
              <a:rPr lang="en-US" dirty="0" smtClean="0"/>
              <a:t>delivery.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 intolerance definition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vomiting, </a:t>
            </a:r>
          </a:p>
          <a:p>
            <a:r>
              <a:rPr lang="en-US" dirty="0" smtClean="0"/>
              <a:t>abdominal distention, </a:t>
            </a:r>
          </a:p>
          <a:p>
            <a:r>
              <a:rPr lang="en-US" dirty="0" smtClean="0"/>
              <a:t>complaints of discomfort, </a:t>
            </a:r>
          </a:p>
          <a:p>
            <a:r>
              <a:rPr lang="en-US" dirty="0" smtClean="0"/>
              <a:t>high NG output, high GRV, </a:t>
            </a:r>
          </a:p>
          <a:p>
            <a:r>
              <a:rPr lang="en-US" dirty="0" smtClean="0"/>
              <a:t>diarrhea, </a:t>
            </a:r>
          </a:p>
          <a:p>
            <a:r>
              <a:rPr lang="en-US" dirty="0" smtClean="0"/>
              <a:t>reduced passage of flatus and stool, </a:t>
            </a:r>
          </a:p>
          <a:p>
            <a:r>
              <a:rPr lang="en-US" dirty="0" smtClean="0"/>
              <a:t>or abnormal abdominal radiographs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Question: Should GRVs be used as a marker for aspiration to monitor ICU patients receiving EN?</a:t>
            </a:r>
            <a:br>
              <a:rPr lang="en-US" sz="40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D2a. We suggest that </a:t>
            </a:r>
            <a:r>
              <a:rPr lang="en-US" dirty="0" smtClean="0">
                <a:solidFill>
                  <a:srgbClr val="FF0000"/>
                </a:solidFill>
              </a:rPr>
              <a:t>GRVs not be used as part of routine care </a:t>
            </a:r>
            <a:r>
              <a:rPr lang="en-US" dirty="0" smtClean="0"/>
              <a:t>to monitor ICU patients receiving EN.</a:t>
            </a:r>
          </a:p>
          <a:p>
            <a:r>
              <a:rPr lang="en-US" dirty="0" smtClean="0"/>
              <a:t>D2b. We suggest that, for those ICUs where GRVs are still utilized, </a:t>
            </a:r>
            <a:r>
              <a:rPr lang="en-US" dirty="0" smtClean="0">
                <a:solidFill>
                  <a:srgbClr val="FF0000"/>
                </a:solidFill>
              </a:rPr>
              <a:t>holding EN for GRVs &lt;500 </a:t>
            </a:r>
            <a:r>
              <a:rPr lang="en-US" dirty="0" err="1" smtClean="0">
                <a:solidFill>
                  <a:srgbClr val="FF0000"/>
                </a:solidFill>
              </a:rPr>
              <a:t>mL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 the absence of other signs of intolerance (see section D1) should be </a:t>
            </a:r>
            <a:r>
              <a:rPr lang="en-US" b="1" dirty="0" smtClean="0">
                <a:solidFill>
                  <a:srgbClr val="FF0000"/>
                </a:solidFill>
              </a:rPr>
              <a:t>avoided.</a:t>
            </a:r>
          </a:p>
          <a:p>
            <a:r>
              <a:rPr lang="en-US" dirty="0" smtClean="0"/>
              <a:t>GRVs do </a:t>
            </a:r>
            <a:r>
              <a:rPr lang="en-US" b="1" dirty="0" smtClean="0">
                <a:solidFill>
                  <a:srgbClr val="FF0000"/>
                </a:solidFill>
              </a:rPr>
              <a:t>not correlate </a:t>
            </a:r>
            <a:r>
              <a:rPr lang="en-US" dirty="0" smtClean="0"/>
              <a:t>with incidences of pneumonia, regurgitation, or aspiration.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Question: Should EN feeding protocols be used in the adult ICU setting?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dirty="0" smtClean="0"/>
              <a:t>D3a. We recommend that </a:t>
            </a:r>
            <a:r>
              <a:rPr lang="en-US" dirty="0" err="1" smtClean="0">
                <a:solidFill>
                  <a:srgbClr val="FF0000"/>
                </a:solidFill>
              </a:rPr>
              <a:t>enteral</a:t>
            </a:r>
            <a:r>
              <a:rPr lang="en-US" dirty="0" smtClean="0">
                <a:solidFill>
                  <a:srgbClr val="FF0000"/>
                </a:solidFill>
              </a:rPr>
              <a:t> feeding protocols </a:t>
            </a:r>
            <a:r>
              <a:rPr lang="en-US" dirty="0" smtClean="0"/>
              <a:t>be designed and implemented to increase the overall percentage of goal calories provided.</a:t>
            </a:r>
          </a:p>
          <a:p>
            <a:r>
              <a:rPr lang="en-US" dirty="0" smtClean="0"/>
              <a:t>D3b. Based on expert consensus, we suggest that use of a volume-based feeding protocol or </a:t>
            </a:r>
            <a:r>
              <a:rPr lang="en-US" dirty="0" smtClean="0">
                <a:solidFill>
                  <a:srgbClr val="FF0000"/>
                </a:solidFill>
              </a:rPr>
              <a:t>a top-down </a:t>
            </a:r>
            <a:r>
              <a:rPr lang="en-US" dirty="0" err="1" smtClean="0">
                <a:solidFill>
                  <a:srgbClr val="FF0000"/>
                </a:solidFill>
              </a:rPr>
              <a:t>multistrategy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protocol be considered.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84737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aspiration risk </a:t>
            </a:r>
            <a:r>
              <a:rPr lang="en-US" sz="4000" dirty="0" err="1" smtClean="0"/>
              <a:t>measurments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2026"/>
            <a:ext cx="10515600" cy="5605974"/>
          </a:xfrm>
        </p:spPr>
        <p:txBody>
          <a:bodyPr>
            <a:normAutofit/>
          </a:bodyPr>
          <a:lstStyle/>
          <a:p>
            <a:r>
              <a:rPr lang="en-US" dirty="0" smtClean="0"/>
              <a:t>presence of a </a:t>
            </a:r>
            <a:r>
              <a:rPr lang="en-US" dirty="0" err="1" smtClean="0"/>
              <a:t>nasoenteric</a:t>
            </a:r>
            <a:r>
              <a:rPr lang="en-US" dirty="0" smtClean="0"/>
              <a:t> </a:t>
            </a:r>
            <a:r>
              <a:rPr lang="en-US" dirty="0" err="1" smtClean="0"/>
              <a:t>enteral</a:t>
            </a:r>
            <a:r>
              <a:rPr lang="en-US" dirty="0" smtClean="0"/>
              <a:t> access device</a:t>
            </a:r>
          </a:p>
          <a:p>
            <a:r>
              <a:rPr lang="en-US" dirty="0" smtClean="0"/>
              <a:t> mechanical ventilation, </a:t>
            </a:r>
          </a:p>
          <a:p>
            <a:r>
              <a:rPr lang="en-US" dirty="0" smtClean="0"/>
              <a:t>age &gt;70 years,</a:t>
            </a:r>
          </a:p>
          <a:p>
            <a:r>
              <a:rPr lang="en-US" dirty="0" smtClean="0"/>
              <a:t> reduced level of consciousness,</a:t>
            </a:r>
          </a:p>
          <a:p>
            <a:r>
              <a:rPr lang="en-US" dirty="0" smtClean="0"/>
              <a:t> poor oral care, </a:t>
            </a:r>
          </a:p>
          <a:p>
            <a:r>
              <a:rPr lang="en-US" dirty="0" smtClean="0"/>
              <a:t>inadequate </a:t>
            </a:r>
            <a:r>
              <a:rPr lang="en-US" dirty="0" err="1" smtClean="0"/>
              <a:t>nurse:patient</a:t>
            </a:r>
            <a:r>
              <a:rPr lang="en-US" dirty="0" smtClean="0"/>
              <a:t> ratio, </a:t>
            </a:r>
          </a:p>
          <a:p>
            <a:r>
              <a:rPr lang="en-US" dirty="0" smtClean="0"/>
              <a:t>supine positioning,</a:t>
            </a:r>
          </a:p>
          <a:p>
            <a:r>
              <a:rPr lang="en-US" dirty="0" smtClean="0"/>
              <a:t> neurologic deficits, </a:t>
            </a:r>
          </a:p>
          <a:p>
            <a:r>
              <a:rPr lang="en-US" dirty="0" err="1" smtClean="0"/>
              <a:t>gastroesophageal</a:t>
            </a:r>
            <a:r>
              <a:rPr lang="en-US" dirty="0" smtClean="0"/>
              <a:t> reflux, </a:t>
            </a:r>
          </a:p>
          <a:p>
            <a:r>
              <a:rPr lang="en-US" dirty="0" smtClean="0"/>
              <a:t>transport out of the ICU, </a:t>
            </a:r>
          </a:p>
          <a:p>
            <a:r>
              <a:rPr lang="en-US" dirty="0" smtClean="0"/>
              <a:t>and use of </a:t>
            </a:r>
            <a:r>
              <a:rPr lang="en-US" dirty="0" smtClean="0">
                <a:solidFill>
                  <a:srgbClr val="FF0000"/>
                </a:solidFill>
              </a:rPr>
              <a:t>bolus</a:t>
            </a:r>
            <a:r>
              <a:rPr lang="en-US" dirty="0" smtClean="0"/>
              <a:t> intermittent EN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Pneumonia</a:t>
            </a:r>
            <a:r>
              <a:rPr lang="en-US" dirty="0" smtClean="0"/>
              <a:t> and bacterial colonization of the upper respiratory tree is more closely associated with aspiration of contaminated </a:t>
            </a:r>
            <a:r>
              <a:rPr lang="en-US" dirty="0" err="1" smtClean="0"/>
              <a:t>oropharyngeal</a:t>
            </a:r>
            <a:r>
              <a:rPr lang="en-US" dirty="0" smtClean="0"/>
              <a:t> secretions than regurgitation and aspiration of </a:t>
            </a:r>
            <a:r>
              <a:rPr lang="en-US" b="1" dirty="0" smtClean="0">
                <a:solidFill>
                  <a:srgbClr val="FF0000"/>
                </a:solidFill>
              </a:rPr>
              <a:t>contaminated gastric contents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patients at high risk for aspiration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diverting the level of feeding by </a:t>
            </a:r>
            <a:r>
              <a:rPr lang="en-US" dirty="0" err="1" smtClean="0">
                <a:solidFill>
                  <a:srgbClr val="FF0000"/>
                </a:solidFill>
              </a:rPr>
              <a:t>postpyloric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enteral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access device placement in patients deemed to be at high risk for aspiration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high-risk patients or those shown to be intolerant to bolus gastric EN, delivery of EN should be switched to </a:t>
            </a:r>
            <a:r>
              <a:rPr lang="en-US" dirty="0" smtClean="0">
                <a:solidFill>
                  <a:srgbClr val="FF0000"/>
                </a:solidFill>
              </a:rPr>
              <a:t>continuous infusion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patients at high risk for aspiration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agents to promote motility, such as </a:t>
            </a:r>
            <a:r>
              <a:rPr lang="en-US" dirty="0" err="1" smtClean="0">
                <a:solidFill>
                  <a:srgbClr val="FF0000"/>
                </a:solidFill>
              </a:rPr>
              <a:t>prokinetic</a:t>
            </a:r>
            <a:r>
              <a:rPr lang="en-US" dirty="0" smtClean="0">
                <a:solidFill>
                  <a:srgbClr val="FF0000"/>
                </a:solidFill>
              </a:rPr>
              <a:t> medications </a:t>
            </a:r>
            <a:r>
              <a:rPr lang="en-US" dirty="0" smtClean="0"/>
              <a:t>(</a:t>
            </a:r>
            <a:r>
              <a:rPr lang="en-US" dirty="0" err="1" smtClean="0"/>
              <a:t>metoclopramide</a:t>
            </a:r>
            <a:r>
              <a:rPr lang="en-US" dirty="0" smtClean="0"/>
              <a:t> or erythromycin), be initiated where clinically feasible</a:t>
            </a:r>
          </a:p>
          <a:p>
            <a:endParaRPr lang="en-US" dirty="0" smtClean="0"/>
          </a:p>
          <a:p>
            <a:r>
              <a:rPr lang="en-US" dirty="0" smtClean="0"/>
              <a:t>In all </a:t>
            </a:r>
            <a:r>
              <a:rPr lang="en-US" dirty="0" err="1" smtClean="0"/>
              <a:t>intubated</a:t>
            </a:r>
            <a:r>
              <a:rPr lang="en-US" dirty="0" smtClean="0"/>
              <a:t> ICU patients receiving EN, the head of the bed should be elevated </a:t>
            </a:r>
            <a:r>
              <a:rPr lang="en-US" dirty="0" smtClean="0">
                <a:solidFill>
                  <a:srgbClr val="FF0000"/>
                </a:solidFill>
              </a:rPr>
              <a:t>30°–45° and use of </a:t>
            </a:r>
            <a:r>
              <a:rPr lang="en-US" dirty="0" err="1" smtClean="0">
                <a:solidFill>
                  <a:srgbClr val="FF0000"/>
                </a:solidFill>
              </a:rPr>
              <a:t>chlorhexidine</a:t>
            </a:r>
            <a:r>
              <a:rPr lang="en-US" dirty="0" smtClean="0">
                <a:solidFill>
                  <a:srgbClr val="FF0000"/>
                </a:solidFill>
              </a:rPr>
              <a:t> mouthwash twice a day </a:t>
            </a:r>
            <a:r>
              <a:rPr lang="en-US" dirty="0" smtClean="0"/>
              <a:t>should be considered.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should diarrhea associated with EN be assessed in the adult critically ill population?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EN not be automatically interrupted </a:t>
            </a:r>
            <a:r>
              <a:rPr lang="en-US" dirty="0" smtClean="0"/>
              <a:t>for diarrhea but rather that feeds be continued while evaluating the </a:t>
            </a:r>
            <a:r>
              <a:rPr lang="en-US" dirty="0" smtClean="0">
                <a:solidFill>
                  <a:srgbClr val="FF0000"/>
                </a:solidFill>
              </a:rPr>
              <a:t>etiology of diarrhea </a:t>
            </a:r>
            <a:r>
              <a:rPr lang="en-US" dirty="0" smtClean="0"/>
              <a:t>in an ICU patient to determine appropriate treatment.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sz="3600" dirty="0" smtClean="0"/>
              <a:t>E. Selection of Appropriate </a:t>
            </a:r>
            <a:r>
              <a:rPr lang="en-US" sz="3600" dirty="0" err="1" smtClean="0"/>
              <a:t>Enteral</a:t>
            </a:r>
            <a:r>
              <a:rPr lang="en-US" sz="3600" dirty="0" smtClean="0"/>
              <a:t> Formulation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</a:t>
            </a:r>
            <a:r>
              <a:rPr lang="en-US" dirty="0" smtClean="0"/>
              <a:t>ools</a:t>
            </a:r>
            <a:r>
              <a:rPr lang="en-US" dirty="0"/>
              <a:t>, </a:t>
            </a:r>
            <a:r>
              <a:rPr lang="en-US" dirty="0" smtClean="0"/>
              <a:t>Components, Surrogate markers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N</a:t>
            </a:r>
            <a:r>
              <a:rPr lang="en-US" dirty="0" smtClean="0"/>
              <a:t>utrition </a:t>
            </a:r>
            <a:r>
              <a:rPr lang="en-US" dirty="0"/>
              <a:t>assessment </a:t>
            </a:r>
            <a:r>
              <a:rPr lang="en-US" dirty="0" smtClean="0"/>
              <a:t>include:</a:t>
            </a:r>
          </a:p>
          <a:p>
            <a:r>
              <a:rPr lang="en-US" dirty="0" smtClean="0"/>
              <a:t>evaluation </a:t>
            </a:r>
            <a:r>
              <a:rPr lang="en-US" dirty="0"/>
              <a:t>of </a:t>
            </a:r>
            <a:r>
              <a:rPr lang="en-US" b="1" dirty="0"/>
              <a:t>comorbid</a:t>
            </a:r>
            <a:r>
              <a:rPr lang="en-US" dirty="0"/>
              <a:t> </a:t>
            </a:r>
            <a:r>
              <a:rPr lang="en-US" dirty="0" smtClean="0"/>
              <a:t>conditions</a:t>
            </a:r>
          </a:p>
          <a:p>
            <a:r>
              <a:rPr lang="en-US" dirty="0" smtClean="0"/>
              <a:t>function </a:t>
            </a:r>
            <a:r>
              <a:rPr lang="en-US" dirty="0"/>
              <a:t>of the gastrointestinal (</a:t>
            </a:r>
            <a:r>
              <a:rPr lang="en-US" b="1" dirty="0"/>
              <a:t>GI</a:t>
            </a:r>
            <a:r>
              <a:rPr lang="en-US" dirty="0"/>
              <a:t>) </a:t>
            </a:r>
            <a:r>
              <a:rPr lang="en-US" dirty="0" smtClean="0"/>
              <a:t>tract</a:t>
            </a:r>
          </a:p>
          <a:p>
            <a:r>
              <a:rPr lang="en-US" dirty="0" smtClean="0"/>
              <a:t>and </a:t>
            </a:r>
            <a:r>
              <a:rPr lang="en-US" dirty="0"/>
              <a:t>risk of </a:t>
            </a:r>
            <a:r>
              <a:rPr lang="en-US" b="1" dirty="0" smtClean="0"/>
              <a:t>aspiration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Which formula should be used when initiating EN in the critically ill patient?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the majority of patients in an ICU setting, a </a:t>
            </a:r>
            <a:r>
              <a:rPr lang="en-US" dirty="0" smtClean="0">
                <a:solidFill>
                  <a:srgbClr val="FF0000"/>
                </a:solidFill>
              </a:rPr>
              <a:t>standard polymeric </a:t>
            </a:r>
            <a:r>
              <a:rPr lang="en-US" dirty="0" smtClean="0"/>
              <a:t>isotonic or near isotonic </a:t>
            </a:r>
            <a:r>
              <a:rPr lang="en-US" dirty="0" smtClean="0">
                <a:solidFill>
                  <a:srgbClr val="FF0000"/>
                </a:solidFill>
              </a:rPr>
              <a:t>1- to 1.5-kcal/</a:t>
            </a:r>
            <a:r>
              <a:rPr lang="en-US" dirty="0" err="1" smtClean="0">
                <a:solidFill>
                  <a:srgbClr val="FF0000"/>
                </a:solidFill>
              </a:rPr>
              <a:t>mL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formula is appropriate and will be well tolerated.</a:t>
            </a:r>
          </a:p>
          <a:p>
            <a:endParaRPr lang="en-US" dirty="0" smtClean="0"/>
          </a:p>
          <a:p>
            <a:r>
              <a:rPr lang="en-US" dirty="0" smtClean="0"/>
              <a:t>We suggest </a:t>
            </a:r>
            <a:r>
              <a:rPr lang="en-US" dirty="0" smtClean="0">
                <a:solidFill>
                  <a:srgbClr val="FF0000"/>
                </a:solidFill>
              </a:rPr>
              <a:t>avoiding</a:t>
            </a:r>
            <a:r>
              <a:rPr lang="en-US" dirty="0" smtClean="0"/>
              <a:t> the routine use of all </a:t>
            </a:r>
            <a:r>
              <a:rPr lang="en-US" dirty="0" smtClean="0">
                <a:solidFill>
                  <a:srgbClr val="FF0000"/>
                </a:solidFill>
              </a:rPr>
              <a:t>specialty formulas </a:t>
            </a:r>
            <a:r>
              <a:rPr lang="en-US" dirty="0" smtClean="0"/>
              <a:t>in critically ill patients in a MICU and disease-specific formulas in the SICU.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06436"/>
            <a:ext cx="10515600" cy="609131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 clear benefit</a:t>
            </a:r>
            <a:r>
              <a:rPr lang="en-US" dirty="0" smtClean="0"/>
              <a:t> to patient outcome has been shown in the literature for the routine use of specialty formulas in a general ICU setting, including:</a:t>
            </a:r>
          </a:p>
          <a:p>
            <a:r>
              <a:rPr lang="en-US" dirty="0" smtClean="0"/>
              <a:t>Diabetes</a:t>
            </a:r>
          </a:p>
          <a:p>
            <a:r>
              <a:rPr lang="en-US" dirty="0" smtClean="0"/>
              <a:t>(pulmonary, renal, hepatic), </a:t>
            </a:r>
          </a:p>
          <a:p>
            <a:r>
              <a:rPr lang="en-US" dirty="0" err="1" smtClean="0"/>
              <a:t>semielemental</a:t>
            </a:r>
            <a:endParaRPr lang="en-US" dirty="0" smtClean="0"/>
          </a:p>
          <a:p>
            <a:r>
              <a:rPr lang="en-US" dirty="0" smtClean="0"/>
              <a:t>elemental</a:t>
            </a:r>
          </a:p>
          <a:p>
            <a:r>
              <a:rPr lang="en-US" dirty="0" smtClean="0"/>
              <a:t>immune modulating:</a:t>
            </a:r>
          </a:p>
          <a:p>
            <a:pPr>
              <a:buNone/>
            </a:pPr>
            <a:r>
              <a:rPr lang="en-US" dirty="0" smtClean="0"/>
              <a:t>Use of immune-modulating formulas has shown no outcome benefits over standard EN formulas in a MICU setting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rationale for pulmonary formulas </a:t>
            </a:r>
            <a:r>
              <a:rPr lang="en-US" dirty="0" smtClean="0"/>
              <a:t>(high fat to carbohydrate to reduce respiratory quotient) has been shown to be </a:t>
            </a:r>
            <a:r>
              <a:rPr lang="en-US" dirty="0" smtClean="0">
                <a:solidFill>
                  <a:srgbClr val="FF0000"/>
                </a:solidFill>
              </a:rPr>
              <a:t>erroneous</a:t>
            </a:r>
            <a:r>
              <a:rPr lang="en-US" dirty="0" smtClean="0"/>
              <a:t> (effect seen only with </a:t>
            </a:r>
            <a:r>
              <a:rPr lang="en-US" dirty="0" smtClean="0">
                <a:solidFill>
                  <a:srgbClr val="00B0F0"/>
                </a:solidFill>
              </a:rPr>
              <a:t>overfeeding</a:t>
            </a:r>
            <a:r>
              <a:rPr lang="en-US" dirty="0" smtClean="0"/>
              <a:t>), and their high content of </a:t>
            </a:r>
            <a:r>
              <a:rPr lang="en-US" dirty="0" smtClean="0">
                <a:solidFill>
                  <a:srgbClr val="FF0000"/>
                </a:solidFill>
              </a:rPr>
              <a:t>omega-6</a:t>
            </a:r>
            <a:r>
              <a:rPr lang="en-US" dirty="0" smtClean="0"/>
              <a:t> fatty acid may drive inflammatory processes.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immune-modulating </a:t>
            </a:r>
            <a:r>
              <a:rPr lang="en-US" dirty="0" err="1" smtClean="0"/>
              <a:t>enteral</a:t>
            </a:r>
            <a:r>
              <a:rPr lang="en-US" dirty="0" smtClean="0"/>
              <a:t> formulations have an impact on clinical outcomes for the critically ill patient regardless of the ICU setting?</a:t>
            </a:r>
          </a:p>
          <a:p>
            <a:r>
              <a:rPr lang="en-US" dirty="0" smtClean="0"/>
              <a:t>immune-modulating </a:t>
            </a:r>
            <a:r>
              <a:rPr lang="en-US" dirty="0" err="1" smtClean="0"/>
              <a:t>enteral</a:t>
            </a:r>
            <a:r>
              <a:rPr lang="en-US" dirty="0" smtClean="0"/>
              <a:t> formulations (</a:t>
            </a:r>
            <a:r>
              <a:rPr lang="en-US" dirty="0" err="1" smtClean="0"/>
              <a:t>arginine</a:t>
            </a:r>
            <a:r>
              <a:rPr lang="en-US" dirty="0" smtClean="0"/>
              <a:t> with other agents, including </a:t>
            </a:r>
            <a:r>
              <a:rPr lang="en-US" dirty="0" err="1" smtClean="0"/>
              <a:t>eicosapentaenoic</a:t>
            </a:r>
            <a:r>
              <a:rPr lang="en-US" dirty="0" smtClean="0"/>
              <a:t> acid [EPA], </a:t>
            </a:r>
            <a:r>
              <a:rPr lang="en-US" dirty="0" err="1" smtClean="0"/>
              <a:t>docosahexaenoic</a:t>
            </a:r>
            <a:r>
              <a:rPr lang="en-US" dirty="0" smtClean="0"/>
              <a:t> acid [DHA], glutamine, and nucleic acid)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 should not be used routinely </a:t>
            </a:r>
            <a:r>
              <a:rPr lang="en-US" dirty="0" smtClean="0"/>
              <a:t>in the MICU. Consideration for these formulations should be reserved for patients with </a:t>
            </a:r>
            <a:r>
              <a:rPr lang="en-US" dirty="0" smtClean="0">
                <a:solidFill>
                  <a:srgbClr val="FF0000"/>
                </a:solidFill>
              </a:rPr>
              <a:t>TBI</a:t>
            </a:r>
            <a:r>
              <a:rPr lang="en-US" dirty="0" smtClean="0"/>
              <a:t> and </a:t>
            </a:r>
            <a:r>
              <a:rPr lang="en-US" dirty="0" err="1" smtClean="0">
                <a:solidFill>
                  <a:srgbClr val="FF0000"/>
                </a:solidFill>
              </a:rPr>
              <a:t>perioperative</a:t>
            </a:r>
            <a:r>
              <a:rPr lang="en-US" dirty="0" smtClean="0"/>
              <a:t> patients in the SICU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EN formulas with fish oils (FOs), borage oil, and antioxidants be used in patients with </a:t>
            </a:r>
            <a:r>
              <a:rPr lang="en-US" dirty="0" smtClean="0">
                <a:solidFill>
                  <a:srgbClr val="FF0000"/>
                </a:solidFill>
              </a:rPr>
              <a:t>ALI or ARDS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 smtClean="0"/>
              <a:t>We cannot make a recommendation at this time regarding the routine use of an </a:t>
            </a:r>
            <a:r>
              <a:rPr lang="en-US" dirty="0" err="1" smtClean="0"/>
              <a:t>enteral</a:t>
            </a:r>
            <a:r>
              <a:rPr lang="en-US" dirty="0" smtClean="0"/>
              <a:t> formulation characterized by an</a:t>
            </a:r>
            <a:r>
              <a:rPr lang="en-US" dirty="0" smtClean="0">
                <a:solidFill>
                  <a:srgbClr val="FF0000"/>
                </a:solidFill>
              </a:rPr>
              <a:t> anti-inflammatory lipid profile</a:t>
            </a:r>
            <a:r>
              <a:rPr lang="en-US" dirty="0" smtClean="0"/>
              <a:t> (e.g. omega-3 FOs, borage oil) and antioxidants in patients with ARDS and severe ALI, given </a:t>
            </a:r>
            <a:r>
              <a:rPr lang="en-US" dirty="0" smtClean="0">
                <a:solidFill>
                  <a:srgbClr val="FF0000"/>
                </a:solidFill>
              </a:rPr>
              <a:t>conflicting data.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what are the indications, if any, for </a:t>
            </a:r>
            <a:r>
              <a:rPr lang="en-US" sz="3200" dirty="0" err="1" smtClean="0"/>
              <a:t>enteral</a:t>
            </a:r>
            <a:r>
              <a:rPr lang="en-US" sz="3200" dirty="0" smtClean="0"/>
              <a:t> formulations containing soluble fiber or small peptides?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29920"/>
          </a:xfrm>
        </p:spPr>
        <p:txBody>
          <a:bodyPr>
            <a:normAutofit/>
          </a:bodyPr>
          <a:lstStyle/>
          <a:p>
            <a:r>
              <a:rPr lang="en-US" dirty="0" smtClean="0"/>
              <a:t>a commercial </a:t>
            </a:r>
            <a:r>
              <a:rPr lang="en-US" dirty="0" smtClean="0">
                <a:solidFill>
                  <a:srgbClr val="FF0000"/>
                </a:solidFill>
              </a:rPr>
              <a:t>mixed fiber </a:t>
            </a:r>
            <a:r>
              <a:rPr lang="en-US" dirty="0" smtClean="0"/>
              <a:t>formula </a:t>
            </a:r>
            <a:r>
              <a:rPr lang="en-US" dirty="0" smtClean="0">
                <a:solidFill>
                  <a:srgbClr val="FF0000"/>
                </a:solidFill>
              </a:rPr>
              <a:t>not be used routinely </a:t>
            </a:r>
            <a:r>
              <a:rPr lang="en-US" dirty="0" smtClean="0"/>
              <a:t>in the adult critically ill patient </a:t>
            </a:r>
            <a:r>
              <a:rPr lang="en-US" dirty="0" err="1" smtClean="0"/>
              <a:t>prophylactically</a:t>
            </a:r>
            <a:r>
              <a:rPr lang="en-US" dirty="0" smtClean="0"/>
              <a:t> to promote bowel regularity or prevent diarrhea</a:t>
            </a:r>
          </a:p>
          <a:p>
            <a:r>
              <a:rPr lang="en-US" dirty="0" smtClean="0"/>
              <a:t>considering use of a commercial mixed fiber-containing formulation if there is evidence of persistent </a:t>
            </a:r>
            <a:r>
              <a:rPr lang="en-US" dirty="0" smtClean="0">
                <a:solidFill>
                  <a:srgbClr val="FF0000"/>
                </a:solidFill>
              </a:rPr>
              <a:t>diarrhea</a:t>
            </a:r>
            <a:r>
              <a:rPr lang="en-US" dirty="0" smtClean="0"/>
              <a:t>. We suggest </a:t>
            </a:r>
            <a:r>
              <a:rPr lang="en-US" dirty="0" smtClean="0">
                <a:solidFill>
                  <a:srgbClr val="FF0000"/>
                </a:solidFill>
              </a:rPr>
              <a:t>avoiding</a:t>
            </a:r>
            <a:r>
              <a:rPr lang="en-US" dirty="0" smtClean="0"/>
              <a:t> both soluble and insoluble fiber in patients at high risk for </a:t>
            </a:r>
            <a:r>
              <a:rPr lang="en-US" b="1" dirty="0" smtClean="0">
                <a:solidFill>
                  <a:srgbClr val="FF0000"/>
                </a:solidFill>
              </a:rPr>
              <a:t>bowel ischemia </a:t>
            </a:r>
            <a:r>
              <a:rPr lang="en-US" dirty="0" smtClean="0"/>
              <a:t>or </a:t>
            </a:r>
            <a:r>
              <a:rPr lang="en-US" u="sng" dirty="0" smtClean="0">
                <a:solidFill>
                  <a:srgbClr val="FF0000"/>
                </a:solidFill>
              </a:rPr>
              <a:t>severe </a:t>
            </a:r>
            <a:r>
              <a:rPr lang="en-US" u="sng" dirty="0" err="1" smtClean="0">
                <a:solidFill>
                  <a:srgbClr val="FF0000"/>
                </a:solidFill>
              </a:rPr>
              <a:t>dysmotility</a:t>
            </a:r>
            <a:r>
              <a:rPr lang="en-US" dirty="0" smtClean="0"/>
              <a:t>. </a:t>
            </a:r>
          </a:p>
          <a:p>
            <a:r>
              <a:rPr lang="en-US" dirty="0" smtClean="0"/>
              <a:t>We suggest considering use of </a:t>
            </a:r>
            <a:r>
              <a:rPr lang="en-US" dirty="0" smtClean="0">
                <a:solidFill>
                  <a:srgbClr val="FF0000"/>
                </a:solidFill>
              </a:rPr>
              <a:t>small peptide </a:t>
            </a:r>
            <a:r>
              <a:rPr lang="en-US" dirty="0" smtClean="0"/>
              <a:t>formulations in the patient with </a:t>
            </a:r>
            <a:r>
              <a:rPr lang="en-US" dirty="0" smtClean="0">
                <a:solidFill>
                  <a:srgbClr val="FF0000"/>
                </a:solidFill>
              </a:rPr>
              <a:t>persistent diarrhea</a:t>
            </a:r>
            <a:r>
              <a:rPr lang="en-US" dirty="0" smtClean="0"/>
              <a:t>, with suspected </a:t>
            </a:r>
            <a:r>
              <a:rPr lang="en-US" dirty="0" err="1" smtClean="0"/>
              <a:t>malabsorption</a:t>
            </a:r>
            <a:r>
              <a:rPr lang="en-US" dirty="0" smtClean="0"/>
              <a:t> or lack of response to fiber.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3600" dirty="0" smtClean="0"/>
              <a:t>F. Adjunctive Therapy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should diarrhea associated with EN be assessed in the adult critically ill population?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EN not be automatically interrupted </a:t>
            </a:r>
            <a:r>
              <a:rPr lang="en-US" dirty="0" smtClean="0"/>
              <a:t>for diarrhea but rather that feeds be continued while evaluating the </a:t>
            </a:r>
            <a:r>
              <a:rPr lang="en-US" dirty="0" smtClean="0">
                <a:solidFill>
                  <a:srgbClr val="FF0000"/>
                </a:solidFill>
              </a:rPr>
              <a:t>etiology of diarrhea </a:t>
            </a:r>
            <a:r>
              <a:rPr lang="en-US" dirty="0" smtClean="0"/>
              <a:t>in an ICU patient to determine appropriate treatment.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52993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diarrhea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2–3 liquid stools per day or &gt;250 g of liquid stool per </a:t>
            </a:r>
            <a:r>
              <a:rPr lang="en-US" dirty="0" smtClean="0"/>
              <a:t>day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783195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following factors may contribute to acute diarrhea: </a:t>
            </a:r>
          </a:p>
          <a:p>
            <a:r>
              <a:rPr lang="en-US" dirty="0"/>
              <a:t>type and amount of fiber in </a:t>
            </a:r>
            <a:r>
              <a:rPr lang="en-US" dirty="0" smtClean="0"/>
              <a:t>formula</a:t>
            </a:r>
          </a:p>
          <a:p>
            <a:r>
              <a:rPr lang="en-US" dirty="0" smtClean="0"/>
              <a:t>osmolality </a:t>
            </a:r>
            <a:r>
              <a:rPr lang="en-US" dirty="0"/>
              <a:t>of </a:t>
            </a:r>
            <a:r>
              <a:rPr lang="en-US" dirty="0" smtClean="0"/>
              <a:t>formula</a:t>
            </a:r>
          </a:p>
          <a:p>
            <a:r>
              <a:rPr lang="en-US" dirty="0" smtClean="0"/>
              <a:t>delivery mode</a:t>
            </a:r>
          </a:p>
          <a:p>
            <a:r>
              <a:rPr lang="en-US" dirty="0" smtClean="0"/>
              <a:t>EN contamination</a:t>
            </a:r>
          </a:p>
          <a:p>
            <a:r>
              <a:rPr lang="en-US" dirty="0" smtClean="0"/>
              <a:t>Medications</a:t>
            </a:r>
          </a:p>
          <a:p>
            <a:r>
              <a:rPr lang="en-US" dirty="0"/>
              <a:t>infectious </a:t>
            </a:r>
            <a:r>
              <a:rPr lang="en-US" dirty="0" smtClean="0"/>
              <a:t>etiologies</a:t>
            </a:r>
            <a:r>
              <a:rPr lang="en-US" dirty="0"/>
              <a:t>, including Clostridium </a:t>
            </a:r>
            <a:r>
              <a:rPr lang="en-US" dirty="0" smtClean="0"/>
              <a:t>difficile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089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We suggest not using traditional nutrition indicators or surrogate markers, as they are not validated in critical care.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10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Medications </a:t>
            </a:r>
            <a:r>
              <a:rPr lang="en-US" dirty="0"/>
              <a:t>contribute to acute diarrhea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Antibiotics</a:t>
            </a:r>
          </a:p>
          <a:p>
            <a:r>
              <a:rPr lang="en-US" dirty="0" smtClean="0"/>
              <a:t>proton-pump inhibitors</a:t>
            </a:r>
          </a:p>
          <a:p>
            <a:r>
              <a:rPr lang="en-US" dirty="0" err="1" smtClean="0"/>
              <a:t>Prokinetics</a:t>
            </a:r>
            <a:endParaRPr lang="en-US" dirty="0" smtClean="0"/>
          </a:p>
          <a:p>
            <a:r>
              <a:rPr lang="en-US" dirty="0" smtClean="0"/>
              <a:t>glucose lowering agents</a:t>
            </a:r>
          </a:p>
          <a:p>
            <a:r>
              <a:rPr lang="en-US" dirty="0" smtClean="0"/>
              <a:t>nonsteroidal </a:t>
            </a:r>
            <a:r>
              <a:rPr lang="en-US" dirty="0" err="1"/>
              <a:t>antiinflammatory</a:t>
            </a:r>
            <a:r>
              <a:rPr lang="en-US" dirty="0"/>
              <a:t> </a:t>
            </a:r>
            <a:r>
              <a:rPr lang="en-US" dirty="0" smtClean="0"/>
              <a:t>drugs </a:t>
            </a:r>
            <a:endParaRPr lang="en-US" dirty="0"/>
          </a:p>
          <a:p>
            <a:r>
              <a:rPr lang="en-US" dirty="0"/>
              <a:t>selective serotonin reuptake </a:t>
            </a:r>
            <a:r>
              <a:rPr lang="en-US" dirty="0" smtClean="0"/>
              <a:t>inhibitors</a:t>
            </a:r>
          </a:p>
          <a:p>
            <a:r>
              <a:rPr lang="en-US" dirty="0" smtClean="0"/>
              <a:t>laxatives</a:t>
            </a:r>
            <a:r>
              <a:rPr lang="en-US" dirty="0"/>
              <a:t>, and </a:t>
            </a:r>
            <a:r>
              <a:rPr lang="en-US" dirty="0" smtClean="0"/>
              <a:t>sorbitol-containing </a:t>
            </a:r>
            <a:r>
              <a:rPr lang="en-US" dirty="0"/>
              <a:t>preparations</a:t>
            </a:r>
          </a:p>
        </p:txBody>
      </p:sp>
    </p:spTree>
    <p:extLst>
      <p:ext uri="{BB962C8B-B14F-4D97-AF65-F5344CB8AC3E}">
        <p14:creationId xmlns:p14="http://schemas.microsoft.com/office/powerpoint/2010/main" val="366660200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attempt should be made to distinguish </a:t>
            </a:r>
            <a:r>
              <a:rPr lang="en-US" dirty="0" smtClean="0"/>
              <a:t>infectious </a:t>
            </a:r>
            <a:r>
              <a:rPr lang="en-US" dirty="0"/>
              <a:t>diarrhea from osmotic diarrhea</a:t>
            </a:r>
          </a:p>
        </p:txBody>
      </p:sp>
    </p:spTree>
    <p:extLst>
      <p:ext uri="{BB962C8B-B14F-4D97-AF65-F5344CB8AC3E}">
        <p14:creationId xmlns:p14="http://schemas.microsoft.com/office/powerpoint/2010/main" val="35076360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fermentable soluble fiber additive (</a:t>
            </a:r>
            <a:r>
              <a:rPr lang="en-US" dirty="0" err="1" smtClean="0"/>
              <a:t>eg</a:t>
            </a:r>
            <a:r>
              <a:rPr lang="en-US" dirty="0" smtClean="0"/>
              <a:t>, </a:t>
            </a:r>
            <a:r>
              <a:rPr lang="en-US" dirty="0" err="1" smtClean="0"/>
              <a:t>fructooligossaccharides</a:t>
            </a:r>
            <a:r>
              <a:rPr lang="en-US" dirty="0" smtClean="0"/>
              <a:t> [FOSs], </a:t>
            </a:r>
            <a:r>
              <a:rPr lang="en-US" dirty="0" err="1" smtClean="0"/>
              <a:t>inulin</a:t>
            </a:r>
            <a:r>
              <a:rPr lang="en-US" dirty="0" smtClean="0"/>
              <a:t>) be considered for routine use in all </a:t>
            </a:r>
            <a:r>
              <a:rPr lang="en-US" dirty="0" err="1" smtClean="0"/>
              <a:t>hemodynamically</a:t>
            </a:r>
            <a:r>
              <a:rPr lang="en-US" dirty="0" smtClean="0"/>
              <a:t> stable MICU/SICU patients placed on a standard </a:t>
            </a:r>
            <a:r>
              <a:rPr lang="en-US" dirty="0" err="1" smtClean="0"/>
              <a:t>enteral</a:t>
            </a:r>
            <a:r>
              <a:rPr lang="en-US" dirty="0" smtClean="0"/>
              <a:t> formulation. </a:t>
            </a:r>
          </a:p>
          <a:p>
            <a:endParaRPr lang="en-US" dirty="0" smtClean="0"/>
          </a:p>
          <a:p>
            <a:r>
              <a:rPr lang="en-US" dirty="0" smtClean="0"/>
              <a:t>We suggest that </a:t>
            </a:r>
            <a:r>
              <a:rPr lang="en-US" dirty="0" smtClean="0">
                <a:solidFill>
                  <a:srgbClr val="FF0000"/>
                </a:solidFill>
              </a:rPr>
              <a:t>10–20 g of a fermentable soluble fiber </a:t>
            </a:r>
            <a:r>
              <a:rPr lang="en-US" dirty="0" smtClean="0"/>
              <a:t>supplement be given in divided doses over 24 hours as adjunctive therapy if there is evidence of </a:t>
            </a:r>
            <a:r>
              <a:rPr lang="en-US" dirty="0" smtClean="0">
                <a:solidFill>
                  <a:srgbClr val="FF0000"/>
                </a:solidFill>
              </a:rPr>
              <a:t>diarrhea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role</a:t>
            </a:r>
            <a:r>
              <a:rPr lang="en-US" sz="3200" dirty="0" smtClean="0"/>
              <a:t> or </a:t>
            </a:r>
            <a:r>
              <a:rPr lang="en-US" sz="3200" dirty="0">
                <a:solidFill>
                  <a:srgbClr val="FF0000"/>
                </a:solidFill>
              </a:rPr>
              <a:t>harm</a:t>
            </a:r>
            <a:r>
              <a:rPr lang="en-US" sz="3200" dirty="0"/>
              <a:t> </a:t>
            </a:r>
            <a:r>
              <a:rPr lang="en-US" sz="3200" dirty="0" smtClean="0"/>
              <a:t>of probiotic </a:t>
            </a:r>
            <a:r>
              <a:rPr lang="en-US" sz="3200" dirty="0"/>
              <a:t>administration in critically </a:t>
            </a:r>
            <a:r>
              <a:rPr lang="en-US" sz="3200" dirty="0" smtClean="0"/>
              <a:t>illness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</a:t>
            </a:r>
            <a:r>
              <a:rPr lang="en-US" dirty="0">
                <a:solidFill>
                  <a:srgbClr val="FF0000"/>
                </a:solidFill>
              </a:rPr>
              <a:t>cannot make a </a:t>
            </a:r>
            <a:r>
              <a:rPr lang="en-US" dirty="0" smtClean="0">
                <a:solidFill>
                  <a:srgbClr val="FF0000"/>
                </a:solidFill>
              </a:rPr>
              <a:t>recommendation </a:t>
            </a:r>
            <a:r>
              <a:rPr lang="en-US" dirty="0"/>
              <a:t>for the routine use of probiotics across the general population of ICU </a:t>
            </a:r>
            <a:r>
              <a:rPr lang="en-US" dirty="0" smtClean="0"/>
              <a:t>patients</a:t>
            </a:r>
          </a:p>
          <a:p>
            <a:r>
              <a:rPr lang="en-US" dirty="0"/>
              <a:t>There appears to be some beneficial effect of certain probiotic species (primarily </a:t>
            </a:r>
            <a:r>
              <a:rPr lang="en-US" b="1" dirty="0"/>
              <a:t>Lactobacillus GG</a:t>
            </a:r>
            <a:r>
              <a:rPr lang="en-US" dirty="0"/>
              <a:t>) in decreasing the incidence of </a:t>
            </a:r>
            <a:r>
              <a:rPr lang="en-US" b="1" dirty="0"/>
              <a:t>overall infectious complications and VAP</a:t>
            </a:r>
          </a:p>
          <a:p>
            <a:r>
              <a:rPr lang="en-US" dirty="0"/>
              <a:t>Studied probiotics may be considered for use in selective patient populations (</a:t>
            </a:r>
            <a:r>
              <a:rPr lang="en-US" dirty="0" err="1"/>
              <a:t>eg</a:t>
            </a:r>
            <a:r>
              <a:rPr lang="en-US" dirty="0"/>
              <a:t>, liver transplantation, trauma, </a:t>
            </a:r>
            <a:r>
              <a:rPr lang="en-US" dirty="0" err="1"/>
              <a:t>pancreatectomy</a:t>
            </a:r>
            <a:r>
              <a:rPr lang="en-US" dirty="0"/>
              <a:t>) colitis, and antibiotic-associated diarrhea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68747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206" y="365125"/>
            <a:ext cx="10780594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role</a:t>
            </a:r>
            <a:r>
              <a:rPr lang="en-US" sz="3600" dirty="0"/>
              <a:t> or </a:t>
            </a:r>
            <a:r>
              <a:rPr lang="en-US" sz="3600" dirty="0">
                <a:solidFill>
                  <a:srgbClr val="FF0000"/>
                </a:solidFill>
              </a:rPr>
              <a:t>harm</a:t>
            </a:r>
            <a:r>
              <a:rPr lang="en-US" sz="3600" dirty="0"/>
              <a:t> of probiotic administration in critically illness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cases of </a:t>
            </a:r>
            <a:r>
              <a:rPr lang="en-US" dirty="0" err="1">
                <a:solidFill>
                  <a:srgbClr val="FF0000"/>
                </a:solidFill>
              </a:rPr>
              <a:t>fungemia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in ICU patients associated with the use of </a:t>
            </a:r>
            <a:r>
              <a:rPr lang="en-US" dirty="0" err="1">
                <a:solidFill>
                  <a:srgbClr val="FF0000"/>
                </a:solidFill>
              </a:rPr>
              <a:t>Saccaromyces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boulardii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  <a:p>
            <a:r>
              <a:rPr lang="en-US" b="1" dirty="0"/>
              <a:t>worsened</a:t>
            </a:r>
            <a:r>
              <a:rPr lang="en-US" dirty="0"/>
              <a:t> clinical outcomes in </a:t>
            </a:r>
            <a:r>
              <a:rPr lang="en-US" b="1" dirty="0"/>
              <a:t>severe pancreatitis </a:t>
            </a:r>
            <a:r>
              <a:rPr lang="en-US" dirty="0"/>
              <a:t>patients</a:t>
            </a:r>
          </a:p>
        </p:txBody>
      </p:sp>
    </p:spTree>
    <p:extLst>
      <p:ext uri="{BB962C8B-B14F-4D97-AF65-F5344CB8AC3E}">
        <p14:creationId xmlns:p14="http://schemas.microsoft.com/office/powerpoint/2010/main" val="352134882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antioxidants and trace minerals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F3. We suggest that a combination of antioxidant vitamins and trace minerals in </a:t>
            </a:r>
            <a:r>
              <a:rPr lang="en-US" b="1" u="sng" dirty="0"/>
              <a:t>doses reported to be safe in critically ill </a:t>
            </a:r>
            <a:r>
              <a:rPr lang="en-US" dirty="0"/>
              <a:t>patients be provided to those patients who </a:t>
            </a:r>
            <a:r>
              <a:rPr lang="en-US" b="1" u="sng" dirty="0"/>
              <a:t>require specialized nutrition therapy</a:t>
            </a:r>
            <a:r>
              <a:rPr lang="en-US" dirty="0"/>
              <a:t>.</a:t>
            </a:r>
          </a:p>
          <a:p>
            <a:endParaRPr lang="en-US" dirty="0" smtClean="0"/>
          </a:p>
          <a:p>
            <a:r>
              <a:rPr lang="en-US" dirty="0"/>
              <a:t>Antioxidant vitamins (including </a:t>
            </a:r>
            <a:r>
              <a:rPr lang="en-US" u="sng" dirty="0"/>
              <a:t>vitamins E and C </a:t>
            </a:r>
            <a:r>
              <a:rPr lang="en-US" dirty="0"/>
              <a:t>[ascorbic acid]) </a:t>
            </a:r>
            <a:endParaRPr lang="en-US" dirty="0" smtClean="0"/>
          </a:p>
          <a:p>
            <a:r>
              <a:rPr lang="en-US" dirty="0" smtClean="0"/>
              <a:t>and </a:t>
            </a:r>
            <a:r>
              <a:rPr lang="en-US" dirty="0"/>
              <a:t>trace minerals (including </a:t>
            </a:r>
            <a:r>
              <a:rPr lang="en-US" u="sng" dirty="0"/>
              <a:t>selenium, zinc, and copper</a:t>
            </a:r>
            <a:r>
              <a:rPr lang="en-US" dirty="0"/>
              <a:t>) </a:t>
            </a:r>
            <a:endParaRPr lang="en-US" dirty="0" smtClean="0"/>
          </a:p>
          <a:p>
            <a:r>
              <a:rPr lang="en-US" dirty="0" smtClean="0"/>
              <a:t>may </a:t>
            </a:r>
            <a:r>
              <a:rPr lang="en-US" dirty="0"/>
              <a:t>improve patient outcome, especially in </a:t>
            </a:r>
            <a:r>
              <a:rPr lang="en-US" dirty="0">
                <a:solidFill>
                  <a:srgbClr val="FF0000"/>
                </a:solidFill>
              </a:rPr>
              <a:t>burns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trauma</a:t>
            </a:r>
            <a:r>
              <a:rPr lang="en-US" dirty="0"/>
              <a:t>, and critical illness requiring </a:t>
            </a:r>
            <a:r>
              <a:rPr lang="en-US" dirty="0">
                <a:solidFill>
                  <a:srgbClr val="FF0000"/>
                </a:solidFill>
              </a:rPr>
              <a:t>mechanical ventilation</a:t>
            </a:r>
          </a:p>
        </p:txBody>
      </p:sp>
    </p:spTree>
    <p:extLst>
      <p:ext uri="{BB962C8B-B14F-4D97-AF65-F5344CB8AC3E}">
        <p14:creationId xmlns:p14="http://schemas.microsoft.com/office/powerpoint/2010/main" val="25287243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Renal </a:t>
            </a:r>
            <a:r>
              <a:rPr lang="en-US" dirty="0"/>
              <a:t>function should be considered when supplementing vitamins and trace elements.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77042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enteral glutamine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supplemental enteral glutamine </a:t>
            </a:r>
            <a:r>
              <a:rPr lang="en-US" dirty="0">
                <a:solidFill>
                  <a:srgbClr val="FF0000"/>
                </a:solidFill>
              </a:rPr>
              <a:t>not</a:t>
            </a:r>
            <a:r>
              <a:rPr lang="en-US" dirty="0"/>
              <a:t> be added to an EN regimen routinely in critically ill patients.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48411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sz="4000" dirty="0" smtClean="0"/>
              <a:t>G</a:t>
            </a:r>
            <a:r>
              <a:rPr lang="en-US" sz="4000" dirty="0"/>
              <a:t>. When to Use PN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48626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at low nutrition risk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suggest that, in the patient </a:t>
            </a:r>
            <a:r>
              <a:rPr lang="en-US" b="1" u="sng" dirty="0"/>
              <a:t>at low nutrition risk </a:t>
            </a:r>
            <a:r>
              <a:rPr lang="en-US" dirty="0"/>
              <a:t>(</a:t>
            </a:r>
            <a:r>
              <a:rPr lang="en-US" dirty="0" err="1"/>
              <a:t>eg</a:t>
            </a:r>
            <a:r>
              <a:rPr lang="en-US" dirty="0"/>
              <a:t>, NRS 2002 ≤3 or NUTRIC score ≤5), exclusive PN be </a:t>
            </a:r>
            <a:r>
              <a:rPr lang="en-US" dirty="0">
                <a:solidFill>
                  <a:srgbClr val="FF0000"/>
                </a:solidFill>
              </a:rPr>
              <a:t>withheld over the first 7 days </a:t>
            </a:r>
            <a:r>
              <a:rPr lang="en-US" dirty="0"/>
              <a:t>following ICU admission if the patient cannot maintain volitional intake and if early EN is not feasible.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818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</a:t>
            </a:r>
            <a:r>
              <a:rPr lang="en-US" dirty="0"/>
              <a:t>method for determining energy needs in the critically ill adult </a:t>
            </a:r>
            <a:r>
              <a:rPr lang="en-US" dirty="0" smtClean="0"/>
              <a:t>patient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indirect calorimetry (IC) </a:t>
            </a:r>
          </a:p>
          <a:p>
            <a:endParaRPr lang="en-US" dirty="0" smtClean="0"/>
          </a:p>
          <a:p>
            <a:r>
              <a:rPr lang="en-US" dirty="0" smtClean="0"/>
              <a:t>in the absence of IC: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published predictive equation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a simplistic weight-based equation (25–30 kcal/kg/d) be used to determine energy requirements. (See section Q for obesity)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06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Patients who have a diagnosis that makes them </a:t>
            </a:r>
            <a:r>
              <a:rPr lang="en-US" b="1" dirty="0"/>
              <a:t>PN dependent (</a:t>
            </a:r>
            <a:r>
              <a:rPr lang="en-US" dirty="0" err="1"/>
              <a:t>eg</a:t>
            </a:r>
            <a:r>
              <a:rPr lang="en-US" dirty="0"/>
              <a:t>, short bowel) should continue their PN upon admission to the ICU unless bacteremia is suspected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54438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patient at high nutrition risk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G2.in </a:t>
            </a:r>
            <a:r>
              <a:rPr lang="en-US" dirty="0"/>
              <a:t>the patient determined to be at high nutrition risk (</a:t>
            </a:r>
            <a:r>
              <a:rPr lang="en-US" dirty="0" err="1"/>
              <a:t>eg</a:t>
            </a:r>
            <a:r>
              <a:rPr lang="en-US" dirty="0"/>
              <a:t>, </a:t>
            </a:r>
            <a:r>
              <a:rPr lang="en-US" b="1" dirty="0">
                <a:solidFill>
                  <a:srgbClr val="FF0000"/>
                </a:solidFill>
              </a:rPr>
              <a:t>NRS 2002 ≥5 or NUTRIC score ≥5</a:t>
            </a:r>
            <a:r>
              <a:rPr lang="en-US" dirty="0"/>
              <a:t>) or </a:t>
            </a:r>
            <a:r>
              <a:rPr lang="en-US" dirty="0">
                <a:solidFill>
                  <a:srgbClr val="FF0000"/>
                </a:solidFill>
              </a:rPr>
              <a:t>severely malnourished</a:t>
            </a:r>
            <a:r>
              <a:rPr lang="en-US" dirty="0"/>
              <a:t>, when EN is not feasible, we suggest initiating exclusive PN </a:t>
            </a:r>
            <a:r>
              <a:rPr lang="en-US" b="1" u="sng" dirty="0"/>
              <a:t>as soon as possible </a:t>
            </a:r>
            <a:r>
              <a:rPr lang="en-US" dirty="0"/>
              <a:t>following ICU admission.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78000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optimal timing for initiating supplemental PN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in patients at </a:t>
            </a:r>
            <a:r>
              <a:rPr lang="en-US" b="1" u="sng" dirty="0"/>
              <a:t>either low or high nutrition </a:t>
            </a:r>
            <a:r>
              <a:rPr lang="en-US" b="1" u="sng" dirty="0" smtClean="0"/>
              <a:t>risk</a:t>
            </a:r>
            <a:r>
              <a:rPr lang="en-US" dirty="0"/>
              <a:t>:</a:t>
            </a:r>
            <a:r>
              <a:rPr lang="en-US" dirty="0" smtClean="0"/>
              <a:t> </a:t>
            </a:r>
          </a:p>
          <a:p>
            <a:r>
              <a:rPr lang="en-US" dirty="0" smtClean="0"/>
              <a:t>use </a:t>
            </a:r>
            <a:r>
              <a:rPr lang="en-US" dirty="0"/>
              <a:t>of supplemental PN be considered after 7–10 days if unable to meet &gt;60% of energy and protein requirements by the enteral route alone. </a:t>
            </a:r>
            <a:endParaRPr lang="en-US" dirty="0" smtClean="0"/>
          </a:p>
          <a:p>
            <a:r>
              <a:rPr lang="en-US" dirty="0" smtClean="0"/>
              <a:t>Initiating </a:t>
            </a:r>
            <a:r>
              <a:rPr lang="en-US" dirty="0"/>
              <a:t>supplemental PN prior to this 7- to 10-day period in critically ill patients on some EN </a:t>
            </a:r>
            <a:r>
              <a:rPr lang="en-US" b="1" dirty="0"/>
              <a:t>does not improve</a:t>
            </a:r>
            <a:r>
              <a:rPr lang="en-US" dirty="0"/>
              <a:t> outcomes and may be </a:t>
            </a:r>
            <a:r>
              <a:rPr lang="en-US" b="1" dirty="0"/>
              <a:t>detrimental</a:t>
            </a:r>
            <a:r>
              <a:rPr lang="en-US" dirty="0"/>
              <a:t> to the patient</a:t>
            </a:r>
          </a:p>
        </p:txBody>
      </p:sp>
    </p:spTree>
    <p:extLst>
      <p:ext uri="{BB962C8B-B14F-4D97-AF65-F5344CB8AC3E}">
        <p14:creationId xmlns:p14="http://schemas.microsoft.com/office/powerpoint/2010/main" val="355430189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H</a:t>
            </a:r>
            <a:r>
              <a:rPr lang="en-US" dirty="0"/>
              <a:t>. When Indicated, Maximize Efficacy of PN</a:t>
            </a:r>
          </a:p>
        </p:txBody>
      </p:sp>
    </p:spTree>
    <p:extLst>
      <p:ext uri="{BB962C8B-B14F-4D97-AF65-F5344CB8AC3E}">
        <p14:creationId xmlns:p14="http://schemas.microsoft.com/office/powerpoint/2010/main" val="81496441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445" y="365125"/>
            <a:ext cx="11436823" cy="1325563"/>
          </a:xfrm>
        </p:spPr>
        <p:txBody>
          <a:bodyPr/>
          <a:lstStyle/>
          <a:p>
            <a:r>
              <a:rPr lang="en-US" dirty="0"/>
              <a:t>strategies </a:t>
            </a:r>
            <a:r>
              <a:rPr lang="en-US" dirty="0" smtClean="0"/>
              <a:t>to </a:t>
            </a:r>
            <a:r>
              <a:rPr lang="en-US" dirty="0"/>
              <a:t>improve </a:t>
            </a:r>
            <a:r>
              <a:rPr lang="en-US" dirty="0" smtClean="0"/>
              <a:t>PN efficacy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448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u="sng" dirty="0"/>
              <a:t>use of protocols </a:t>
            </a:r>
            <a:r>
              <a:rPr lang="en-US" dirty="0"/>
              <a:t>and </a:t>
            </a:r>
            <a:r>
              <a:rPr lang="en-US" u="sng" dirty="0"/>
              <a:t>nutrition support teams </a:t>
            </a:r>
            <a:r>
              <a:rPr lang="en-US" dirty="0"/>
              <a:t>to help incorporate strategies to maximize efficacy and reduce associated risk of PN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Management </a:t>
            </a:r>
            <a:r>
              <a:rPr lang="en-US" dirty="0"/>
              <a:t>of PN should include attention to:</a:t>
            </a:r>
          </a:p>
          <a:p>
            <a:r>
              <a:rPr lang="en-US" dirty="0" smtClean="0"/>
              <a:t>rate </a:t>
            </a:r>
            <a:r>
              <a:rPr lang="en-US" dirty="0"/>
              <a:t>of advancement of feeding</a:t>
            </a:r>
          </a:p>
          <a:p>
            <a:r>
              <a:rPr lang="en-US" dirty="0" smtClean="0"/>
              <a:t>glycemic </a:t>
            </a:r>
            <a:r>
              <a:rPr lang="en-US" dirty="0"/>
              <a:t>control</a:t>
            </a:r>
          </a:p>
          <a:p>
            <a:r>
              <a:rPr lang="en-US" dirty="0"/>
              <a:t>electrolyte monitoring </a:t>
            </a:r>
          </a:p>
          <a:p>
            <a:r>
              <a:rPr lang="en-US" dirty="0"/>
              <a:t>and repletion (evidence of refeeding) </a:t>
            </a:r>
          </a:p>
          <a:p>
            <a:r>
              <a:rPr lang="en-US" dirty="0"/>
              <a:t>duration of PN </a:t>
            </a:r>
          </a:p>
          <a:p>
            <a:r>
              <a:rPr lang="en-US" dirty="0"/>
              <a:t>and transition to EN as feasible.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85101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Attention to refeeding syndrome is especially important for the patient with risk factors:</a:t>
            </a:r>
          </a:p>
          <a:p>
            <a:r>
              <a:rPr lang="en-US" dirty="0"/>
              <a:t>alcoholism </a:t>
            </a:r>
          </a:p>
          <a:p>
            <a:r>
              <a:rPr lang="en-US" dirty="0"/>
              <a:t>weight loss </a:t>
            </a:r>
          </a:p>
          <a:p>
            <a:r>
              <a:rPr lang="en-US" dirty="0"/>
              <a:t>low body mass index [BMI] </a:t>
            </a:r>
          </a:p>
          <a:p>
            <a:r>
              <a:rPr lang="en-US" dirty="0"/>
              <a:t>prolonged periods NPO.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65285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Although refeeding syndrome can occur with EN, the </a:t>
            </a:r>
            <a:r>
              <a:rPr lang="en-US" dirty="0">
                <a:solidFill>
                  <a:srgbClr val="FF0000"/>
                </a:solidFill>
              </a:rPr>
              <a:t>risk is higher with initiation of PN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In those patients, advancement of feeding should be slower, taking 3–4 days to reach goal. Use of protocols and nutrition support teams have been shown to decrease PN-associated complications</a:t>
            </a:r>
          </a:p>
        </p:txBody>
      </p:sp>
    </p:spTree>
    <p:extLst>
      <p:ext uri="{BB962C8B-B14F-4D97-AF65-F5344CB8AC3E}">
        <p14:creationId xmlns:p14="http://schemas.microsoft.com/office/powerpoint/2010/main" val="207941795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0752"/>
            <a:ext cx="10515600" cy="5276211"/>
          </a:xfrm>
        </p:spPr>
        <p:txBody>
          <a:bodyPr/>
          <a:lstStyle/>
          <a:p>
            <a:r>
              <a:rPr lang="en-US" dirty="0"/>
              <a:t>Question: In the appropriate candidate for PN (high risk or severely malnourished), should the </a:t>
            </a:r>
            <a:r>
              <a:rPr lang="en-US" dirty="0">
                <a:solidFill>
                  <a:srgbClr val="FF0000"/>
                </a:solidFill>
              </a:rPr>
              <a:t>dose be adjusted </a:t>
            </a:r>
            <a:r>
              <a:rPr lang="en-US" dirty="0"/>
              <a:t>over the first week of hospitalization in the ICU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H2. We suggest that </a:t>
            </a:r>
            <a:r>
              <a:rPr lang="en-US" dirty="0" err="1"/>
              <a:t>hypocaloric</a:t>
            </a:r>
            <a:r>
              <a:rPr lang="en-US" dirty="0"/>
              <a:t> PN dosing (≤</a:t>
            </a:r>
            <a:r>
              <a:rPr lang="en-US" dirty="0">
                <a:solidFill>
                  <a:srgbClr val="FF0000"/>
                </a:solidFill>
              </a:rPr>
              <a:t>20 kcal/ kg/d or 80% of estimated energy needs</a:t>
            </a:r>
            <a:r>
              <a:rPr lang="en-US" dirty="0"/>
              <a:t>) with adequate protein (≥</a:t>
            </a:r>
            <a:r>
              <a:rPr lang="en-US" dirty="0">
                <a:solidFill>
                  <a:srgbClr val="FF0000"/>
                </a:solidFill>
              </a:rPr>
              <a:t>1.2 g protein/kg/d</a:t>
            </a:r>
            <a:r>
              <a:rPr lang="en-US" dirty="0"/>
              <a:t>) be considered in appropriate patients (high risk or severely malnourished) requiring PN, initially </a:t>
            </a:r>
            <a:r>
              <a:rPr lang="en-US" dirty="0">
                <a:solidFill>
                  <a:srgbClr val="FF0000"/>
                </a:solidFill>
              </a:rPr>
              <a:t>over the first week</a:t>
            </a:r>
            <a:r>
              <a:rPr lang="en-US" dirty="0"/>
              <a:t> of hospitalization in the ICU.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61284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73206"/>
            <a:ext cx="10515600" cy="5603757"/>
          </a:xfrm>
        </p:spPr>
        <p:txBody>
          <a:bodyPr/>
          <a:lstStyle/>
          <a:p>
            <a:r>
              <a:rPr lang="en-US" b="1" dirty="0"/>
              <a:t>soy-based IV fat </a:t>
            </a:r>
            <a:r>
              <a:rPr lang="en-US" dirty="0"/>
              <a:t>emulsions (IVFEs) in the first week </a:t>
            </a:r>
            <a:r>
              <a:rPr lang="en-US" dirty="0" smtClean="0"/>
              <a:t>VS</a:t>
            </a:r>
          </a:p>
          <a:p>
            <a:pPr marL="0" indent="0">
              <a:buNone/>
            </a:pPr>
            <a:r>
              <a:rPr lang="en-US" b="1" dirty="0" smtClean="0"/>
              <a:t>alternative </a:t>
            </a:r>
            <a:r>
              <a:rPr lang="en-US" b="1" dirty="0"/>
              <a:t>IVFEs </a:t>
            </a:r>
            <a:r>
              <a:rPr lang="en-US" dirty="0"/>
              <a:t>(</a:t>
            </a:r>
            <a:r>
              <a:rPr lang="en-US" dirty="0" err="1"/>
              <a:t>ie</a:t>
            </a:r>
            <a:r>
              <a:rPr lang="en-US" dirty="0"/>
              <a:t>, medium-chain triglycerides [MCTs], olive oil [OO], FO, mixture of oils) 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We suggest </a:t>
            </a:r>
            <a:r>
              <a:rPr lang="en-US" dirty="0">
                <a:solidFill>
                  <a:srgbClr val="FF0000"/>
                </a:solidFill>
              </a:rPr>
              <a:t>withholding or limiting SO-based </a:t>
            </a:r>
            <a:r>
              <a:rPr lang="en-US" dirty="0"/>
              <a:t>IVFE during the first week following initiation of PN in the critically ill patient to a maximum of </a:t>
            </a:r>
            <a:r>
              <a:rPr lang="en-US" dirty="0">
                <a:solidFill>
                  <a:srgbClr val="FF0000"/>
                </a:solidFill>
              </a:rPr>
              <a:t>100 g/</a:t>
            </a:r>
            <a:r>
              <a:rPr lang="en-US" dirty="0" err="1">
                <a:solidFill>
                  <a:srgbClr val="FF0000"/>
                </a:solidFill>
              </a:rPr>
              <a:t>wk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(often divided into 2 doses/</a:t>
            </a:r>
            <a:r>
              <a:rPr lang="en-US" dirty="0" err="1"/>
              <a:t>wk</a:t>
            </a:r>
            <a:r>
              <a:rPr lang="en-US" dirty="0"/>
              <a:t>) if there is concern for essential fatty acid deficiency.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81181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H3b. Alternative (SMOF [soybean oil, MCT, olive oil, and fish oil emulsion], MCT, OO, and FO) IVFEs may provide outcome benefit over soy-based IVFEs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460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Whether measured by IC or estimated by predictive </a:t>
            </a:r>
            <a:r>
              <a:rPr lang="en-US" dirty="0" smtClean="0"/>
              <a:t>equations:</a:t>
            </a:r>
          </a:p>
          <a:p>
            <a:endParaRPr lang="en-US" dirty="0" smtClean="0"/>
          </a:p>
          <a:p>
            <a:r>
              <a:rPr lang="en-US" dirty="0" smtClean="0"/>
              <a:t>energy </a:t>
            </a:r>
            <a:r>
              <a:rPr lang="en-US" dirty="0"/>
              <a:t>expenditure should be </a:t>
            </a:r>
            <a:r>
              <a:rPr lang="en-US" b="1" dirty="0"/>
              <a:t>reevaluated more than once per </a:t>
            </a:r>
            <a:r>
              <a:rPr lang="en-US" b="1" dirty="0" smtClean="0"/>
              <a:t>week</a:t>
            </a:r>
            <a:endParaRPr lang="en-US" dirty="0"/>
          </a:p>
          <a:p>
            <a:r>
              <a:rPr lang="en-US" dirty="0" smtClean="0"/>
              <a:t>strategies </a:t>
            </a:r>
            <a:r>
              <a:rPr lang="en-US" dirty="0"/>
              <a:t>to optimize </a:t>
            </a:r>
            <a:r>
              <a:rPr lang="en-US" b="1" dirty="0"/>
              <a:t>energy</a:t>
            </a:r>
            <a:r>
              <a:rPr lang="en-US" dirty="0"/>
              <a:t> and </a:t>
            </a:r>
            <a:r>
              <a:rPr lang="en-US" b="1" dirty="0"/>
              <a:t>protein</a:t>
            </a:r>
            <a:r>
              <a:rPr lang="en-US" dirty="0"/>
              <a:t> </a:t>
            </a:r>
            <a:r>
              <a:rPr lang="en-US" dirty="0" smtClean="0"/>
              <a:t>intake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75267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4084"/>
            <a:ext cx="10515600" cy="4552879"/>
          </a:xfrm>
        </p:spPr>
        <p:txBody>
          <a:bodyPr/>
          <a:lstStyle/>
          <a:p>
            <a:r>
              <a:rPr lang="en-US" dirty="0"/>
              <a:t>Question: Is there an advantage to using standardized commercially available PN (</a:t>
            </a:r>
            <a:r>
              <a:rPr lang="en-US" dirty="0">
                <a:solidFill>
                  <a:srgbClr val="FF0000"/>
                </a:solidFill>
              </a:rPr>
              <a:t>premixed PN</a:t>
            </a:r>
            <a:r>
              <a:rPr lang="en-US" dirty="0"/>
              <a:t>) versus compounded PN admixtures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H4. Based on expert consensus, use of standardized commercially available PN versus compounded PN admixtures in the ICU patient </a:t>
            </a:r>
            <a:r>
              <a:rPr lang="en-US" b="1" dirty="0">
                <a:solidFill>
                  <a:srgbClr val="FF0000"/>
                </a:solidFill>
              </a:rPr>
              <a:t>has no advantage in terms of clinical outcomes.</a:t>
            </a:r>
          </a:p>
        </p:txBody>
      </p:sp>
    </p:spTree>
    <p:extLst>
      <p:ext uri="{BB962C8B-B14F-4D97-AF65-F5344CB8AC3E}">
        <p14:creationId xmlns:p14="http://schemas.microsoft.com/office/powerpoint/2010/main" val="304515050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93" y="365125"/>
            <a:ext cx="11259403" cy="13255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The </a:t>
            </a:r>
            <a:r>
              <a:rPr lang="en-US" sz="3600" dirty="0"/>
              <a:t>desired target blood glucose range in adult ICU patients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H5. We recommend a target blood glucose range of </a:t>
            </a:r>
            <a:r>
              <a:rPr lang="en-US" b="1" dirty="0">
                <a:solidFill>
                  <a:srgbClr val="FF0000"/>
                </a:solidFill>
              </a:rPr>
              <a:t>140 or 150–180 </a:t>
            </a:r>
            <a:r>
              <a:rPr lang="en-US" dirty="0"/>
              <a:t>mg/</a:t>
            </a:r>
            <a:r>
              <a:rPr lang="en-US" dirty="0" err="1"/>
              <a:t>dL</a:t>
            </a:r>
            <a:r>
              <a:rPr lang="en-US" dirty="0"/>
              <a:t> for the </a:t>
            </a:r>
            <a:r>
              <a:rPr lang="en-US" b="1" dirty="0"/>
              <a:t>general ICU population</a:t>
            </a:r>
            <a:r>
              <a:rPr lang="en-US" dirty="0"/>
              <a:t>; ranges for specific patient populations (</a:t>
            </a:r>
            <a:r>
              <a:rPr lang="en-US" dirty="0" err="1"/>
              <a:t>postcardiovascular</a:t>
            </a:r>
            <a:r>
              <a:rPr lang="en-US" dirty="0"/>
              <a:t> surgery, head trauma) may differ and are beyond the scope of this guideline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b="1" dirty="0"/>
              <a:t>For specific patient populations (</a:t>
            </a:r>
            <a:r>
              <a:rPr lang="en-US" b="1" dirty="0" err="1"/>
              <a:t>eg</a:t>
            </a:r>
            <a:r>
              <a:rPr lang="en-US" b="1" dirty="0"/>
              <a:t>, </a:t>
            </a:r>
            <a:r>
              <a:rPr lang="en-US" b="1" dirty="0" err="1"/>
              <a:t>postcardiovascular</a:t>
            </a:r>
            <a:r>
              <a:rPr lang="en-US" b="1" dirty="0"/>
              <a:t> surgery, head trauma), we defer to SCCM published guidelines on glycemic control.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76340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suggest that a </a:t>
            </a:r>
            <a:r>
              <a:rPr lang="en-US" b="1" dirty="0">
                <a:solidFill>
                  <a:srgbClr val="FF0000"/>
                </a:solidFill>
              </a:rPr>
              <a:t>BG ≥ 150 mg/</a:t>
            </a:r>
            <a:r>
              <a:rPr lang="en-US" b="1" dirty="0" err="1">
                <a:solidFill>
                  <a:srgbClr val="FF0000"/>
                </a:solidFill>
              </a:rPr>
              <a:t>dL</a:t>
            </a:r>
            <a:r>
              <a:rPr lang="en-US" b="1" dirty="0">
                <a:solidFill>
                  <a:srgbClr val="FF0000"/>
                </a:solidFill>
              </a:rPr>
              <a:t> triggers initiation of insulin </a:t>
            </a:r>
            <a:r>
              <a:rPr lang="en-US" dirty="0"/>
              <a:t>therapy for most patients admitted to an ICU with the diagnoses of </a:t>
            </a:r>
            <a:r>
              <a:rPr lang="en-US" u="sng" dirty="0">
                <a:solidFill>
                  <a:srgbClr val="FF0000"/>
                </a:solidFill>
              </a:rPr>
              <a:t>ischemic stroke</a:t>
            </a:r>
            <a:r>
              <a:rPr lang="en-US" dirty="0"/>
              <a:t>, </a:t>
            </a:r>
            <a:r>
              <a:rPr lang="en-US" b="1" u="sng" dirty="0" err="1"/>
              <a:t>intraparenchymal</a:t>
            </a:r>
            <a:r>
              <a:rPr lang="en-US" b="1" u="sng" dirty="0"/>
              <a:t> hemorrhage</a:t>
            </a:r>
            <a:r>
              <a:rPr lang="en-US" dirty="0"/>
              <a:t>, </a:t>
            </a:r>
            <a:r>
              <a:rPr lang="en-US" u="sng" dirty="0">
                <a:solidFill>
                  <a:srgbClr val="FF0000"/>
                </a:solidFill>
              </a:rPr>
              <a:t>aneurysmal subarachnoid hemorrhage</a:t>
            </a:r>
            <a:r>
              <a:rPr lang="en-US" dirty="0"/>
              <a:t>, or </a:t>
            </a:r>
            <a:r>
              <a:rPr lang="en-US" b="1" u="sng" dirty="0" smtClean="0"/>
              <a:t>TBI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titrated to achieve BG values absolutely &lt; 180 mg/</a:t>
            </a:r>
            <a:r>
              <a:rPr lang="en-US" dirty="0" err="1"/>
              <a:t>dL</a:t>
            </a:r>
            <a:r>
              <a:rPr lang="en-US" dirty="0"/>
              <a:t> with minimal BG excursions &lt;</a:t>
            </a:r>
            <a:r>
              <a:rPr lang="en-US" b="1" dirty="0"/>
              <a:t>100</a:t>
            </a:r>
            <a:r>
              <a:rPr lang="en-US" dirty="0"/>
              <a:t> mg/</a:t>
            </a:r>
            <a:r>
              <a:rPr lang="en-US" dirty="0" err="1"/>
              <a:t>dL</a:t>
            </a:r>
            <a:r>
              <a:rPr lang="en-US" dirty="0"/>
              <a:t>, to minimize the adverse effects of hyperglycemia.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49778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84357"/>
          </a:xfrm>
        </p:spPr>
        <p:txBody>
          <a:bodyPr>
            <a:normAutofit/>
          </a:bodyPr>
          <a:lstStyle/>
          <a:p>
            <a:r>
              <a:rPr lang="en-US" dirty="0" smtClean="0"/>
              <a:t>Hypoglycemia </a:t>
            </a:r>
            <a:r>
              <a:rPr lang="en-US" dirty="0"/>
              <a:t>carries specific risks for the normal brain and a greater risk for the </a:t>
            </a:r>
            <a:r>
              <a:rPr lang="en-US" dirty="0">
                <a:solidFill>
                  <a:srgbClr val="FF0000"/>
                </a:solidFill>
              </a:rPr>
              <a:t>injured brain </a:t>
            </a:r>
            <a:r>
              <a:rPr lang="en-US" dirty="0" smtClean="0"/>
              <a:t>. </a:t>
            </a:r>
          </a:p>
          <a:p>
            <a:r>
              <a:rPr lang="en-US" dirty="0" smtClean="0"/>
              <a:t>Severe </a:t>
            </a:r>
            <a:r>
              <a:rPr lang="en-US" dirty="0"/>
              <a:t>hypoglycemia (SH) can produce or </a:t>
            </a:r>
            <a:r>
              <a:rPr lang="en-US" b="1" u="sng" dirty="0" smtClean="0"/>
              <a:t>exacerbate:</a:t>
            </a:r>
          </a:p>
          <a:p>
            <a:pPr marL="0" indent="0">
              <a:buNone/>
            </a:pPr>
            <a:r>
              <a:rPr lang="en-US" dirty="0" smtClean="0"/>
              <a:t>focal </a:t>
            </a:r>
            <a:r>
              <a:rPr lang="en-US" dirty="0"/>
              <a:t>neurological deficits,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encephalopathy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seizures or </a:t>
            </a:r>
            <a:r>
              <a:rPr lang="en-US" dirty="0"/>
              <a:t>status epilepticus,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permanent </a:t>
            </a:r>
            <a:r>
              <a:rPr lang="en-US" dirty="0"/>
              <a:t>cognitive dysfunction,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and </a:t>
            </a:r>
            <a:r>
              <a:rPr lang="en-US" dirty="0"/>
              <a:t>death. </a:t>
            </a:r>
            <a:endParaRPr lang="en-US" dirty="0" smtClean="0"/>
          </a:p>
          <a:p>
            <a:r>
              <a:rPr lang="en-US" dirty="0" smtClean="0"/>
              <a:t>Further</a:t>
            </a:r>
            <a:r>
              <a:rPr lang="en-US" dirty="0"/>
              <a:t>, tight GC may induce regional </a:t>
            </a:r>
            <a:r>
              <a:rPr lang="en-US" dirty="0" err="1"/>
              <a:t>neuroglycopenia</a:t>
            </a:r>
            <a:r>
              <a:rPr lang="en-US" dirty="0"/>
              <a:t> in </a:t>
            </a:r>
            <a:r>
              <a:rPr lang="en-US" b="1" dirty="0">
                <a:solidFill>
                  <a:srgbClr val="FF0000"/>
                </a:solidFill>
              </a:rPr>
              <a:t>TBI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29155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Question: Should parenteral glutamine be used in the adult ICU patient?</a:t>
            </a:r>
          </a:p>
          <a:p>
            <a:r>
              <a:rPr lang="en-US" dirty="0"/>
              <a:t>H6. We recommend that parenteral glutamine supplementation not be used routinely in the critical care setting.</a:t>
            </a:r>
          </a:p>
        </p:txBody>
      </p:sp>
    </p:spTree>
    <p:extLst>
      <p:ext uri="{BB962C8B-B14F-4D97-AF65-F5344CB8AC3E}">
        <p14:creationId xmlns:p14="http://schemas.microsoft.com/office/powerpoint/2010/main" val="179370812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dirty="0" smtClean="0"/>
              <a:t>I</a:t>
            </a:r>
            <a:r>
              <a:rPr lang="en-US" sz="3600" dirty="0"/>
              <a:t>. Pulmonary Failure</a:t>
            </a:r>
          </a:p>
        </p:txBody>
      </p:sp>
    </p:spTree>
    <p:extLst>
      <p:ext uri="{BB962C8B-B14F-4D97-AF65-F5344CB8AC3E}">
        <p14:creationId xmlns:p14="http://schemas.microsoft.com/office/powerpoint/2010/main" val="409932086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optimal </a:t>
            </a:r>
            <a:r>
              <a:rPr lang="en-US" sz="3600" dirty="0"/>
              <a:t>carbohydrate/fat ratio for </a:t>
            </a:r>
            <a:r>
              <a:rPr lang="en-US" sz="3600" dirty="0" smtClean="0"/>
              <a:t>pulmonary </a:t>
            </a:r>
            <a:r>
              <a:rPr lang="en-US" sz="3600" dirty="0"/>
              <a:t>failure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specialty high-fat/low-carbohydrate formulations designed to manipulate the respiratory quotient and reduce CO2 </a:t>
            </a:r>
            <a:r>
              <a:rPr lang="en-US" dirty="0" smtClean="0"/>
              <a:t>production </a:t>
            </a:r>
            <a:r>
              <a:rPr lang="en-US" dirty="0" smtClean="0">
                <a:solidFill>
                  <a:srgbClr val="FF0000"/>
                </a:solidFill>
              </a:rPr>
              <a:t>not </a:t>
            </a:r>
            <a:r>
              <a:rPr lang="en-US" dirty="0">
                <a:solidFill>
                  <a:srgbClr val="FF0000"/>
                </a:solidFill>
              </a:rPr>
              <a:t>be used </a:t>
            </a:r>
            <a:r>
              <a:rPr lang="en-US" dirty="0"/>
              <a:t>in ICU patients with acute respiratory failure.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lowering CO2 production only in the ICU patient who is being </a:t>
            </a:r>
            <a:r>
              <a:rPr lang="en-US" dirty="0" smtClean="0"/>
              <a:t>overfed</a:t>
            </a:r>
          </a:p>
          <a:p>
            <a:endParaRPr lang="en-US" dirty="0" smtClean="0"/>
          </a:p>
          <a:p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avoid </a:t>
            </a:r>
            <a:r>
              <a:rPr lang="en-US" b="1" u="sng" dirty="0">
                <a:solidFill>
                  <a:schemeClr val="accent1">
                    <a:lumMod val="75000"/>
                  </a:schemeClr>
                </a:solidFill>
              </a:rPr>
              <a:t>total energy provision </a:t>
            </a:r>
            <a:r>
              <a:rPr lang="en-US" dirty="0"/>
              <a:t>that exceeds energy requirements, as </a:t>
            </a:r>
            <a:r>
              <a:rPr lang="en-US" b="1" u="sng" dirty="0">
                <a:solidFill>
                  <a:srgbClr val="FF0000"/>
                </a:solidFill>
              </a:rPr>
              <a:t>CO2 production increases significantly with </a:t>
            </a:r>
            <a:r>
              <a:rPr lang="en-US" b="1" u="sng" dirty="0" err="1">
                <a:solidFill>
                  <a:srgbClr val="FF0000"/>
                </a:solidFill>
              </a:rPr>
              <a:t>lipogenesis</a:t>
            </a:r>
            <a:r>
              <a:rPr lang="en-US" b="1" u="sng" dirty="0">
                <a:solidFill>
                  <a:srgbClr val="FF0000"/>
                </a:solidFill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81355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Rapid infusion of IVFE </a:t>
            </a:r>
            <a:r>
              <a:rPr lang="en-US" dirty="0"/>
              <a:t>(especially SO based</a:t>
            </a:r>
            <a:r>
              <a:rPr lang="en-US" dirty="0" smtClean="0"/>
              <a:t>),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b="1" u="sng" dirty="0"/>
              <a:t>regardless of the total amount</a:t>
            </a:r>
            <a:r>
              <a:rPr lang="en-US" dirty="0"/>
              <a:t>, should be avoided in patients with severe pulmonary failure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219991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3331"/>
            <a:ext cx="10515600" cy="5453632"/>
          </a:xfrm>
        </p:spPr>
        <p:txBody>
          <a:bodyPr/>
          <a:lstStyle/>
          <a:p>
            <a:r>
              <a:rPr lang="en-US" dirty="0"/>
              <a:t>Question: Does use of energy-dense EN formulas to </a:t>
            </a:r>
            <a:r>
              <a:rPr lang="en-US" dirty="0">
                <a:solidFill>
                  <a:srgbClr val="FF0000"/>
                </a:solidFill>
              </a:rPr>
              <a:t>restrict fluid </a:t>
            </a:r>
            <a:r>
              <a:rPr lang="en-US" dirty="0"/>
              <a:t>administration benefit the adult ICU patient with </a:t>
            </a:r>
            <a:r>
              <a:rPr lang="en-US" dirty="0">
                <a:solidFill>
                  <a:srgbClr val="FF0000"/>
                </a:solidFill>
              </a:rPr>
              <a:t>acute respiratory failure?</a:t>
            </a:r>
          </a:p>
          <a:p>
            <a:r>
              <a:rPr lang="en-US" dirty="0"/>
              <a:t>I2. Based on expert consensus, we suggest that </a:t>
            </a:r>
            <a:r>
              <a:rPr lang="en-US" dirty="0" err="1"/>
              <a:t>fluidrestricted</a:t>
            </a:r>
            <a:r>
              <a:rPr lang="en-US" dirty="0"/>
              <a:t> energy-dense EN formulations </a:t>
            </a:r>
            <a:r>
              <a:rPr lang="en-US" u="sng" dirty="0">
                <a:solidFill>
                  <a:srgbClr val="FF0000"/>
                </a:solidFill>
              </a:rPr>
              <a:t>be considered </a:t>
            </a:r>
            <a:r>
              <a:rPr lang="en-US" dirty="0"/>
              <a:t>for patients with acute respiratory failure (especially if in a state of volume overload</a:t>
            </a:r>
            <a:r>
              <a:rPr lang="en-US" dirty="0" smtClean="0"/>
              <a:t>).</a:t>
            </a:r>
          </a:p>
          <a:p>
            <a:endParaRPr lang="en-US" dirty="0"/>
          </a:p>
          <a:p>
            <a:r>
              <a:rPr lang="en-US" b="1" u="sng" dirty="0"/>
              <a:t>Fluid accumulation</a:t>
            </a:r>
            <a:r>
              <a:rPr lang="en-US" dirty="0"/>
              <a:t>, </a:t>
            </a:r>
            <a:r>
              <a:rPr lang="en-US" b="1" u="sng" dirty="0"/>
              <a:t>pulmonary edema</a:t>
            </a:r>
            <a:r>
              <a:rPr lang="en-US" dirty="0"/>
              <a:t>, and </a:t>
            </a:r>
            <a:r>
              <a:rPr lang="en-US" b="1" u="sng" dirty="0"/>
              <a:t>renal failure </a:t>
            </a:r>
            <a:r>
              <a:rPr lang="en-US" dirty="0"/>
              <a:t>are common in patients with acute respiratory failure and have been associated with poor clinical outcomes. 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It </a:t>
            </a:r>
            <a:r>
              <a:rPr lang="en-US" dirty="0">
                <a:solidFill>
                  <a:srgbClr val="FF0000"/>
                </a:solidFill>
              </a:rPr>
              <a:t>is therefore suggested that a fluid-restricted energy-dense nutrient formulation (1.5–2 kcal/mL)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90688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7922"/>
            <a:ext cx="10515600" cy="5399041"/>
          </a:xfrm>
        </p:spPr>
        <p:txBody>
          <a:bodyPr/>
          <a:lstStyle/>
          <a:p>
            <a:r>
              <a:rPr lang="en-US" dirty="0"/>
              <a:t>Question: Should serum phosphate concentrations be monitored when EN or PN is initiated in the ICU patient with respiratory failure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we </a:t>
            </a:r>
            <a:r>
              <a:rPr lang="en-US" dirty="0"/>
              <a:t>suggest that serum phosphate concentrations should be monitored closely and phosphate replaced appropriately when needed.</a:t>
            </a:r>
          </a:p>
          <a:p>
            <a:r>
              <a:rPr lang="en-US" dirty="0"/>
              <a:t>moderate hypophosphatemia serum phosphorus concentrations ≤2.2 mg/</a:t>
            </a:r>
            <a:r>
              <a:rPr lang="en-US" dirty="0" err="1"/>
              <a:t>dL</a:t>
            </a:r>
            <a:endParaRPr lang="en-US" dirty="0"/>
          </a:p>
          <a:p>
            <a:r>
              <a:rPr lang="en-US" dirty="0"/>
              <a:t> and severe hypophosphatemia &lt;1.5 g/</a:t>
            </a:r>
            <a:r>
              <a:rPr lang="en-US" dirty="0" err="1"/>
              <a:t>dL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372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Should protein provision be monitored independently from energy provision in critically ill adult patients?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the critical care setting, protein appears to be the most important </a:t>
            </a:r>
            <a:r>
              <a:rPr lang="en-US" u="sng" dirty="0"/>
              <a:t>macronutrient</a:t>
            </a:r>
            <a:r>
              <a:rPr lang="en-US" dirty="0"/>
              <a:t> </a:t>
            </a:r>
            <a:r>
              <a:rPr lang="en-US" dirty="0" smtClean="0"/>
              <a:t>for: </a:t>
            </a:r>
          </a:p>
          <a:p>
            <a:r>
              <a:rPr lang="en-US" dirty="0" smtClean="0"/>
              <a:t>healing </a:t>
            </a:r>
            <a:r>
              <a:rPr lang="en-US" b="1" u="sng" dirty="0" smtClean="0"/>
              <a:t>wounds</a:t>
            </a:r>
            <a:endParaRPr lang="en-US" dirty="0"/>
          </a:p>
          <a:p>
            <a:r>
              <a:rPr lang="en-US" dirty="0" smtClean="0"/>
              <a:t>supporting </a:t>
            </a:r>
            <a:r>
              <a:rPr lang="en-US" b="1" u="sng" dirty="0"/>
              <a:t>immune</a:t>
            </a:r>
            <a:r>
              <a:rPr lang="en-US" dirty="0"/>
              <a:t> </a:t>
            </a:r>
            <a:r>
              <a:rPr lang="en-US" dirty="0" smtClean="0"/>
              <a:t>function</a:t>
            </a:r>
          </a:p>
          <a:p>
            <a:r>
              <a:rPr lang="en-US" dirty="0" smtClean="0"/>
              <a:t>maintaining </a:t>
            </a:r>
            <a:r>
              <a:rPr lang="en-US" b="1" u="sng" dirty="0"/>
              <a:t>lean body mass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643923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Phosphate is essential for the synthesis of </a:t>
            </a:r>
            <a:r>
              <a:rPr lang="en-US" dirty="0">
                <a:solidFill>
                  <a:srgbClr val="FF0000"/>
                </a:solidFill>
              </a:rPr>
              <a:t>ATP</a:t>
            </a:r>
            <a:r>
              <a:rPr lang="en-US" dirty="0"/>
              <a:t> (adenosine triphosphate) and </a:t>
            </a:r>
            <a:r>
              <a:rPr lang="en-US" dirty="0">
                <a:solidFill>
                  <a:srgbClr val="FF0000"/>
                </a:solidFill>
              </a:rPr>
              <a:t>2,3-DPG</a:t>
            </a:r>
            <a:r>
              <a:rPr lang="en-US" dirty="0"/>
              <a:t> (2,3-diphosphoglycerate),both of which are </a:t>
            </a:r>
            <a:r>
              <a:rPr lang="en-US" b="1" u="sng" dirty="0"/>
              <a:t>critical for normal diaphragmatic contractility </a:t>
            </a:r>
            <a:r>
              <a:rPr lang="en-US" dirty="0"/>
              <a:t>and </a:t>
            </a:r>
            <a:r>
              <a:rPr lang="en-US" b="1" u="sng" dirty="0"/>
              <a:t>optimal pulmonary function</a:t>
            </a:r>
          </a:p>
        </p:txBody>
      </p:sp>
    </p:spTree>
    <p:extLst>
      <p:ext uri="{BB962C8B-B14F-4D97-AF65-F5344CB8AC3E}">
        <p14:creationId xmlns:p14="http://schemas.microsoft.com/office/powerpoint/2010/main" val="163296455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 smtClean="0"/>
              <a:t>Renal </a:t>
            </a:r>
            <a:r>
              <a:rPr lang="en-US" sz="4000" dirty="0"/>
              <a:t>Failure</a:t>
            </a:r>
          </a:p>
        </p:txBody>
      </p:sp>
    </p:spTree>
    <p:extLst>
      <p:ext uri="{BB962C8B-B14F-4D97-AF65-F5344CB8AC3E}">
        <p14:creationId xmlns:p14="http://schemas.microsoft.com/office/powerpoint/2010/main" val="1228700352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acute kidney injury (AKI), </a:t>
            </a:r>
            <a:r>
              <a:rPr lang="en-US" dirty="0" smtClean="0"/>
              <a:t>energy </a:t>
            </a:r>
            <a:r>
              <a:rPr lang="en-US" dirty="0"/>
              <a:t>and </a:t>
            </a:r>
            <a:r>
              <a:rPr lang="en-US" dirty="0" smtClean="0"/>
              <a:t>protein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ICU </a:t>
            </a:r>
            <a:r>
              <a:rPr lang="en-US" dirty="0"/>
              <a:t>patients with acute renal failure (ARF) or AKI be placed on a standard enteral </a:t>
            </a:r>
            <a:r>
              <a:rPr lang="en-US" dirty="0" smtClean="0"/>
              <a:t>formulation. </a:t>
            </a:r>
          </a:p>
          <a:p>
            <a:r>
              <a:rPr lang="en-US" dirty="0" smtClean="0"/>
              <a:t>and </a:t>
            </a:r>
            <a:r>
              <a:rPr lang="en-US" dirty="0"/>
              <a:t>that standard ICU recommendations for </a:t>
            </a:r>
            <a:r>
              <a:rPr lang="en-US" b="1" u="sng" dirty="0"/>
              <a:t>protein (1.2–2 g/kg actual body weight per day</a:t>
            </a:r>
            <a:r>
              <a:rPr lang="en-US" dirty="0"/>
              <a:t>) </a:t>
            </a:r>
            <a:r>
              <a:rPr lang="en-US" dirty="0">
                <a:solidFill>
                  <a:srgbClr val="FF0000"/>
                </a:solidFill>
              </a:rPr>
              <a:t>and energy (25–30 kcal/kg/d) provision should be followed. 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If </a:t>
            </a:r>
            <a:r>
              <a:rPr lang="en-US" dirty="0"/>
              <a:t>significant </a:t>
            </a:r>
            <a:r>
              <a:rPr lang="en-US" b="1" u="sng" dirty="0"/>
              <a:t>electrolyte abnormalities </a:t>
            </a:r>
            <a:r>
              <a:rPr lang="en-US" dirty="0"/>
              <a:t>develop, a specialty formulation designed for renal failure (with appropriate electrolyte profile) may be considered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239766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acute kidney injury (AKI), energy and </a:t>
            </a:r>
            <a:r>
              <a:rPr lang="en-US" dirty="0" smtClean="0"/>
              <a:t>protein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b="1" dirty="0" smtClean="0"/>
              <a:t>usual </a:t>
            </a:r>
            <a:r>
              <a:rPr lang="en-US" b="1" dirty="0"/>
              <a:t>body weight for normal weight </a:t>
            </a:r>
            <a:r>
              <a:rPr lang="en-US" dirty="0"/>
              <a:t>patients </a:t>
            </a:r>
            <a:endParaRPr lang="en-US" dirty="0" smtClean="0"/>
          </a:p>
          <a:p>
            <a:r>
              <a:rPr lang="en-US" dirty="0" smtClean="0"/>
              <a:t>and </a:t>
            </a:r>
            <a:r>
              <a:rPr lang="en-US" b="1" dirty="0"/>
              <a:t>ideal body weight for obese </a:t>
            </a:r>
            <a:r>
              <a:rPr lang="en-US" dirty="0"/>
              <a:t>and critically ill patients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1118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00501"/>
            <a:ext cx="10515600" cy="557646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Question: In adult critically ill patients with AKI receiving </a:t>
            </a:r>
            <a:r>
              <a:rPr lang="en-US" dirty="0">
                <a:solidFill>
                  <a:srgbClr val="FF0000"/>
                </a:solidFill>
              </a:rPr>
              <a:t>hemodialysis or CRRT</a:t>
            </a:r>
            <a:r>
              <a:rPr lang="en-US" dirty="0"/>
              <a:t>, what are appropriate targets for protein intake to support increased nitrogen losses</a:t>
            </a:r>
            <a:r>
              <a:rPr lang="en-US" dirty="0" smtClean="0"/>
              <a:t>?</a:t>
            </a:r>
            <a:endParaRPr lang="fa-IR" dirty="0" smtClean="0"/>
          </a:p>
          <a:p>
            <a:endParaRPr lang="en-US" dirty="0"/>
          </a:p>
          <a:p>
            <a:r>
              <a:rPr lang="en-US" dirty="0"/>
              <a:t>J2. We recommend that patients receiving </a:t>
            </a:r>
            <a:r>
              <a:rPr lang="en-US" b="1" u="sng" dirty="0"/>
              <a:t>frequent hemodialysis or CRRT receive</a:t>
            </a:r>
            <a:r>
              <a:rPr lang="en-US" dirty="0"/>
              <a:t> increased protein, </a:t>
            </a:r>
            <a:r>
              <a:rPr lang="en-US" b="1" dirty="0"/>
              <a:t>up to a maximum of 2.5 g/kg/d. </a:t>
            </a:r>
            <a:endParaRPr lang="en-US" b="1" dirty="0" smtClean="0"/>
          </a:p>
          <a:p>
            <a:r>
              <a:rPr lang="en-US" dirty="0" smtClean="0"/>
              <a:t>Protein </a:t>
            </a:r>
            <a:r>
              <a:rPr lang="en-US" u="sng" dirty="0"/>
              <a:t>should not be restricted </a:t>
            </a:r>
            <a:r>
              <a:rPr lang="en-US" dirty="0"/>
              <a:t>in patients with renal insufficiency as a means to avoid or delay initiating dialysis therapy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Lean body mass catabolism inferred from protein catabolic rate values is 1.4–1.8 g/kg/d in patients with AKI on CRRT</a:t>
            </a:r>
          </a:p>
        </p:txBody>
      </p:sp>
    </p:spTree>
    <p:extLst>
      <p:ext uri="{BB962C8B-B14F-4D97-AF65-F5344CB8AC3E}">
        <p14:creationId xmlns:p14="http://schemas.microsoft.com/office/powerpoint/2010/main" val="257820303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fa-IR" sz="4000" dirty="0" smtClean="0"/>
          </a:p>
          <a:p>
            <a:pPr marL="0" indent="0" algn="ctr">
              <a:buNone/>
            </a:pPr>
            <a:r>
              <a:rPr lang="en-US" sz="4000" dirty="0" smtClean="0"/>
              <a:t>Hepatic </a:t>
            </a:r>
            <a:r>
              <a:rPr lang="en-US" sz="4000" dirty="0"/>
              <a:t>Failure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102701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23081"/>
            <a:ext cx="10515600" cy="5753882"/>
          </a:xfrm>
        </p:spPr>
        <p:txBody>
          <a:bodyPr/>
          <a:lstStyle/>
          <a:p>
            <a:r>
              <a:rPr lang="en-US" dirty="0"/>
              <a:t>Question: Should energy and protein requirements be determined similarly in critically ill patients with hepatic failure as in those without hepatic failure</a:t>
            </a:r>
            <a:r>
              <a:rPr lang="en-US" dirty="0" smtClean="0"/>
              <a:t>?</a:t>
            </a:r>
            <a:endParaRPr lang="fa-IR" dirty="0" smtClean="0"/>
          </a:p>
          <a:p>
            <a:endParaRPr lang="fa-IR" dirty="0"/>
          </a:p>
          <a:p>
            <a:r>
              <a:rPr lang="en-US" dirty="0" smtClean="0"/>
              <a:t>we </a:t>
            </a:r>
            <a:r>
              <a:rPr lang="en-US" dirty="0"/>
              <a:t>suggest a </a:t>
            </a:r>
            <a:r>
              <a:rPr lang="en-US" b="1" dirty="0"/>
              <a:t>dry weight or usual weight </a:t>
            </a:r>
            <a:r>
              <a:rPr lang="en-US" dirty="0"/>
              <a:t>be used instead of actual weight </a:t>
            </a:r>
            <a:r>
              <a:rPr lang="en-US" dirty="0" smtClean="0"/>
              <a:t>in </a:t>
            </a:r>
            <a:r>
              <a:rPr lang="en-US" dirty="0"/>
              <a:t>patients with cirrhosis and hepatic failure</a:t>
            </a:r>
            <a:r>
              <a:rPr lang="en-US" dirty="0" smtClean="0"/>
              <a:t>,</a:t>
            </a:r>
            <a:endParaRPr lang="fa-IR" dirty="0" smtClean="0"/>
          </a:p>
          <a:p>
            <a:r>
              <a:rPr lang="en-US" dirty="0" smtClean="0"/>
              <a:t> </a:t>
            </a:r>
            <a:r>
              <a:rPr lang="en-US" dirty="0"/>
              <a:t>due to complications of ascites, intravascular volume depletion, edema, portal hypertension, and </a:t>
            </a:r>
            <a:r>
              <a:rPr lang="en-US" dirty="0" err="1"/>
              <a:t>hypoalbuminemia</a:t>
            </a:r>
            <a:r>
              <a:rPr lang="en-US" dirty="0"/>
              <a:t>. We suggest that nutrition regimens </a:t>
            </a:r>
            <a:r>
              <a:rPr lang="en-US" b="1" dirty="0">
                <a:solidFill>
                  <a:srgbClr val="FF0000"/>
                </a:solidFill>
              </a:rPr>
              <a:t>avoid restricting protein</a:t>
            </a:r>
            <a:r>
              <a:rPr lang="en-US" dirty="0"/>
              <a:t> in patients with liver failure, using the </a:t>
            </a:r>
            <a:r>
              <a:rPr lang="en-US" b="1" u="sng" dirty="0"/>
              <a:t>same recommendations as for other critically ill patients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37169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Question: What is the appropriate route of nutrition delivery in patients with hepatic failure</a:t>
            </a:r>
            <a:r>
              <a:rPr lang="en-US" dirty="0" smtClean="0"/>
              <a:t>?</a:t>
            </a:r>
            <a:endParaRPr lang="fa-IR" dirty="0" smtClean="0"/>
          </a:p>
          <a:p>
            <a:endParaRPr lang="en-US" dirty="0"/>
          </a:p>
          <a:p>
            <a:r>
              <a:rPr lang="en-US" dirty="0"/>
              <a:t>K2. Based on expert consensus, we suggest that </a:t>
            </a:r>
            <a:r>
              <a:rPr lang="en-US" b="1" dirty="0">
                <a:solidFill>
                  <a:srgbClr val="FF0000"/>
                </a:solidFill>
              </a:rPr>
              <a:t>EN</a:t>
            </a:r>
            <a:r>
              <a:rPr lang="en-US" dirty="0"/>
              <a:t> be used preferentially when providing nutrition therapy in ICU patients with acute and/or chronic liver disease</a:t>
            </a:r>
            <a:r>
              <a:rPr lang="en-US" dirty="0" smtClean="0"/>
              <a:t>.</a:t>
            </a:r>
            <a:endParaRPr lang="fa-IR" dirty="0" smtClean="0"/>
          </a:p>
          <a:p>
            <a:endParaRPr lang="en-US" dirty="0"/>
          </a:p>
          <a:p>
            <a:r>
              <a:rPr lang="en-US" b="1" dirty="0"/>
              <a:t>Long-term PN </a:t>
            </a:r>
            <a:r>
              <a:rPr lang="en-US" dirty="0"/>
              <a:t>can be associated with </a:t>
            </a:r>
            <a:r>
              <a:rPr lang="en-US" b="1" dirty="0"/>
              <a:t>hepatic complications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246703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Encephalopathy</a:t>
            </a:r>
            <a:r>
              <a:rPr lang="en-US" dirty="0"/>
              <a:t> occurs in patients with liver dysfunction due to complex multifactorial processes </a:t>
            </a:r>
            <a:r>
              <a:rPr lang="en-US" dirty="0" smtClean="0"/>
              <a:t>involving</a:t>
            </a:r>
            <a:r>
              <a:rPr lang="fa-IR" dirty="0" smtClean="0"/>
              <a:t>:</a:t>
            </a:r>
            <a:r>
              <a:rPr lang="en-US" dirty="0" smtClean="0"/>
              <a:t> </a:t>
            </a:r>
            <a:endParaRPr lang="fa-IR" dirty="0" smtClean="0"/>
          </a:p>
          <a:p>
            <a:r>
              <a:rPr lang="en-US" dirty="0" smtClean="0"/>
              <a:t>products </a:t>
            </a:r>
            <a:r>
              <a:rPr lang="en-US" dirty="0"/>
              <a:t>of protein metabolism </a:t>
            </a:r>
            <a:endParaRPr lang="fa-IR" dirty="0" smtClean="0"/>
          </a:p>
          <a:p>
            <a:r>
              <a:rPr lang="en-US" dirty="0" smtClean="0"/>
              <a:t>and </a:t>
            </a:r>
            <a:r>
              <a:rPr lang="en-US" dirty="0"/>
              <a:t>is worsened </a:t>
            </a:r>
            <a:r>
              <a:rPr lang="en-US" dirty="0" smtClean="0"/>
              <a:t>by</a:t>
            </a:r>
            <a:r>
              <a:rPr lang="fa-IR" dirty="0" smtClean="0"/>
              <a:t>:</a:t>
            </a:r>
          </a:p>
          <a:p>
            <a:r>
              <a:rPr lang="en-US" dirty="0" smtClean="0"/>
              <a:t> </a:t>
            </a:r>
            <a:r>
              <a:rPr lang="en-US" dirty="0"/>
              <a:t>inflammation, </a:t>
            </a:r>
            <a:endParaRPr lang="fa-IR" dirty="0" smtClean="0"/>
          </a:p>
          <a:p>
            <a:r>
              <a:rPr lang="en-US" dirty="0" smtClean="0"/>
              <a:t>infection</a:t>
            </a:r>
            <a:r>
              <a:rPr lang="en-US" dirty="0"/>
              <a:t>, </a:t>
            </a:r>
            <a:endParaRPr lang="fa-IR" dirty="0" smtClean="0"/>
          </a:p>
          <a:p>
            <a:r>
              <a:rPr lang="en-US" dirty="0" smtClean="0"/>
              <a:t>and </a:t>
            </a:r>
            <a:r>
              <a:rPr lang="en-US" dirty="0"/>
              <a:t>oxidative stress.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830307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Question: Is a disease-specific enteral formulation needed for critically ill patients with liver disease</a:t>
            </a:r>
            <a:r>
              <a:rPr lang="en-US" dirty="0" smtClean="0"/>
              <a:t>?</a:t>
            </a:r>
            <a:endParaRPr lang="fa-IR" dirty="0" smtClean="0"/>
          </a:p>
          <a:p>
            <a:endParaRPr lang="fa-IR" dirty="0"/>
          </a:p>
          <a:p>
            <a:r>
              <a:rPr lang="en-US" dirty="0"/>
              <a:t>K3. </a:t>
            </a:r>
            <a:r>
              <a:rPr lang="en-US" b="1" dirty="0" smtClean="0">
                <a:solidFill>
                  <a:srgbClr val="FF0000"/>
                </a:solidFill>
              </a:rPr>
              <a:t>standard </a:t>
            </a:r>
            <a:r>
              <a:rPr lang="en-US" b="1" dirty="0">
                <a:solidFill>
                  <a:srgbClr val="FF0000"/>
                </a:solidFill>
              </a:rPr>
              <a:t>enteral formulations </a:t>
            </a:r>
            <a:r>
              <a:rPr lang="en-US" dirty="0"/>
              <a:t>be used in ICU patients with acute and chronic liver disease. </a:t>
            </a:r>
            <a:endParaRPr lang="fa-IR" dirty="0" smtClean="0"/>
          </a:p>
          <a:p>
            <a:r>
              <a:rPr lang="en-US" dirty="0" smtClean="0"/>
              <a:t>There </a:t>
            </a:r>
            <a:r>
              <a:rPr lang="en-US" dirty="0"/>
              <a:t>is </a:t>
            </a:r>
            <a:r>
              <a:rPr lang="en-US" dirty="0">
                <a:solidFill>
                  <a:srgbClr val="FF0000"/>
                </a:solidFill>
              </a:rPr>
              <a:t>no evidence </a:t>
            </a:r>
            <a:r>
              <a:rPr lang="en-US" dirty="0"/>
              <a:t>of further benefit of branched-chain amino acid </a:t>
            </a:r>
            <a:r>
              <a:rPr lang="en-US" dirty="0">
                <a:solidFill>
                  <a:srgbClr val="FF0000"/>
                </a:solidFill>
              </a:rPr>
              <a:t>(BCAA) formulations </a:t>
            </a:r>
            <a:r>
              <a:rPr lang="en-US" dirty="0"/>
              <a:t>on coma grade in the ICU patient with encephalopathy who is already receiving first-line therapy with luminal-acting antibiotics and lactulose.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365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sz="3200" dirty="0" smtClean="0"/>
              <a:t>For most critically ill patients, protein requirements are proportionately higher than energy requirements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44477766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fa-IR" sz="3600" dirty="0" smtClean="0"/>
          </a:p>
          <a:p>
            <a:pPr marL="0" indent="0" algn="ctr">
              <a:buNone/>
            </a:pPr>
            <a:r>
              <a:rPr lang="en-US" sz="3600" dirty="0" smtClean="0"/>
              <a:t>Acute </a:t>
            </a:r>
            <a:r>
              <a:rPr lang="en-US" sz="3600" dirty="0"/>
              <a:t>Pancreatitis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55185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5093"/>
            <a:ext cx="10515600" cy="5521870"/>
          </a:xfrm>
        </p:spPr>
        <p:txBody>
          <a:bodyPr/>
          <a:lstStyle/>
          <a:p>
            <a:r>
              <a:rPr lang="en-US" dirty="0"/>
              <a:t>Question: Does </a:t>
            </a:r>
            <a:r>
              <a:rPr lang="en-US" dirty="0">
                <a:solidFill>
                  <a:srgbClr val="FF0000"/>
                </a:solidFill>
              </a:rPr>
              <a:t>disease severity in acute pancreatitis </a:t>
            </a:r>
            <a:r>
              <a:rPr lang="en-US" dirty="0"/>
              <a:t>influence decisions to provide specialized nutrition therapy</a:t>
            </a:r>
            <a:r>
              <a:rPr lang="en-US" dirty="0" smtClean="0"/>
              <a:t>?</a:t>
            </a:r>
            <a:endParaRPr lang="fa-IR" dirty="0" smtClean="0"/>
          </a:p>
          <a:p>
            <a:endParaRPr lang="en-US" dirty="0"/>
          </a:p>
          <a:p>
            <a:r>
              <a:rPr lang="en-US" dirty="0"/>
              <a:t>L1a. Based on expert consensus, we suggest that the initial nutrition assessment in acute pancreatitis </a:t>
            </a:r>
            <a:r>
              <a:rPr lang="en-US" dirty="0">
                <a:solidFill>
                  <a:srgbClr val="FF0000"/>
                </a:solidFill>
              </a:rPr>
              <a:t>evaluate disease severity to direct nutrition therapy</a:t>
            </a:r>
            <a:r>
              <a:rPr lang="en-US" dirty="0"/>
              <a:t>. </a:t>
            </a:r>
            <a:endParaRPr lang="fa-IR" dirty="0" smtClean="0"/>
          </a:p>
          <a:p>
            <a:endParaRPr lang="fa-IR" dirty="0"/>
          </a:p>
          <a:p>
            <a:r>
              <a:rPr lang="en-US" dirty="0" smtClean="0"/>
              <a:t>Since </a:t>
            </a:r>
            <a:r>
              <a:rPr lang="en-US" dirty="0"/>
              <a:t>disease severity may change quickly, we suggest frequent </a:t>
            </a:r>
            <a:r>
              <a:rPr lang="en-US" dirty="0">
                <a:solidFill>
                  <a:srgbClr val="FF0000"/>
                </a:solidFill>
              </a:rPr>
              <a:t>reassessment of feeding tolerance</a:t>
            </a:r>
            <a:r>
              <a:rPr lang="en-US" dirty="0"/>
              <a:t> and need for specialized nutrition therapy.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988396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Moderately severe acute pancreatitis is defined by transient organ failure lasting &lt;48 hours and local complications</a:t>
            </a:r>
          </a:p>
          <a:p>
            <a:r>
              <a:rPr lang="en-US" dirty="0"/>
              <a:t>pain, nausea, vomiting, and normalization of pancreatic enzymes</a:t>
            </a:r>
          </a:p>
        </p:txBody>
      </p:sp>
    </p:spTree>
    <p:extLst>
      <p:ext uri="{BB962C8B-B14F-4D97-AF65-F5344CB8AC3E}">
        <p14:creationId xmlns:p14="http://schemas.microsoft.com/office/powerpoint/2010/main" val="3866832288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5093"/>
            <a:ext cx="10515600" cy="5521870"/>
          </a:xfrm>
        </p:spPr>
        <p:txBody>
          <a:bodyPr/>
          <a:lstStyle/>
          <a:p>
            <a:r>
              <a:rPr lang="en-US" dirty="0"/>
              <a:t>Question: Do patients with </a:t>
            </a:r>
            <a:r>
              <a:rPr lang="en-US" dirty="0">
                <a:solidFill>
                  <a:srgbClr val="FF0000"/>
                </a:solidFill>
              </a:rPr>
              <a:t>mild</a:t>
            </a:r>
            <a:r>
              <a:rPr lang="en-US" dirty="0"/>
              <a:t> acute pancreatitis need specialized nutrition therapy</a:t>
            </a:r>
            <a:r>
              <a:rPr lang="en-US" dirty="0" smtClean="0"/>
              <a:t>?</a:t>
            </a:r>
            <a:endParaRPr lang="fa-IR" dirty="0" smtClean="0"/>
          </a:p>
          <a:p>
            <a:endParaRPr lang="en-US" dirty="0"/>
          </a:p>
          <a:p>
            <a:r>
              <a:rPr lang="en-US" dirty="0" smtClean="0"/>
              <a:t>We </a:t>
            </a:r>
            <a:r>
              <a:rPr lang="en-US" dirty="0"/>
              <a:t>suggest </a:t>
            </a:r>
            <a:r>
              <a:rPr lang="en-US" dirty="0">
                <a:solidFill>
                  <a:srgbClr val="FF0000"/>
                </a:solidFill>
              </a:rPr>
              <a:t>not providing specialized nutrition therapy </a:t>
            </a:r>
            <a:r>
              <a:rPr lang="en-US" dirty="0"/>
              <a:t>to patients with mild acute </a:t>
            </a:r>
            <a:r>
              <a:rPr lang="en-US" dirty="0" smtClean="0"/>
              <a:t>pancreatitis</a:t>
            </a:r>
            <a:r>
              <a:rPr lang="fa-IR" dirty="0" smtClean="0"/>
              <a:t>.</a:t>
            </a:r>
            <a:r>
              <a:rPr lang="en-US" dirty="0" smtClean="0"/>
              <a:t> </a:t>
            </a:r>
            <a:endParaRPr lang="fa-IR" dirty="0" smtClean="0"/>
          </a:p>
          <a:p>
            <a:r>
              <a:rPr lang="en-US" dirty="0" smtClean="0"/>
              <a:t>instead </a:t>
            </a:r>
            <a:r>
              <a:rPr lang="en-US" dirty="0"/>
              <a:t>advancing to an oral diet as tolerated. </a:t>
            </a:r>
            <a:endParaRPr lang="fa-IR" dirty="0" smtClean="0"/>
          </a:p>
          <a:p>
            <a:endParaRPr lang="fa-IR" dirty="0"/>
          </a:p>
          <a:p>
            <a:r>
              <a:rPr lang="en-US" dirty="0" smtClean="0"/>
              <a:t>If </a:t>
            </a:r>
            <a:r>
              <a:rPr lang="en-US" dirty="0"/>
              <a:t>an unexpected complication develops or there is failure to advance to oral diet </a:t>
            </a:r>
            <a:r>
              <a:rPr lang="en-US" b="1" dirty="0"/>
              <a:t>within 7 days, then specialized nutrition </a:t>
            </a:r>
            <a:r>
              <a:rPr lang="en-US" dirty="0"/>
              <a:t>therapy should be considered.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996745396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91570"/>
            <a:ext cx="10515600" cy="5385393"/>
          </a:xfrm>
        </p:spPr>
        <p:txBody>
          <a:bodyPr/>
          <a:lstStyle/>
          <a:p>
            <a:r>
              <a:rPr lang="en-US" dirty="0"/>
              <a:t>Question: </a:t>
            </a:r>
            <a:r>
              <a:rPr lang="en-US" b="1" dirty="0"/>
              <a:t>Which patients require specialized nutrition</a:t>
            </a:r>
            <a:r>
              <a:rPr lang="en-US" dirty="0"/>
              <a:t> therapy early after admission for acute pancreatitis</a:t>
            </a:r>
            <a:r>
              <a:rPr lang="en-US" dirty="0" smtClean="0"/>
              <a:t>?</a:t>
            </a:r>
            <a:endParaRPr lang="fa-IR" dirty="0" smtClean="0"/>
          </a:p>
          <a:p>
            <a:endParaRPr lang="en-US" dirty="0"/>
          </a:p>
          <a:p>
            <a:r>
              <a:rPr lang="en-US" dirty="0" smtClean="0"/>
              <a:t>We </a:t>
            </a:r>
            <a:r>
              <a:rPr lang="en-US" dirty="0"/>
              <a:t>suggest that patients with moderate to severe acute pancreatitis should have a </a:t>
            </a:r>
            <a:r>
              <a:rPr lang="en-US" dirty="0" err="1"/>
              <a:t>naso</a:t>
            </a:r>
            <a:r>
              <a:rPr lang="en-US" dirty="0"/>
              <a:t>-/</a:t>
            </a:r>
            <a:r>
              <a:rPr lang="en-US" dirty="0" err="1"/>
              <a:t>oroenteric</a:t>
            </a:r>
            <a:r>
              <a:rPr lang="en-US" dirty="0"/>
              <a:t> tube placed and </a:t>
            </a:r>
            <a:r>
              <a:rPr lang="en-US" b="1" dirty="0"/>
              <a:t>EN started at a trophic rate</a:t>
            </a:r>
            <a:r>
              <a:rPr lang="en-US" dirty="0"/>
              <a:t> and advanced to goal as fluid volume resuscitation is completed (</a:t>
            </a:r>
            <a:r>
              <a:rPr lang="en-US" b="1" dirty="0"/>
              <a:t>within 24–48 hours of admission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32147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Failure to initiate EN therapy for &gt;72–96 hours deterioration of nutrition status and its inherent complications.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713580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09433"/>
            <a:ext cx="10515600" cy="5767530"/>
          </a:xfrm>
        </p:spPr>
        <p:txBody>
          <a:bodyPr>
            <a:normAutofit/>
          </a:bodyPr>
          <a:lstStyle/>
          <a:p>
            <a:r>
              <a:rPr lang="en-US" dirty="0"/>
              <a:t>Question: Which is the most appropriate formula to use when initiating early EN in the patient with moderate to severe acute pancreatitis?</a:t>
            </a:r>
          </a:p>
          <a:p>
            <a:r>
              <a:rPr lang="en-US" dirty="0" smtClean="0"/>
              <a:t>standard </a:t>
            </a:r>
            <a:r>
              <a:rPr lang="en-US" dirty="0"/>
              <a:t>polymeric formula to initiate EN in the patient with severe acute pancreatitis. </a:t>
            </a:r>
            <a:endParaRPr lang="fa-IR" dirty="0" smtClean="0"/>
          </a:p>
          <a:p>
            <a:r>
              <a:rPr lang="en-US" dirty="0" smtClean="0"/>
              <a:t>immune-enhancing formulation</a:t>
            </a:r>
            <a:r>
              <a:rPr lang="fa-IR" dirty="0" smtClean="0"/>
              <a:t> </a:t>
            </a:r>
            <a:r>
              <a:rPr lang="en-US" dirty="0" smtClean="0"/>
              <a:t>currently </a:t>
            </a:r>
            <a:r>
              <a:rPr lang="en-US" dirty="0"/>
              <a:t>insufficient to </a:t>
            </a:r>
            <a:r>
              <a:rPr lang="en-US" dirty="0" smtClean="0"/>
              <a:t>recommend</a:t>
            </a:r>
            <a:r>
              <a:rPr lang="en-US" dirty="0"/>
              <a:t>: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smtClean="0"/>
              <a:t>3 </a:t>
            </a:r>
            <a:r>
              <a:rPr lang="en-US" dirty="0"/>
              <a:t>small RCTs comparing</a:t>
            </a:r>
          </a:p>
          <a:p>
            <a:pPr marL="0" indent="0">
              <a:buNone/>
            </a:pPr>
            <a:r>
              <a:rPr lang="en-US" dirty="0"/>
              <a:t>2 with </a:t>
            </a:r>
            <a:r>
              <a:rPr lang="en-US" dirty="0">
                <a:solidFill>
                  <a:srgbClr val="FF0000"/>
                </a:solidFill>
              </a:rPr>
              <a:t>arginine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FO</a:t>
            </a:r>
            <a:r>
              <a:rPr lang="en-US" dirty="0"/>
              <a:t>, 1 with FO </a:t>
            </a:r>
            <a:r>
              <a:rPr lang="en-US" dirty="0" smtClean="0"/>
              <a:t>alone </a:t>
            </a:r>
            <a:r>
              <a:rPr lang="en-US" dirty="0"/>
              <a:t>with a standard enteral formula suggested additional outcome benefits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314391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Question: Should patients with severe acute pancreatitis receive EN or PN?</a:t>
            </a:r>
          </a:p>
          <a:p>
            <a:r>
              <a:rPr lang="en-US" dirty="0" smtClean="0"/>
              <a:t>use </a:t>
            </a:r>
            <a:r>
              <a:rPr lang="en-US" dirty="0"/>
              <a:t>of EN over PN in patients with severe acute pancreatitis who require nutrition therapy.</a:t>
            </a:r>
          </a:p>
          <a:p>
            <a:r>
              <a:rPr lang="en-US" dirty="0"/>
              <a:t>use of EN compared with PN reduced infectious morbidity</a:t>
            </a:r>
          </a:p>
        </p:txBody>
      </p:sp>
    </p:spTree>
    <p:extLst>
      <p:ext uri="{BB962C8B-B14F-4D97-AF65-F5344CB8AC3E}">
        <p14:creationId xmlns:p14="http://schemas.microsoft.com/office/powerpoint/2010/main" val="1552797061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Route of feeding in pancreatitis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</a:t>
            </a:r>
            <a:r>
              <a:rPr lang="en-US" dirty="0"/>
              <a:t>either the </a:t>
            </a:r>
            <a:r>
              <a:rPr lang="en-US" dirty="0">
                <a:solidFill>
                  <a:srgbClr val="FF0000"/>
                </a:solidFill>
              </a:rPr>
              <a:t>gastric or </a:t>
            </a:r>
            <a:r>
              <a:rPr lang="en-US" dirty="0" err="1">
                <a:solidFill>
                  <a:srgbClr val="FF0000"/>
                </a:solidFill>
              </a:rPr>
              <a:t>jejunal</a:t>
            </a:r>
            <a:r>
              <a:rPr lang="en-US" dirty="0">
                <a:solidFill>
                  <a:srgbClr val="FF0000"/>
                </a:solidFill>
              </a:rPr>
              <a:t> route</a:t>
            </a:r>
            <a:r>
              <a:rPr lang="en-US" dirty="0"/>
              <a:t>, as there is </a:t>
            </a:r>
            <a:r>
              <a:rPr lang="en-US" b="1" dirty="0"/>
              <a:t>no difference </a:t>
            </a:r>
            <a:r>
              <a:rPr lang="en-US" dirty="0"/>
              <a:t>in tolerance or clinical outcomes between these 2 levels of infusion</a:t>
            </a:r>
          </a:p>
        </p:txBody>
      </p:sp>
    </p:spTree>
    <p:extLst>
      <p:ext uri="{BB962C8B-B14F-4D97-AF65-F5344CB8AC3E}">
        <p14:creationId xmlns:p14="http://schemas.microsoft.com/office/powerpoint/2010/main" val="458756897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Strategies In intolerance to EN in severe </a:t>
            </a:r>
            <a:r>
              <a:rPr lang="en-US" dirty="0"/>
              <a:t>acute pancreatitis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diverting </a:t>
            </a:r>
            <a:r>
              <a:rPr lang="en-US" dirty="0"/>
              <a:t>the level of infusion of </a:t>
            </a:r>
            <a:r>
              <a:rPr lang="en-US" b="1" dirty="0"/>
              <a:t>EN more distally in the GI </a:t>
            </a:r>
            <a:r>
              <a:rPr lang="en-US" dirty="0"/>
              <a:t>tract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changing from a standard polymeric formula to one that contains </a:t>
            </a:r>
            <a:r>
              <a:rPr lang="en-US" b="1" dirty="0"/>
              <a:t>small peptides and MCTs </a:t>
            </a:r>
            <a:endParaRPr lang="en-US" b="1" dirty="0" smtClean="0"/>
          </a:p>
          <a:p>
            <a:r>
              <a:rPr lang="en-US" dirty="0" smtClean="0"/>
              <a:t>or </a:t>
            </a:r>
            <a:r>
              <a:rPr lang="en-US" dirty="0"/>
              <a:t>to one that is a nearly </a:t>
            </a:r>
            <a:r>
              <a:rPr lang="en-US" b="1" dirty="0"/>
              <a:t>fat-free elemental formulation </a:t>
            </a:r>
            <a:endParaRPr lang="en-US" b="1" dirty="0" smtClean="0"/>
          </a:p>
          <a:p>
            <a:r>
              <a:rPr lang="en-US" dirty="0" smtClean="0"/>
              <a:t>and </a:t>
            </a:r>
            <a:r>
              <a:rPr lang="en-US" dirty="0"/>
              <a:t>switching from </a:t>
            </a:r>
            <a:r>
              <a:rPr lang="en-US" b="1" dirty="0"/>
              <a:t>bolus to continuous </a:t>
            </a:r>
            <a:r>
              <a:rPr lang="en-US" dirty="0"/>
              <a:t>infusion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622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</TotalTime>
  <Words>6601</Words>
  <Application>Microsoft Office PowerPoint</Application>
  <PresentationFormat>Widescreen</PresentationFormat>
  <Paragraphs>596</Paragraphs>
  <Slides>153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153</vt:i4>
      </vt:variant>
    </vt:vector>
  </HeadingPairs>
  <TitlesOfParts>
    <vt:vector size="158" baseType="lpstr">
      <vt:lpstr>Arial</vt:lpstr>
      <vt:lpstr>Calibri</vt:lpstr>
      <vt:lpstr>Calibri Light</vt:lpstr>
      <vt:lpstr>Wingdings</vt:lpstr>
      <vt:lpstr>Office Theme</vt:lpstr>
      <vt:lpstr>Nutrition in ICU</vt:lpstr>
      <vt:lpstr>PowerPoint Presentation</vt:lpstr>
      <vt:lpstr>A nutrition risk indicator  nutrition therapy</vt:lpstr>
      <vt:lpstr>Tools, Components, Surrogate markers</vt:lpstr>
      <vt:lpstr>PowerPoint Presentation</vt:lpstr>
      <vt:lpstr>best method for determining energy needs in the critically ill adult patient</vt:lpstr>
      <vt:lpstr>PowerPoint Presentation</vt:lpstr>
      <vt:lpstr>Should protein provision be monitored independently from energy provision in critically ill adult patients?</vt:lpstr>
      <vt:lpstr>PowerPoint Presentation</vt:lpstr>
      <vt:lpstr>PowerPoint Presentation</vt:lpstr>
      <vt:lpstr>PowerPoint Presentation</vt:lpstr>
      <vt:lpstr>benefit of early EN in critically ill adult patients compared with withholding or delaying</vt:lpstr>
      <vt:lpstr>benefit of early EN in critically ill adult patients compared with withholding or delaying </vt:lpstr>
      <vt:lpstr>PowerPoint Presentation</vt:lpstr>
      <vt:lpstr>Outcome difference between the use of EN or PN </vt:lpstr>
      <vt:lpstr>GI dysfunction in the ICU setting  </vt:lpstr>
      <vt:lpstr>PowerPoint Presentation</vt:lpstr>
      <vt:lpstr>preferred level of infusion of EN within the GI</vt:lpstr>
      <vt:lpstr>EN safety during hemodynamic instability</vt:lpstr>
      <vt:lpstr>PowerPoint Presentation</vt:lpstr>
      <vt:lpstr>What population of patients in the ICU setting does not require nutrition support therapy over the first week of hospitalization?</vt:lpstr>
      <vt:lpstr>For which population of patients in the ICU setting is it appropriate to provide trophic EN over the first week of hospitalization?</vt:lpstr>
      <vt:lpstr>initial trophic EN </vt:lpstr>
      <vt:lpstr>PowerPoint Presentation</vt:lpstr>
      <vt:lpstr>How soon should target nutrition goals be reached in these patients?</vt:lpstr>
      <vt:lpstr>low- to moderate-risk patients</vt:lpstr>
      <vt:lpstr>high-risk patients</vt:lpstr>
      <vt:lpstr>protein &amp; clinical outcomes </vt:lpstr>
      <vt:lpstr>PowerPoint Presentation</vt:lpstr>
      <vt:lpstr>PowerPoint Presentation</vt:lpstr>
      <vt:lpstr>GI intolerance definition  </vt:lpstr>
      <vt:lpstr>Question: Should GRVs be used as a marker for aspiration to monitor ICU patients receiving EN? </vt:lpstr>
      <vt:lpstr>Question: Should EN feeding protocols be used in the adult ICU setting?</vt:lpstr>
      <vt:lpstr>aspiration risk measurments</vt:lpstr>
      <vt:lpstr>PowerPoint Presentation</vt:lpstr>
      <vt:lpstr>patients at high risk for aspiration</vt:lpstr>
      <vt:lpstr>patients at high risk for aspiration</vt:lpstr>
      <vt:lpstr>PowerPoint Presentation</vt:lpstr>
      <vt:lpstr>PowerPoint Presentation</vt:lpstr>
      <vt:lpstr>Which formula should be used when initiating EN in the critically ill patient?</vt:lpstr>
      <vt:lpstr>PowerPoint Presentation</vt:lpstr>
      <vt:lpstr>PowerPoint Presentation</vt:lpstr>
      <vt:lpstr>PowerPoint Presentation</vt:lpstr>
      <vt:lpstr>PowerPoint Presentation</vt:lpstr>
      <vt:lpstr>what are the indications, if any, for enteral formulations containing soluble fiber or small peptides? </vt:lpstr>
      <vt:lpstr>PowerPoint Presentation</vt:lpstr>
      <vt:lpstr>PowerPoint Presentation</vt:lpstr>
      <vt:lpstr>Definition of diarrhea </vt:lpstr>
      <vt:lpstr>PowerPoint Presentation</vt:lpstr>
      <vt:lpstr>Medications contribute to acute diarrhea</vt:lpstr>
      <vt:lpstr>PowerPoint Presentation</vt:lpstr>
      <vt:lpstr>PowerPoint Presentation</vt:lpstr>
      <vt:lpstr>role or harm of probiotic administration in critically illness </vt:lpstr>
      <vt:lpstr>role or harm of probiotic administration in critically illness </vt:lpstr>
      <vt:lpstr>antioxidants and trace minerals</vt:lpstr>
      <vt:lpstr>PowerPoint Presentation</vt:lpstr>
      <vt:lpstr>enteral glutamine</vt:lpstr>
      <vt:lpstr>PowerPoint Presentation</vt:lpstr>
      <vt:lpstr>patient at low nutrition risk</vt:lpstr>
      <vt:lpstr>PowerPoint Presentation</vt:lpstr>
      <vt:lpstr>patient at high nutrition risk?</vt:lpstr>
      <vt:lpstr>optimal timing for initiating supplemental PN </vt:lpstr>
      <vt:lpstr>PowerPoint Presentation</vt:lpstr>
      <vt:lpstr>strategies to improve PN efficacy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desired target blood glucose range in adult ICU patients</vt:lpstr>
      <vt:lpstr>PowerPoint Presentation</vt:lpstr>
      <vt:lpstr>PowerPoint Presentation</vt:lpstr>
      <vt:lpstr>PowerPoint Presentation</vt:lpstr>
      <vt:lpstr>PowerPoint Presentation</vt:lpstr>
      <vt:lpstr>optimal carbohydrate/fat ratio for pulmonary failure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acute kidney injury (AKI), energy and protein</vt:lpstr>
      <vt:lpstr>acute kidney injury (AKI), energy and protein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Route of feeding in pancreatitis</vt:lpstr>
      <vt:lpstr>Strategies In intolerance to EN in severe acute pancreatitis?</vt:lpstr>
      <vt:lpstr>PowerPoint Presentation</vt:lpstr>
      <vt:lpstr>PowerPoint Presentation</vt:lpstr>
      <vt:lpstr>PowerPoint Presentation</vt:lpstr>
      <vt:lpstr>Trauma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immune-modulating formulas in TBI</vt:lpstr>
      <vt:lpstr>Open abdomen protein/energy needs</vt:lpstr>
      <vt:lpstr>Burns</vt:lpstr>
      <vt:lpstr>Burns</vt:lpstr>
      <vt:lpstr>Burns</vt:lpstr>
      <vt:lpstr>Burns</vt:lpstr>
      <vt:lpstr>Sepsis</vt:lpstr>
      <vt:lpstr>Sepsis</vt:lpstr>
      <vt:lpstr>micronutrient supplementation in sepsis</vt:lpstr>
      <vt:lpstr>micronutrient supplementation in sepsis</vt:lpstr>
      <vt:lpstr>micronutrient supplementation in sepsis</vt:lpstr>
      <vt:lpstr>PowerPoint Presentation</vt:lpstr>
      <vt:lpstr>PowerPoint Presentation</vt:lpstr>
      <vt:lpstr>Arginine </vt:lpstr>
      <vt:lpstr>PowerPoint Presentation</vt:lpstr>
      <vt:lpstr>immune-enhancing enteral formula</vt:lpstr>
      <vt:lpstr>O. Postoperative Major Surgery (SICU Admission Expected)</vt:lpstr>
      <vt:lpstr>O. Postoperative Major Surgery (SICU Admission Expected)</vt:lpstr>
      <vt:lpstr>PowerPoint Presentation</vt:lpstr>
      <vt:lpstr>PowerPoint Presentation</vt:lpstr>
      <vt:lpstr>PowerPoint Presentation</vt:lpstr>
      <vt:lpstr>P. Chronically Critically Ill</vt:lpstr>
      <vt:lpstr>PowerPoint Presentation</vt:lpstr>
      <vt:lpstr>Q. Obesity in Critical Illness</vt:lpstr>
      <vt:lpstr>Q. Obesity in Critical Illness</vt:lpstr>
      <vt:lpstr>Q. Obesity in Critical Illness </vt:lpstr>
      <vt:lpstr>Q. Obesity in Critical Illness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Nutrition Therapy End-of-Life Situations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icu</dc:title>
  <dc:creator>Ali Pesar</dc:creator>
  <cp:lastModifiedBy>Ms.Maleki</cp:lastModifiedBy>
  <cp:revision>55</cp:revision>
  <dcterms:created xsi:type="dcterms:W3CDTF">2016-11-06T08:14:41Z</dcterms:created>
  <dcterms:modified xsi:type="dcterms:W3CDTF">2021-05-24T08:18:57Z</dcterms:modified>
</cp:coreProperties>
</file>