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6" r:id="rId10"/>
    <p:sldId id="263" r:id="rId11"/>
    <p:sldId id="265" r:id="rId12"/>
    <p:sldId id="26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D3FF"/>
    <a:srgbClr val="005690"/>
    <a:srgbClr val="1B82B7"/>
    <a:srgbClr val="FFFFFF"/>
    <a:srgbClr val="F2F2F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69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7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5DBD7C-4843-6381-D0F8-FB1CAE79F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9327" y="1671930"/>
            <a:ext cx="7766936" cy="1646302"/>
          </a:xfrm>
        </p:spPr>
        <p:txBody>
          <a:bodyPr/>
          <a:lstStyle/>
          <a:p>
            <a:pPr algn="ctr"/>
            <a:r>
              <a:rPr lang="fa-IR" sz="7200" dirty="0">
                <a:cs typeface="B Nazanin" panose="00000400000000000000" pitchFamily="2" charset="-78"/>
              </a:rPr>
              <a:t>بسم الله الرحمن الرحیم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DC41C42-1D88-1928-8621-7A4845AA6E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53174" y="3539768"/>
            <a:ext cx="5959242" cy="1096899"/>
          </a:xfrm>
        </p:spPr>
        <p:txBody>
          <a:bodyPr>
            <a:normAutofit/>
          </a:bodyPr>
          <a:lstStyle/>
          <a:p>
            <a:pPr algn="ctr"/>
            <a:r>
              <a:rPr lang="fa-IR" sz="1600" dirty="0"/>
              <a:t>فایل آموزشی کارکنان و نحوه ثبت و تایید فرم های </a:t>
            </a:r>
            <a:r>
              <a:rPr lang="fa-IR" sz="1600" dirty="0" smtClean="0"/>
              <a:t>ارزشیابی سال 1403 </a:t>
            </a:r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xmlns="" val="1105567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" y="309148"/>
            <a:ext cx="5773478" cy="1647243"/>
            <a:chOff x="520995" y="322136"/>
            <a:chExt cx="7886254" cy="234347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75"/>
            <a:stretch/>
          </p:blipFill>
          <p:spPr>
            <a:xfrm>
              <a:off x="531628" y="322136"/>
              <a:ext cx="7875621" cy="2343477"/>
            </a:xfrm>
            <a:prstGeom prst="rect">
              <a:avLst/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520995" y="372140"/>
              <a:ext cx="4561368" cy="4997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6" name="Rounded Rectangular Callout 5"/>
          <p:cNvSpPr/>
          <p:nvPr/>
        </p:nvSpPr>
        <p:spPr>
          <a:xfrm>
            <a:off x="6399650" y="519927"/>
            <a:ext cx="2957001" cy="1247988"/>
          </a:xfrm>
          <a:prstGeom prst="wedgeRoundRectCallout">
            <a:avLst>
              <a:gd name="adj1" fmla="val -68430"/>
              <a:gd name="adj2" fmla="val -5519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6399650" y="602807"/>
            <a:ext cx="290418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 در دو محور </a:t>
            </a:r>
            <a:r>
              <a:rPr lang="fa-IR" sz="1400" b="1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رعایت </a:t>
            </a:r>
            <a:r>
              <a:rPr lang="fa-IR" sz="14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منشور </a:t>
            </a:r>
            <a:r>
              <a:rPr lang="fa-IR" sz="1400" b="1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اخلاقی کارمندان و مهارت</a:t>
            </a:r>
          </a:p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مانند تصویر فوق و با در نظر گرفتن میزان سقف امتیاز </a:t>
            </a:r>
            <a:r>
              <a:rPr lang="fa-IR" sz="1400" b="1" dirty="0">
                <a:cs typeface="B Nazanin" panose="00000400000000000000" pitchFamily="2" charset="-78"/>
              </a:rPr>
              <a:t>دهی </a:t>
            </a:r>
            <a:r>
              <a:rPr lang="fa-IR" sz="1400" b="1" dirty="0" smtClean="0">
                <a:cs typeface="B Nazanin" panose="00000400000000000000" pitchFamily="2" charset="-78"/>
              </a:rPr>
              <a:t>،ستون موردنظر را انتخاب میکنیم </a:t>
            </a:r>
            <a:endParaRPr lang="fa-IR" sz="1400" b="1" dirty="0">
              <a:cs typeface="B Nazanin" panose="000004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903" t="30952" r="1903" b="15603"/>
          <a:stretch/>
        </p:blipFill>
        <p:spPr>
          <a:xfrm>
            <a:off x="7785" y="2243469"/>
            <a:ext cx="7424373" cy="2828261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8154596" y="2576463"/>
            <a:ext cx="1669312" cy="2677656"/>
            <a:chOff x="9066713" y="2679406"/>
            <a:chExt cx="1669312" cy="2677656"/>
          </a:xfrm>
        </p:grpSpPr>
        <p:sp>
          <p:nvSpPr>
            <p:cNvPr id="18" name="TextBox 17"/>
            <p:cNvSpPr txBox="1"/>
            <p:nvPr/>
          </p:nvSpPr>
          <p:spPr>
            <a:xfrm>
              <a:off x="9066713" y="2679406"/>
              <a:ext cx="1669312" cy="2677656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fa-IR" sz="1400" b="1" dirty="0" smtClean="0">
                  <a:cs typeface="B Nazanin" panose="00000400000000000000" pitchFamily="2" charset="-78"/>
                </a:rPr>
                <a:t>در بخش </a:t>
              </a:r>
              <a:r>
                <a:rPr lang="fa-IR" sz="1400" b="1" dirty="0" smtClean="0">
                  <a:solidFill>
                    <a:schemeClr val="accent1">
                      <a:lumMod val="75000"/>
                    </a:schemeClr>
                  </a:solidFill>
                  <a:cs typeface="B Nazanin" panose="00000400000000000000" pitchFamily="2" charset="-78"/>
                </a:rPr>
                <a:t>آموزش و توانمند سازی </a:t>
              </a:r>
            </a:p>
            <a:p>
              <a:pPr algn="ctr" rtl="1"/>
              <a:r>
                <a:rPr lang="fa-IR" sz="1400" b="1" dirty="0" smtClean="0">
                  <a:cs typeface="B Nazanin" panose="00000400000000000000" pitchFamily="2" charset="-78"/>
                </a:rPr>
                <a:t>در صورت عدم لینک بودن با زدن بر روی دکمه </a:t>
              </a:r>
            </a:p>
            <a:p>
              <a:pPr algn="ctr" rtl="1"/>
              <a:endParaRPr lang="fa-IR" sz="1400" b="1" dirty="0">
                <a:cs typeface="B Nazanin" panose="00000400000000000000" pitchFamily="2" charset="-78"/>
              </a:endParaRPr>
            </a:p>
            <a:p>
              <a:pPr algn="ctr" rtl="1"/>
              <a:endParaRPr lang="fa-IR" sz="1400" b="1" dirty="0" smtClean="0">
                <a:cs typeface="B Nazanin" panose="00000400000000000000" pitchFamily="2" charset="-78"/>
              </a:endParaRPr>
            </a:p>
            <a:p>
              <a:pPr algn="ctr" rtl="1"/>
              <a:endParaRPr lang="fa-IR" sz="1400" b="1" dirty="0">
                <a:cs typeface="B Nazanin" panose="00000400000000000000" pitchFamily="2" charset="-78"/>
              </a:endParaRPr>
            </a:p>
            <a:p>
              <a:pPr algn="ctr" rtl="1"/>
              <a:r>
                <a:rPr lang="fa-IR" sz="1400" b="1" dirty="0" smtClean="0">
                  <a:cs typeface="B Nazanin" panose="00000400000000000000" pitchFamily="2" charset="-78"/>
                </a:rPr>
                <a:t>فایل مورد نظر آموزشی خود را میتوانید بارگزاری نمایید </a:t>
              </a:r>
            </a:p>
            <a:p>
              <a:pPr algn="ctr" rtl="1"/>
              <a:endParaRPr lang="fa-IR" sz="1400" b="1" dirty="0">
                <a:cs typeface="B Nazanin" panose="00000400000000000000" pitchFamily="2" charset="-78"/>
              </a:endParaRPr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9701805" y="3897962"/>
              <a:ext cx="390547" cy="459467"/>
            </a:xfrm>
            <a:prstGeom prst="rect">
              <a:avLst/>
            </a:prstGeom>
          </p:spPr>
        </p:pic>
      </p:grpSp>
      <p:sp>
        <p:nvSpPr>
          <p:cNvPr id="20" name="Right Brace 19"/>
          <p:cNvSpPr/>
          <p:nvPr/>
        </p:nvSpPr>
        <p:spPr>
          <a:xfrm>
            <a:off x="7601703" y="2381693"/>
            <a:ext cx="552893" cy="2498652"/>
          </a:xfrm>
          <a:prstGeom prst="rightBrace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3" name="Rounded Rectangular Callout 22"/>
          <p:cNvSpPr/>
          <p:nvPr/>
        </p:nvSpPr>
        <p:spPr>
          <a:xfrm>
            <a:off x="606055" y="5240451"/>
            <a:ext cx="5644465" cy="1247988"/>
          </a:xfrm>
          <a:prstGeom prst="wedgeRoundRectCallout">
            <a:avLst>
              <a:gd name="adj1" fmla="val 36668"/>
              <a:gd name="adj2" fmla="val -73086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Rounded Rectangular Callout 23"/>
          <p:cNvSpPr/>
          <p:nvPr/>
        </p:nvSpPr>
        <p:spPr>
          <a:xfrm>
            <a:off x="6751098" y="5348174"/>
            <a:ext cx="3859618" cy="1247988"/>
          </a:xfrm>
          <a:prstGeom prst="wedgeRoundRectCallout">
            <a:avLst>
              <a:gd name="adj1" fmla="val -33899"/>
              <a:gd name="adj2" fmla="val -112945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Rectangle 24"/>
          <p:cNvSpPr/>
          <p:nvPr/>
        </p:nvSpPr>
        <p:spPr>
          <a:xfrm>
            <a:off x="6751097" y="5403735"/>
            <a:ext cx="38596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1400" b="1" dirty="0" smtClean="0">
                <a:cs typeface="B Nazanin" panose="00000400000000000000" pitchFamily="2" charset="-78"/>
              </a:rPr>
              <a:t> به </a:t>
            </a:r>
            <a:r>
              <a:rPr lang="fa-IR" sz="14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دوره های آموزشی شغلی و بهبود مدیریت </a:t>
            </a:r>
            <a:r>
              <a:rPr lang="fa-IR" sz="1400" b="1" dirty="0">
                <a:cs typeface="B Nazanin" panose="00000400000000000000" pitchFamily="2" charset="-78"/>
              </a:rPr>
              <a:t>گذرانده شده، به ازای هر </a:t>
            </a:r>
            <a:r>
              <a:rPr lang="fa-IR" sz="1400" b="1" dirty="0" smtClean="0">
                <a:cs typeface="B Nazanin" panose="00000400000000000000" pitchFamily="2" charset="-78"/>
              </a:rPr>
              <a:t>10 </a:t>
            </a:r>
            <a:r>
              <a:rPr lang="fa-IR" sz="1400" b="1" dirty="0">
                <a:cs typeface="B Nazanin" panose="00000400000000000000" pitchFamily="2" charset="-78"/>
              </a:rPr>
              <a:t>ساعت 3 امتیاز تعلق می گیرد. </a:t>
            </a:r>
            <a:endParaRPr lang="fa-IR" sz="1400" b="1" dirty="0" smtClean="0">
              <a:cs typeface="B Nazanin" panose="00000400000000000000" pitchFamily="2" charset="-78"/>
            </a:endParaRPr>
          </a:p>
          <a:p>
            <a:pPr algn="r" rtl="1"/>
            <a:endParaRPr lang="fa-IR" sz="14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1400" b="1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به </a:t>
            </a:r>
            <a:r>
              <a:rPr lang="fa-IR" sz="14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دوره های آموزشی عمومی </a:t>
            </a:r>
            <a:r>
              <a:rPr lang="fa-IR" sz="1400" b="1" dirty="0">
                <a:cs typeface="B Nazanin" panose="00000400000000000000" pitchFamily="2" charset="-78"/>
              </a:rPr>
              <a:t>گذرانده شده، به ازای هر 5 ساعت 1 امتیاز تعلق میگیرد.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06056" y="5387392"/>
            <a:ext cx="56374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امتیازدهی این شاخص با سقف 7 </a:t>
            </a:r>
            <a:r>
              <a:rPr lang="fa-IR" sz="1400" b="1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امتیاز </a:t>
            </a:r>
            <a:r>
              <a:rPr lang="fa-IR" sz="1400" b="1" dirty="0" smtClean="0">
                <a:cs typeface="B Nazanin" panose="00000400000000000000" pitchFamily="2" charset="-78"/>
              </a:rPr>
              <a:t>و مربوط به ارائه </a:t>
            </a:r>
            <a:r>
              <a:rPr lang="fa-IR" sz="1400" b="1" dirty="0">
                <a:cs typeface="B Nazanin" panose="00000400000000000000" pitchFamily="2" charset="-78"/>
              </a:rPr>
              <a:t>گواهی تدریس برای افرادی که </a:t>
            </a:r>
            <a:r>
              <a:rPr lang="fa-IR" sz="1400" b="1" dirty="0" smtClean="0">
                <a:cs typeface="B Nazanin" panose="00000400000000000000" pitchFamily="2" charset="-78"/>
              </a:rPr>
              <a:t>بعنوان </a:t>
            </a:r>
            <a:r>
              <a:rPr lang="fa-IR" sz="1400" b="1" dirty="0">
                <a:cs typeface="B Nazanin" panose="00000400000000000000" pitchFamily="2" charset="-78"/>
              </a:rPr>
              <a:t>مدرس در دوره های عمومی  و یا تخصصی درستاد </a:t>
            </a:r>
            <a:r>
              <a:rPr lang="fa-IR" sz="1400" b="1" dirty="0" smtClean="0">
                <a:cs typeface="B Nazanin" panose="00000400000000000000" pitchFamily="2" charset="-78"/>
              </a:rPr>
              <a:t>وزارتخانه یا دانشگاهها </a:t>
            </a:r>
            <a:r>
              <a:rPr lang="fa-IR" sz="1400" b="1" dirty="0">
                <a:cs typeface="B Nazanin" panose="00000400000000000000" pitchFamily="2" charset="-78"/>
              </a:rPr>
              <a:t>و </a:t>
            </a:r>
            <a:r>
              <a:rPr lang="fa-IR" sz="1400" b="1" dirty="0" smtClean="0">
                <a:cs typeface="B Nazanin" panose="00000400000000000000" pitchFamily="2" charset="-78"/>
              </a:rPr>
              <a:t>سازمانهای تابعه تدریس </a:t>
            </a:r>
            <a:r>
              <a:rPr lang="fa-IR" sz="1400" b="1" dirty="0">
                <a:cs typeface="B Nazanin" panose="00000400000000000000" pitchFamily="2" charset="-78"/>
              </a:rPr>
              <a:t>کرده اند قابل احتساب خواهد بود ضمنا به ازای هر 2 ساعت تدریس 1 امتیاز تعلق میگیرد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6709" t="65116" r="3101" b="31163"/>
          <a:stretch/>
        </p:blipFill>
        <p:spPr>
          <a:xfrm>
            <a:off x="5700058" y="4038928"/>
            <a:ext cx="1648093" cy="24959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7832" t="70040" r="3097" b="25533"/>
          <a:stretch/>
        </p:blipFill>
        <p:spPr>
          <a:xfrm>
            <a:off x="5700066" y="4315372"/>
            <a:ext cx="1658710" cy="24958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298" t="79526" r="2900" b="16363"/>
          <a:stretch/>
        </p:blipFill>
        <p:spPr>
          <a:xfrm>
            <a:off x="5481850" y="4806227"/>
            <a:ext cx="1876926" cy="2342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41317" y="159065"/>
            <a:ext cx="63403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8491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13657" y="352808"/>
            <a:ext cx="7166344" cy="2422741"/>
            <a:chOff x="1191810" y="2438286"/>
            <a:chExt cx="8750596" cy="185775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58117"/>
            <a:stretch/>
          </p:blipFill>
          <p:spPr>
            <a:xfrm>
              <a:off x="1191810" y="2484340"/>
              <a:ext cx="8750594" cy="181170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5567107" y="2438286"/>
              <a:ext cx="4375299" cy="4784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5" name="Rounded Rectangular Callout 4"/>
          <p:cNvSpPr/>
          <p:nvPr/>
        </p:nvSpPr>
        <p:spPr>
          <a:xfrm>
            <a:off x="7557862" y="198506"/>
            <a:ext cx="3579629" cy="1105785"/>
          </a:xfrm>
          <a:prstGeom prst="wedgeRoundRectCallout">
            <a:avLst>
              <a:gd name="adj1" fmla="val -49284"/>
              <a:gd name="adj2" fmla="val -10939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ectangle 5"/>
          <p:cNvSpPr/>
          <p:nvPr/>
        </p:nvSpPr>
        <p:spPr>
          <a:xfrm>
            <a:off x="7652197" y="319626"/>
            <a:ext cx="34082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 در بخش </a:t>
            </a:r>
            <a:r>
              <a:rPr lang="fa-IR" sz="1400" b="1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مدیریت دانش و موفقیت های ویژه </a:t>
            </a:r>
          </a:p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دو گزینه  ارائه پیشنهادات و ثبت تجربه به صورت لینک مستقیم با سامانه وزارت بهداشت میباشد </a:t>
            </a:r>
            <a:endParaRPr lang="fa-IR" sz="1400" b="1" dirty="0">
              <a:cs typeface="B Nazanin" panose="00000400000000000000" pitchFamily="2" charset="-78"/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7557862" y="2324154"/>
            <a:ext cx="4021212" cy="1105785"/>
          </a:xfrm>
          <a:prstGeom prst="wedgeRoundRectCallout">
            <a:avLst>
              <a:gd name="adj1" fmla="val -58432"/>
              <a:gd name="adj2" fmla="val -40404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ectangle 8"/>
          <p:cNvSpPr/>
          <p:nvPr/>
        </p:nvSpPr>
        <p:spPr>
          <a:xfrm>
            <a:off x="7652197" y="2399992"/>
            <a:ext cx="38325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b="1" u="sng" dirty="0">
                <a:solidFill>
                  <a:srgbClr val="00B0F0"/>
                </a:solidFill>
                <a:cs typeface="B Nazanin" panose="00000400000000000000" pitchFamily="2" charset="-78"/>
              </a:rPr>
              <a:t>پیشنهادهایی</a:t>
            </a:r>
            <a:r>
              <a:rPr lang="fa-IR" sz="1400" b="1" dirty="0">
                <a:cs typeface="B Nazanin" panose="00000400000000000000" pitchFamily="2" charset="-78"/>
              </a:rPr>
              <a:t> که توسط مدیران و کارکنان ارائه میشود در صورتی </a:t>
            </a:r>
            <a:r>
              <a:rPr lang="fa-IR" sz="1400" b="1" dirty="0" smtClean="0">
                <a:cs typeface="B Nazanin" panose="00000400000000000000" pitchFamily="2" charset="-78"/>
              </a:rPr>
              <a:t>قابل قبول </a:t>
            </a:r>
            <a:r>
              <a:rPr lang="fa-IR" sz="1400" b="1" dirty="0">
                <a:cs typeface="B Nazanin" panose="00000400000000000000" pitchFamily="2" charset="-78"/>
              </a:rPr>
              <a:t>است که توسط کمیته پیشنهادها تائید </a:t>
            </a:r>
            <a:r>
              <a:rPr lang="fa-IR" sz="1400" b="1" dirty="0" smtClean="0">
                <a:cs typeface="B Nazanin" panose="00000400000000000000" pitchFamily="2" charset="-78"/>
              </a:rPr>
              <a:t>شده باشد</a:t>
            </a:r>
            <a:r>
              <a:rPr lang="fa-IR" sz="1400" b="1" dirty="0">
                <a:cs typeface="B Nazanin" panose="00000400000000000000" pitchFamily="2" charset="-78"/>
              </a:rPr>
              <a:t>. برای </a:t>
            </a:r>
            <a:r>
              <a:rPr lang="fa-IR" sz="1400" b="1" dirty="0" smtClean="0">
                <a:cs typeface="B Nazanin" panose="00000400000000000000" pitchFamily="2" charset="-78"/>
              </a:rPr>
              <a:t>حساب </a:t>
            </a:r>
            <a:r>
              <a:rPr lang="fa-IR" sz="1400" b="1" dirty="0">
                <a:cs typeface="B Nazanin" panose="00000400000000000000" pitchFamily="2" charset="-78"/>
              </a:rPr>
              <a:t>امتیاز پیشنهادها مطابق </a:t>
            </a:r>
            <a:r>
              <a:rPr lang="fa-IR" sz="1400" b="1" dirty="0" smtClean="0">
                <a:cs typeface="B Nazanin" panose="00000400000000000000" pitchFamily="2" charset="-78"/>
              </a:rPr>
              <a:t>جدول   محاسبه میشود:</a:t>
            </a:r>
            <a:endParaRPr lang="fa-IR" sz="1400" b="1" dirty="0">
              <a:cs typeface="B Nazanin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06" t="4522"/>
          <a:stretch/>
        </p:blipFill>
        <p:spPr>
          <a:xfrm>
            <a:off x="892177" y="2966013"/>
            <a:ext cx="5346439" cy="92785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1428" y="4380882"/>
            <a:ext cx="7068573" cy="947862"/>
          </a:xfrm>
          <a:prstGeom prst="rect">
            <a:avLst/>
          </a:prstGeom>
        </p:spPr>
      </p:pic>
      <p:sp>
        <p:nvSpPr>
          <p:cNvPr id="12" name="Rounded Rectangular Callout 11"/>
          <p:cNvSpPr/>
          <p:nvPr/>
        </p:nvSpPr>
        <p:spPr>
          <a:xfrm>
            <a:off x="7652197" y="4606265"/>
            <a:ext cx="4021212" cy="722479"/>
          </a:xfrm>
          <a:prstGeom prst="wedgeRoundRectCallout">
            <a:avLst>
              <a:gd name="adj1" fmla="val -58170"/>
              <a:gd name="adj2" fmla="val -48183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Rectangle 12"/>
          <p:cNvSpPr/>
          <p:nvPr/>
        </p:nvSpPr>
        <p:spPr>
          <a:xfrm>
            <a:off x="7746532" y="4746198"/>
            <a:ext cx="38325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>
                <a:cs typeface="B Nazanin" panose="00000400000000000000" pitchFamily="2" charset="-78"/>
              </a:rPr>
              <a:t>نحوه امتیاز این شاخص بر اساس جدول زیر و تا سقف 4 امتیاز </a:t>
            </a:r>
            <a:r>
              <a:rPr lang="fa-IR" sz="1400" b="1" dirty="0" smtClean="0">
                <a:cs typeface="B Nazanin" panose="00000400000000000000" pitchFamily="2" charset="-78"/>
              </a:rPr>
              <a:t>قابل اعمال </a:t>
            </a:r>
            <a:r>
              <a:rPr lang="fa-IR" sz="1400" b="1" dirty="0">
                <a:cs typeface="B Nazanin" panose="00000400000000000000" pitchFamily="2" charset="-78"/>
              </a:rPr>
              <a:t>خواهد بود.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42"/>
          <a:stretch/>
        </p:blipFill>
        <p:spPr>
          <a:xfrm>
            <a:off x="892177" y="5519209"/>
            <a:ext cx="5346439" cy="106026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0913232" y="142974"/>
            <a:ext cx="133168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12</a:t>
            </a:r>
            <a:endParaRPr lang="fa-IR" sz="54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42726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5495"/>
            <a:ext cx="6457907" cy="7888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29787"/>
            <a:ext cx="6508334" cy="841248"/>
          </a:xfrm>
          <a:prstGeom prst="rect">
            <a:avLst/>
          </a:prstGeom>
        </p:spPr>
      </p:pic>
      <p:sp>
        <p:nvSpPr>
          <p:cNvPr id="13" name="Rounded Rectangular Callout 12"/>
          <p:cNvSpPr/>
          <p:nvPr/>
        </p:nvSpPr>
        <p:spPr>
          <a:xfrm>
            <a:off x="6834915" y="1506461"/>
            <a:ext cx="2209133" cy="776976"/>
          </a:xfrm>
          <a:prstGeom prst="wedgeRoundRectCallout">
            <a:avLst>
              <a:gd name="adj1" fmla="val -66766"/>
              <a:gd name="adj2" fmla="val -11143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fa-IR" sz="14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* </a:t>
            </a:r>
            <a:r>
              <a:rPr lang="fa-IR" sz="1400" b="1" dirty="0" smtClean="0">
                <a:solidFill>
                  <a:schemeClr val="tx1"/>
                </a:solidFill>
                <a:cs typeface="B Nazanin" panose="00000400000000000000" pitchFamily="2" charset="-78"/>
              </a:rPr>
              <a:t>نکته:دو محور اعلامی در سال 1403 نیز به صورت لینک مستقیم خواهد بود </a:t>
            </a:r>
            <a:endParaRPr lang="fa-IR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107"/>
          <a:stretch/>
        </p:blipFill>
        <p:spPr>
          <a:xfrm>
            <a:off x="31560" y="2449801"/>
            <a:ext cx="6677387" cy="477883"/>
          </a:xfrm>
          <a:prstGeom prst="rect">
            <a:avLst/>
          </a:prstGeom>
        </p:spPr>
      </p:pic>
      <p:sp>
        <p:nvSpPr>
          <p:cNvPr id="15" name="Rounded Rectangular Callout 14"/>
          <p:cNvSpPr/>
          <p:nvPr/>
        </p:nvSpPr>
        <p:spPr>
          <a:xfrm>
            <a:off x="6693168" y="2816771"/>
            <a:ext cx="3393437" cy="2665599"/>
          </a:xfrm>
          <a:prstGeom prst="wedgeRoundRectCallout">
            <a:avLst>
              <a:gd name="adj1" fmla="val -58502"/>
              <a:gd name="adj2" fmla="val -52455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TextBox 15"/>
          <p:cNvSpPr txBox="1"/>
          <p:nvPr/>
        </p:nvSpPr>
        <p:spPr>
          <a:xfrm>
            <a:off x="6708947" y="2927825"/>
            <a:ext cx="3361877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 و در انتها مانند شاخص های اختصاصی بعد از تکمیل با استفاده از دکمه های انتهای صفحه میتوان به مرحله بعدی ارجاع داد</a:t>
            </a: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نکته ای که در این بخش وجود دارد این است که فرم باید به دست </a:t>
            </a:r>
            <a:r>
              <a:rPr lang="fa-IR" sz="1600" b="1" u="sng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ارزیاب کننده </a:t>
            </a:r>
            <a:r>
              <a:rPr lang="fa-IR" sz="1600" b="1" dirty="0" smtClean="0">
                <a:cs typeface="B Nazanin" panose="00000400000000000000" pitchFamily="2" charset="-78"/>
              </a:rPr>
              <a:t>ارجاع داده بشود طبق گردش کار، </a:t>
            </a: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بعد از کلیک کردن روی  دکمه ثبت اطلاعات و ارسال به مرحله بعدی شخص ارزیاب کننده واحد را انتخاب میکنید و بعد ارسال را میزنید </a:t>
            </a: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  و یا روی ثبت موقت اطلاعات کلیک بکنید</a:t>
            </a:r>
          </a:p>
        </p:txBody>
      </p:sp>
      <p:sp>
        <p:nvSpPr>
          <p:cNvPr id="17" name="Rounded Rectangular Callout 16"/>
          <p:cNvSpPr/>
          <p:nvPr/>
        </p:nvSpPr>
        <p:spPr>
          <a:xfrm>
            <a:off x="6834915" y="144342"/>
            <a:ext cx="2128748" cy="1081775"/>
          </a:xfrm>
          <a:prstGeom prst="wedgeRoundRectCallout">
            <a:avLst>
              <a:gd name="adj1" fmla="val -68969"/>
              <a:gd name="adj2" fmla="val -12442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8" name="Rectangle 17"/>
          <p:cNvSpPr/>
          <p:nvPr/>
        </p:nvSpPr>
        <p:spPr>
          <a:xfrm>
            <a:off x="6693168" y="221282"/>
            <a:ext cx="2350880" cy="952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گزینه های کسب موفقیت های ویژه و دریافت تشویق ها نیازمند بارگزاری فایل ضمیمه مرتبط با عنوان انتخابی میباشد </a:t>
            </a:r>
            <a:endParaRPr lang="fa-IR" sz="1400" b="1" dirty="0">
              <a:cs typeface="B Nazanin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040791" y="51566"/>
            <a:ext cx="1151209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13</a:t>
            </a:r>
            <a:endParaRPr lang="fa-IR" sz="54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09384" y="3059305"/>
            <a:ext cx="6148523" cy="3798695"/>
            <a:chOff x="42043" y="994389"/>
            <a:chExt cx="10748247" cy="531615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643" t="28923" r="18286" b="20585"/>
            <a:stretch/>
          </p:blipFill>
          <p:spPr>
            <a:xfrm>
              <a:off x="42043" y="994389"/>
              <a:ext cx="10748247" cy="5310544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392858" y="2872310"/>
              <a:ext cx="8567110" cy="302667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کننده-بیمارستان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2858" y="3133406"/>
              <a:ext cx="8587865" cy="3026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کننده-امور مددکاری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67775" y="3417729"/>
              <a:ext cx="8607571" cy="302667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کننده-حوزه ریاست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42693" y="4023962"/>
              <a:ext cx="8620971" cy="313551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کننده-حوزه ریاست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17610" y="4589922"/>
              <a:ext cx="8625032" cy="302667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 ریاست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92859" y="5718500"/>
              <a:ext cx="8576534" cy="302667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 ریاست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17612" y="5126492"/>
              <a:ext cx="8647808" cy="302667"/>
            </a:xfrm>
            <a:prstGeom prst="rect">
              <a:avLst/>
            </a:prstGeom>
            <a:solidFill>
              <a:srgbClr val="F2F2F2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کننده-بیمارستان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42692" y="3706315"/>
              <a:ext cx="8609027" cy="3026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کننده-حوزه ریاست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693" y="4305605"/>
              <a:ext cx="8630216" cy="3145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کننده-خدمات پرستاری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92858" y="4883794"/>
              <a:ext cx="8558862" cy="3026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کننده-فناوری اطلاعات سلامت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2858" y="5450766"/>
              <a:ext cx="8587865" cy="3026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کننده-ریاست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92858" y="6007878"/>
              <a:ext cx="8567110" cy="3026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 rtlCol="1">
              <a:spAutoFit/>
            </a:bodyPr>
            <a:lstStyle/>
            <a:p>
              <a:pPr algn="r"/>
              <a:r>
                <a:rPr lang="fa-IR" sz="1050" b="1" dirty="0" smtClean="0">
                  <a:cs typeface="B Nazanin" panose="00000400000000000000" pitchFamily="2" charset="-78"/>
                </a:rPr>
                <a:t>نام و نام خانوادگی ارزیاب کننده-ارزیاب کننده-ریاست</a:t>
              </a:r>
              <a:endParaRPr lang="fa-IR" sz="1050" b="1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930589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790C445-F87F-4E63-733A-0E3F5F85B854}"/>
              </a:ext>
            </a:extLst>
          </p:cNvPr>
          <p:cNvSpPr txBox="1"/>
          <p:nvPr/>
        </p:nvSpPr>
        <p:spPr>
          <a:xfrm>
            <a:off x="677183" y="150813"/>
            <a:ext cx="8771860" cy="62732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fa-IR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2" b="2112"/>
          <a:stretch/>
        </p:blipFill>
        <p:spPr>
          <a:xfrm>
            <a:off x="1250731" y="239720"/>
            <a:ext cx="2922684" cy="33089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76255" y="1326669"/>
            <a:ext cx="397291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ابتدا وارد سایت واحد مورد نظر  میشوییم </a:t>
            </a: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برای ورود کد ملی و رمز تعیین شده را وارد میکنیم </a:t>
            </a:r>
            <a:endParaRPr lang="fa-IR" sz="1600" b="1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739" y="4256849"/>
            <a:ext cx="5528442" cy="13942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424855" y="4256849"/>
            <a:ext cx="1177159" cy="1208530"/>
          </a:xfrm>
          <a:prstGeom prst="rect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TextBox 6"/>
          <p:cNvSpPr txBox="1"/>
          <p:nvPr/>
        </p:nvSpPr>
        <p:spPr>
          <a:xfrm>
            <a:off x="5623157" y="4615420"/>
            <a:ext cx="397291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در مرحله بعدی بر روی گزینه </a:t>
            </a:r>
            <a:r>
              <a:rPr lang="fa-IR" sz="1600" b="1" u="sng" dirty="0" smtClean="0">
                <a:cs typeface="B Nazanin" panose="00000400000000000000" pitchFamily="2" charset="-78"/>
              </a:rPr>
              <a:t>ارزیابی عملکرد کارکنان</a:t>
            </a:r>
            <a:endParaRPr lang="fa-IR" sz="1600" b="1" dirty="0" smtClean="0">
              <a:cs typeface="B Nazanin" panose="00000400000000000000" pitchFamily="2" charset="-78"/>
            </a:endParaRP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کلیک کنید </a:t>
            </a:r>
            <a:endParaRPr lang="fa-IR" sz="1600" b="1" dirty="0">
              <a:cs typeface="B Nazanin" panose="000004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42296" y="403339"/>
            <a:ext cx="84082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5400" b="1" dirty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1</a:t>
            </a:r>
            <a:endParaRPr lang="fa-IR" sz="54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42296" y="3600171"/>
            <a:ext cx="84082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2</a:t>
            </a:r>
            <a:endParaRPr lang="fa-IR" sz="54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6417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41421" y="216568"/>
            <a:ext cx="10960768" cy="5502301"/>
            <a:chOff x="248194" y="129539"/>
            <a:chExt cx="8347166" cy="5239295"/>
          </a:xfrm>
        </p:grpSpPr>
        <p:grpSp>
          <p:nvGrpSpPr>
            <p:cNvPr id="14" name="Group 13"/>
            <p:cNvGrpSpPr/>
            <p:nvPr/>
          </p:nvGrpSpPr>
          <p:grpSpPr>
            <a:xfrm>
              <a:off x="248194" y="129539"/>
              <a:ext cx="8347166" cy="5239295"/>
              <a:chOff x="557048" y="1125846"/>
              <a:chExt cx="8334703" cy="4410422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557048" y="1125846"/>
                <a:ext cx="8334703" cy="4410422"/>
                <a:chOff x="557048" y="1125846"/>
                <a:chExt cx="8334703" cy="4410422"/>
              </a:xfrm>
            </p:grpSpPr>
            <p:pic>
              <p:nvPicPr>
                <p:cNvPr id="2" name="Picture 1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7048" y="1125846"/>
                  <a:ext cx="8334703" cy="4410422"/>
                </a:xfrm>
                <a:prstGeom prst="rect">
                  <a:avLst/>
                </a:prstGeom>
              </p:spPr>
            </p:pic>
            <p:sp>
              <p:nvSpPr>
                <p:cNvPr id="3" name="Rectangle 2"/>
                <p:cNvSpPr/>
                <p:nvPr/>
              </p:nvSpPr>
              <p:spPr>
                <a:xfrm>
                  <a:off x="7923614" y="1195480"/>
                  <a:ext cx="736910" cy="149844"/>
                </a:xfrm>
                <a:prstGeom prst="rect">
                  <a:avLst/>
                </a:prstGeom>
                <a:solidFill>
                  <a:srgbClr val="1B82B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1" anchor="ctr"/>
                <a:lstStyle/>
                <a:p>
                  <a:pPr algn="ctr"/>
                  <a:endParaRPr lang="fa-IR"/>
                </a:p>
              </p:txBody>
            </p:sp>
          </p:grpSp>
          <p:sp>
            <p:nvSpPr>
              <p:cNvPr id="5" name="Rectangle 4"/>
              <p:cNvSpPr/>
              <p:nvPr/>
            </p:nvSpPr>
            <p:spPr>
              <a:xfrm>
                <a:off x="7059026" y="2444330"/>
                <a:ext cx="747175" cy="9250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59026" y="2792652"/>
                <a:ext cx="749873" cy="91448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59026" y="2619020"/>
                <a:ext cx="749873" cy="91448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59026" y="2966284"/>
                <a:ext cx="749873" cy="91448"/>
              </a:xfrm>
              <a:prstGeom prst="rect">
                <a:avLst/>
              </a:prstGeom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47430" y="3707412"/>
                <a:ext cx="1458771" cy="114417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56328" y="3140793"/>
                <a:ext cx="749873" cy="91448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56327" y="4077644"/>
                <a:ext cx="749873" cy="91448"/>
              </a:xfrm>
              <a:prstGeom prst="rect">
                <a:avLst/>
              </a:prstGeom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56326" y="3521963"/>
                <a:ext cx="749873" cy="91448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56325" y="3347454"/>
                <a:ext cx="749873" cy="91448"/>
              </a:xfrm>
              <a:prstGeom prst="rect">
                <a:avLst/>
              </a:prstGeom>
            </p:spPr>
          </p:pic>
        </p:grp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77307" y="1404452"/>
              <a:ext cx="885117" cy="1020042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8764049" y="5671959"/>
            <a:ext cx="84082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3</a:t>
            </a:r>
            <a:endParaRPr lang="fa-IR" sz="54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96346" y="5887570"/>
            <a:ext cx="709211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در این صفحه مشخصات فردی شما نمایش داده میشود (کد ملی،تاریخ تولد و ...)</a:t>
            </a: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و برای شروع ارزشیابی و پر کردن فرم  مورد نظر خود بر روی گزینه </a:t>
            </a:r>
            <a:r>
              <a:rPr lang="fa-IR" sz="1600" b="1" u="sng" dirty="0" smtClean="0">
                <a:cs typeface="B Nazanin" panose="00000400000000000000" pitchFamily="2" charset="-78"/>
              </a:rPr>
              <a:t>ثبت ارزیابی </a:t>
            </a:r>
            <a:r>
              <a:rPr lang="fa-IR" sz="1600" b="1" dirty="0" smtClean="0">
                <a:cs typeface="B Nazanin" panose="00000400000000000000" pitchFamily="2" charset="-78"/>
              </a:rPr>
              <a:t>کلیک کنید </a:t>
            </a:r>
            <a:endParaRPr lang="fa-IR" sz="1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689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11715" y="1036893"/>
            <a:ext cx="51919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سپس سال مورد نظر ارزشیابی خود را انتخاب بکنید تا بتوانید فرم خود را مشاهده بکنید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25554" y="129939"/>
            <a:ext cx="84082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4</a:t>
            </a:r>
            <a:endParaRPr lang="fa-IR" sz="54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866951" y="129939"/>
            <a:ext cx="3484760" cy="1553017"/>
            <a:chOff x="890954" y="351692"/>
            <a:chExt cx="3413865" cy="178173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5436" t="3948" r="35310" b="13054"/>
            <a:stretch/>
          </p:blipFill>
          <p:spPr>
            <a:xfrm>
              <a:off x="890954" y="351692"/>
              <a:ext cx="3413865" cy="178173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36431" y="844062"/>
              <a:ext cx="1301262" cy="1289369"/>
            </a:xfrm>
            <a:prstGeom prst="rect">
              <a:avLst/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9335646" y="2394104"/>
            <a:ext cx="5902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pattFill prst="pct50">
                  <a:fgClr>
                    <a:srgbClr val="5FCBEF"/>
                  </a:fgClr>
                  <a:bgClr>
                    <a:srgbClr val="5FCBEF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FCBEF"/>
                  </a:outerShdw>
                </a:effectLst>
              </a:rPr>
              <a:t>5</a:t>
            </a:r>
            <a:endParaRPr lang="fa-IR" sz="54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pattFill prst="pct50">
                <a:fgClr>
                  <a:srgbClr val="5FCBEF"/>
                </a:fgClr>
                <a:bgClr>
                  <a:srgbClr val="5FCBEF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5FCBEF"/>
                </a:outerShdw>
              </a:effectLst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324853" y="1864895"/>
            <a:ext cx="7543799" cy="4632157"/>
            <a:chOff x="614288" y="2006678"/>
            <a:chExt cx="7087232" cy="4211053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4288" y="2006678"/>
              <a:ext cx="7087232" cy="4211053"/>
            </a:xfrm>
            <a:prstGeom prst="rect">
              <a:avLst/>
            </a:prstGeom>
          </p:spPr>
        </p:pic>
        <p:grpSp>
          <p:nvGrpSpPr>
            <p:cNvPr id="17" name="Group 16"/>
            <p:cNvGrpSpPr/>
            <p:nvPr/>
          </p:nvGrpSpPr>
          <p:grpSpPr>
            <a:xfrm>
              <a:off x="4351711" y="4981074"/>
              <a:ext cx="2602542" cy="601579"/>
              <a:chOff x="4351711" y="4920916"/>
              <a:chExt cx="2602542" cy="601579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6256421" y="4920916"/>
                <a:ext cx="589547" cy="1203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351711" y="5426242"/>
                <a:ext cx="2602542" cy="962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fa-IR"/>
              </a:p>
            </p:txBody>
          </p:sp>
        </p:grpSp>
      </p:grpSp>
      <p:sp>
        <p:nvSpPr>
          <p:cNvPr id="19" name="Rectangle 18"/>
          <p:cNvSpPr/>
          <p:nvPr/>
        </p:nvSpPr>
        <p:spPr>
          <a:xfrm>
            <a:off x="8241116" y="3344931"/>
            <a:ext cx="2725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/>
            <a:r>
              <a:rPr lang="fa-IR" sz="16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«فرم ارزشیابی»</a:t>
            </a:r>
          </a:p>
          <a:p>
            <a:pPr lvl="0" algn="ctr" rtl="1"/>
            <a:r>
              <a:rPr lang="fa-IR" sz="16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که شامل مشخصات شما به عنوان ارزیابی شونده نمایش داده میشود</a:t>
            </a:r>
          </a:p>
          <a:p>
            <a:pPr lvl="0" algn="ctr" rtl="1"/>
            <a:r>
              <a:rPr lang="fa-IR" sz="16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</a:p>
          <a:p>
            <a:pPr lvl="0" algn="ctr" rtl="1"/>
            <a:r>
              <a:rPr lang="fa-IR" sz="16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و مشخصات ارزیابی کننده که  بعد از ارجاع و تایید قرار میگیرد   </a:t>
            </a:r>
            <a:endParaRPr lang="fa-IR" sz="1600" b="1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8849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0973" y="146197"/>
            <a:ext cx="11622163" cy="36437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160168" y="926432"/>
            <a:ext cx="5522495" cy="44516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TextBox 7"/>
          <p:cNvSpPr txBox="1"/>
          <p:nvPr/>
        </p:nvSpPr>
        <p:spPr>
          <a:xfrm>
            <a:off x="287832" y="3906005"/>
            <a:ext cx="11394831" cy="218521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b="1" dirty="0">
                <a:cs typeface="B Nazanin" panose="00000400000000000000" pitchFamily="2" charset="-78"/>
              </a:rPr>
              <a:t>مجموع امتیاز در هر سطح ارزیابی </a:t>
            </a:r>
            <a:r>
              <a:rPr lang="fa-IR" sz="1600" b="1" dirty="0" smtClean="0">
                <a:cs typeface="B Nazanin" panose="00000400000000000000" pitchFamily="2" charset="-78"/>
              </a:rPr>
              <a:t>100 </a:t>
            </a:r>
            <a:r>
              <a:rPr lang="fa-IR" sz="1600" b="1" dirty="0">
                <a:cs typeface="B Nazanin" panose="00000400000000000000" pitchFamily="2" charset="-78"/>
              </a:rPr>
              <a:t>میباشد که </a:t>
            </a:r>
            <a:r>
              <a:rPr lang="fa-IR" sz="1600" b="1" dirty="0" smtClean="0">
                <a:cs typeface="B Nazanin" panose="00000400000000000000" pitchFamily="2" charset="-78"/>
              </a:rPr>
              <a:t>50 </a:t>
            </a:r>
            <a:r>
              <a:rPr lang="fa-IR" sz="1600" b="1" dirty="0">
                <a:cs typeface="B Nazanin" panose="00000400000000000000" pitchFamily="2" charset="-78"/>
              </a:rPr>
              <a:t>امتیاز مربوط به شاخصهای اختصاصی و </a:t>
            </a:r>
            <a:r>
              <a:rPr lang="fa-IR" sz="1600" b="1" dirty="0" smtClean="0">
                <a:cs typeface="B Nazanin" panose="00000400000000000000" pitchFamily="2" charset="-78"/>
              </a:rPr>
              <a:t>50 </a:t>
            </a:r>
            <a:r>
              <a:rPr lang="fa-IR" sz="1600" b="1" dirty="0">
                <a:cs typeface="B Nazanin" panose="00000400000000000000" pitchFamily="2" charset="-78"/>
              </a:rPr>
              <a:t>امتیاز</a:t>
            </a:r>
          </a:p>
          <a:p>
            <a:pPr algn="ctr" rtl="1"/>
            <a:r>
              <a:rPr lang="fa-IR" sz="1600" b="1" dirty="0">
                <a:cs typeface="B Nazanin" panose="00000400000000000000" pitchFamily="2" charset="-78"/>
              </a:rPr>
              <a:t>مربوط به شاخصهای عمومی </a:t>
            </a:r>
            <a:r>
              <a:rPr lang="fa-IR" sz="1600" b="1" dirty="0" smtClean="0">
                <a:cs typeface="B Nazanin" panose="00000400000000000000" pitchFamily="2" charset="-78"/>
              </a:rPr>
              <a:t>است</a:t>
            </a:r>
          </a:p>
          <a:p>
            <a:pPr algn="ctr" rtl="1"/>
            <a:endParaRPr lang="fa-IR" sz="1600" b="1" dirty="0">
              <a:cs typeface="B Nazanin" panose="00000400000000000000" pitchFamily="2" charset="-78"/>
            </a:endParaRP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در انتهای فرم دو بخش </a:t>
            </a:r>
            <a:r>
              <a:rPr lang="fa-IR" sz="1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cs typeface="B Nazanin" panose="00000400000000000000" pitchFamily="2" charset="-78"/>
              </a:rPr>
              <a:t>{</a:t>
            </a:r>
            <a:r>
              <a:rPr lang="fa-IR" sz="1600" b="1" u="sng" dirty="0" smtClean="0">
                <a:cs typeface="B Nazanin" panose="00000400000000000000" pitchFamily="2" charset="-78"/>
              </a:rPr>
              <a:t>شاخص های اختصاصی و شاخص های عمومی </a:t>
            </a:r>
            <a:r>
              <a:rPr lang="fa-IR" sz="1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cs typeface="B Nazanin" panose="00000400000000000000" pitchFamily="2" charset="-78"/>
              </a:rPr>
              <a:t>}  </a:t>
            </a:r>
            <a:r>
              <a:rPr lang="fa-IR" sz="1600" b="1" dirty="0" smtClean="0">
                <a:cs typeface="B Nazanin" panose="00000400000000000000" pitchFamily="2" charset="-78"/>
              </a:rPr>
              <a:t>قرار گرفته</a:t>
            </a: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برای پر کردن نمرات وارد بخش مورد نظر میشود </a:t>
            </a:r>
          </a:p>
          <a:p>
            <a:pPr algn="ctr" rtl="1"/>
            <a:endParaRPr lang="fa-IR" sz="1600" b="1" dirty="0" smtClean="0">
              <a:cs typeface="B Nazanin" panose="00000400000000000000" pitchFamily="2" charset="-78"/>
            </a:endParaRPr>
          </a:p>
          <a:p>
            <a:pPr algn="ctr" rtl="1"/>
            <a:r>
              <a:rPr lang="fa-IR" sz="2400" b="1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*</a:t>
            </a:r>
            <a:r>
              <a:rPr lang="fa-IR" sz="1600" b="1" dirty="0" smtClean="0">
                <a:cs typeface="B Nazanin" panose="00000400000000000000" pitchFamily="2" charset="-78"/>
              </a:rPr>
              <a:t>در تصویر بالا در بخش شاخص های اختصاصی وارد شدیم </a:t>
            </a: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همانگونه که مشاهده میکنید چهار دکمه برای عملیات های زیر داریم 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4022" y="6185352"/>
            <a:ext cx="5574324" cy="49074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9159973" y="4667298"/>
            <a:ext cx="5902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pattFill prst="pct50">
                  <a:fgClr>
                    <a:srgbClr val="5FCBEF"/>
                  </a:fgClr>
                  <a:bgClr>
                    <a:srgbClr val="5FCBEF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FCBEF"/>
                  </a:outerShdw>
                </a:effectLst>
              </a:rPr>
              <a:t>6</a:t>
            </a:r>
            <a:endParaRPr lang="fa-IR" sz="54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pattFill prst="pct50">
                <a:fgClr>
                  <a:srgbClr val="5FCBEF"/>
                </a:fgClr>
                <a:bgClr>
                  <a:srgbClr val="5FCBEF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5FCBE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8191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236" t="16572" r="595" b="10473"/>
          <a:stretch/>
        </p:blipFill>
        <p:spPr>
          <a:xfrm>
            <a:off x="8601494" y="228201"/>
            <a:ext cx="2702121" cy="46692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480836" y="0"/>
            <a:ext cx="5902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5400" b="1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pattFill prst="pct50">
                  <a:fgClr>
                    <a:srgbClr val="5FCBEF"/>
                  </a:fgClr>
                  <a:bgClr>
                    <a:srgbClr val="5FCBEF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FCBEF"/>
                  </a:outerShdw>
                </a:effectLst>
              </a:rPr>
              <a:t>7</a:t>
            </a:r>
            <a:endParaRPr lang="fa-IR" sz="5400" b="1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pattFill prst="pct50">
                <a:fgClr>
                  <a:srgbClr val="5FCBEF"/>
                </a:fgClr>
                <a:bgClr>
                  <a:srgbClr val="5FCBEF">
                    <a:lumMod val="20000"/>
                    <a:lumOff val="80000"/>
                  </a:srgbClr>
                </a:bgClr>
              </a:pattFill>
              <a:effectLst>
                <a:outerShdw dist="38100" dir="2640000" algn="bl" rotWithShape="0">
                  <a:srgbClr val="5FCBEF"/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785" t="5469" b="81570"/>
          <a:stretch/>
        </p:blipFill>
        <p:spPr>
          <a:xfrm>
            <a:off x="374423" y="107061"/>
            <a:ext cx="2719651" cy="6901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3738" y="281487"/>
            <a:ext cx="3926553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در این بخش  شرح وظیفه و عنوان شاخص خود را وارد میکنید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84605" y="1085673"/>
            <a:ext cx="2451371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b="1" u="sng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بخش واحد سنجش</a:t>
            </a: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در این بخش واحد مورد نظر خود انتخاب میکنیم که شامل درصد، مورد و...میشود 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77723" y="2770499"/>
            <a:ext cx="28403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در این قسمت </a:t>
            </a:r>
            <a:r>
              <a:rPr lang="fa-IR" sz="1400" b="1" u="sng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هدف مورد انتظار </a:t>
            </a:r>
            <a:r>
              <a:rPr lang="fa-IR" sz="1400" b="1" dirty="0" smtClean="0">
                <a:cs typeface="B Nazanin" panose="00000400000000000000" pitchFamily="2" charset="-78"/>
              </a:rPr>
              <a:t>را بر اساس واحد سنجش تکمیل میکنیم </a:t>
            </a:r>
          </a:p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به طور مثال: اگر درصد را انتخاب کردید هدف مورد انتظار را از «100درصد» وارد کنید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16914" y="4061310"/>
            <a:ext cx="271587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در بخش </a:t>
            </a:r>
            <a:r>
              <a:rPr lang="fa-IR" sz="1400" b="1" u="sng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حداکثر امتیاز</a:t>
            </a:r>
            <a:r>
              <a:rPr lang="fa-IR" sz="1400" b="1" dirty="0" smtClean="0">
                <a:cs typeface="B Nazanin" panose="00000400000000000000" pitchFamily="2" charset="-78"/>
              </a:rPr>
              <a:t> نمره شاخص وارد شده را وارد میکنیم </a:t>
            </a:r>
          </a:p>
          <a:p>
            <a:pPr algn="ctr" rtl="1"/>
            <a:r>
              <a:rPr lang="fa-IR" sz="14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* </a:t>
            </a:r>
            <a:r>
              <a:rPr lang="fa-IR" sz="1400" b="1" dirty="0" smtClean="0">
                <a:cs typeface="B Nazanin" panose="00000400000000000000" pitchFamily="2" charset="-78"/>
              </a:rPr>
              <a:t>نکته :مجموع نمرات وارد شده در این بخش نباید از 50 بیشتر بشود 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519" t="33110" r="25176" b="41495"/>
          <a:stretch/>
        </p:blipFill>
        <p:spPr>
          <a:xfrm>
            <a:off x="32424" y="869013"/>
            <a:ext cx="5509685" cy="181039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45" t="24429" r="1103" b="37486"/>
          <a:stretch/>
        </p:blipFill>
        <p:spPr>
          <a:xfrm>
            <a:off x="60664" y="2782970"/>
            <a:ext cx="5481445" cy="2448250"/>
          </a:xfrm>
          <a:prstGeom prst="rect">
            <a:avLst/>
          </a:prstGeom>
        </p:spPr>
      </p:pic>
      <p:sp>
        <p:nvSpPr>
          <p:cNvPr id="28" name="Rounded Rectangular Callout 27"/>
          <p:cNvSpPr/>
          <p:nvPr/>
        </p:nvSpPr>
        <p:spPr>
          <a:xfrm>
            <a:off x="6134337" y="2607582"/>
            <a:ext cx="2798456" cy="1221181"/>
          </a:xfrm>
          <a:prstGeom prst="wedgeRoundRectCallout">
            <a:avLst>
              <a:gd name="adj1" fmla="val -71839"/>
              <a:gd name="adj2" fmla="val 1267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Rounded Rectangular Callout 28"/>
          <p:cNvSpPr/>
          <p:nvPr/>
        </p:nvSpPr>
        <p:spPr>
          <a:xfrm>
            <a:off x="6137860" y="3906279"/>
            <a:ext cx="2806789" cy="1207981"/>
          </a:xfrm>
          <a:prstGeom prst="wedgeRoundRectCallout">
            <a:avLst>
              <a:gd name="adj1" fmla="val -72184"/>
              <a:gd name="adj2" fmla="val -5332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0" name="Rounded Rectangular Callout 29"/>
          <p:cNvSpPr/>
          <p:nvPr/>
        </p:nvSpPr>
        <p:spPr>
          <a:xfrm>
            <a:off x="6145825" y="1038687"/>
            <a:ext cx="2853918" cy="1138970"/>
          </a:xfrm>
          <a:prstGeom prst="wedgeRoundRectCallout">
            <a:avLst>
              <a:gd name="adj1" fmla="val -75042"/>
              <a:gd name="adj2" fmla="val -2554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Rounded Rectangular Callout 31"/>
          <p:cNvSpPr/>
          <p:nvPr/>
        </p:nvSpPr>
        <p:spPr>
          <a:xfrm>
            <a:off x="5528346" y="5399025"/>
            <a:ext cx="3838353" cy="1183419"/>
          </a:xfrm>
          <a:prstGeom prst="wedgeRoundRectCallout">
            <a:avLst>
              <a:gd name="adj1" fmla="val -58676"/>
              <a:gd name="adj2" fmla="val -103680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3" name="TextBox 32"/>
          <p:cNvSpPr txBox="1"/>
          <p:nvPr/>
        </p:nvSpPr>
        <p:spPr>
          <a:xfrm>
            <a:off x="5542109" y="5412893"/>
            <a:ext cx="3838353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400" b="1" dirty="0">
                <a:cs typeface="B Nazanin" panose="00000400000000000000" pitchFamily="2" charset="-78"/>
              </a:rPr>
              <a:t> در ستون </a:t>
            </a:r>
            <a:r>
              <a:rPr lang="fa-IR" sz="1400" b="1" u="sng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امتیاز معیارهای کیفیت و سرعت</a:t>
            </a:r>
            <a:r>
              <a:rPr lang="fa-IR" sz="1400" b="1" dirty="0">
                <a:cs typeface="B Nazanin" panose="00000400000000000000" pitchFamily="2" charset="-78"/>
              </a:rPr>
              <a:t>، هریک از شاخص ها با توجه به میزان کیفیت و سرعت انجام کار </a:t>
            </a:r>
            <a:r>
              <a:rPr lang="fa-IR" sz="1400" b="1" dirty="0" smtClean="0">
                <a:cs typeface="B Nazanin" panose="00000400000000000000" pitchFamily="2" charset="-78"/>
              </a:rPr>
              <a:t>امتیازدهی می </a:t>
            </a:r>
            <a:r>
              <a:rPr lang="fa-IR" sz="1400" b="1" dirty="0">
                <a:cs typeface="B Nazanin" panose="00000400000000000000" pitchFamily="2" charset="-78"/>
              </a:rPr>
              <a:t>شود؛ به این صورت که به عملکرد خیلی ضعیف امتیاز </a:t>
            </a:r>
            <a:r>
              <a:rPr lang="fa-IR" sz="1400" b="1" dirty="0" smtClean="0">
                <a:cs typeface="B Nazanin" panose="00000400000000000000" pitchFamily="2" charset="-78"/>
              </a:rPr>
              <a:t>"0"، </a:t>
            </a:r>
            <a:r>
              <a:rPr lang="fa-IR" sz="1400" b="1" dirty="0">
                <a:cs typeface="B Nazanin" panose="00000400000000000000" pitchFamily="2" charset="-78"/>
              </a:rPr>
              <a:t>ضعیف "1"، متوسط "2"، خوب "3"، خیلی خوب "</a:t>
            </a:r>
            <a:r>
              <a:rPr lang="fa-IR" sz="1400" b="1" dirty="0" smtClean="0">
                <a:cs typeface="B Nazanin" panose="00000400000000000000" pitchFamily="2" charset="-78"/>
              </a:rPr>
              <a:t>4"و </a:t>
            </a:r>
            <a:r>
              <a:rPr lang="fa-IR" sz="1400" b="1" dirty="0">
                <a:cs typeface="B Nazanin" panose="00000400000000000000" pitchFamily="2" charset="-78"/>
              </a:rPr>
              <a:t>عالی "5" داده می شود</a:t>
            </a: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107"/>
          <a:stretch/>
        </p:blipFill>
        <p:spPr>
          <a:xfrm>
            <a:off x="60664" y="5334785"/>
            <a:ext cx="5239481" cy="374976"/>
          </a:xfrm>
          <a:prstGeom prst="rect">
            <a:avLst/>
          </a:prstGeom>
        </p:spPr>
      </p:pic>
      <p:sp>
        <p:nvSpPr>
          <p:cNvPr id="36" name="Rounded Rectangular Callout 35"/>
          <p:cNvSpPr/>
          <p:nvPr/>
        </p:nvSpPr>
        <p:spPr>
          <a:xfrm>
            <a:off x="265814" y="5818079"/>
            <a:ext cx="5034331" cy="634632"/>
          </a:xfrm>
          <a:prstGeom prst="wedgeRoundRectCallout">
            <a:avLst>
              <a:gd name="adj1" fmla="val 20971"/>
              <a:gd name="adj2" fmla="val -74558"/>
              <a:gd name="adj3" fmla="val 16667"/>
            </a:avLst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8" name="TextBox 37"/>
          <p:cNvSpPr txBox="1"/>
          <p:nvPr/>
        </p:nvSpPr>
        <p:spPr>
          <a:xfrm>
            <a:off x="374423" y="5867935"/>
            <a:ext cx="492572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بعد از تکمیل شاخص ها با استفاده از دکمه های انتهای صفحه میتوان به مرحله بعدی ارجاع داد و یا به صورت موقت اطلاعات را ثبت بکنیم </a:t>
            </a:r>
          </a:p>
        </p:txBody>
      </p:sp>
      <p:sp>
        <p:nvSpPr>
          <p:cNvPr id="8" name="Chevron 7"/>
          <p:cNvSpPr/>
          <p:nvPr/>
        </p:nvSpPr>
        <p:spPr>
          <a:xfrm>
            <a:off x="3174124" y="196671"/>
            <a:ext cx="409614" cy="498457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149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103" y="516427"/>
            <a:ext cx="8691138" cy="558155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383539" y="0"/>
            <a:ext cx="5902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pattFill prst="pct50">
                  <a:fgClr>
                    <a:srgbClr val="5FCBEF"/>
                  </a:fgClr>
                  <a:bgClr>
                    <a:srgbClr val="5FCBEF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5FCBEF"/>
                  </a:outerShdw>
                </a:effectLst>
              </a:rPr>
              <a:t>8</a:t>
            </a:r>
            <a:endParaRPr lang="fa-IR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</a:endParaRPr>
          </a:p>
        </p:txBody>
      </p:sp>
      <p:sp>
        <p:nvSpPr>
          <p:cNvPr id="6" name="Folded Corner 5"/>
          <p:cNvSpPr/>
          <p:nvPr/>
        </p:nvSpPr>
        <p:spPr>
          <a:xfrm>
            <a:off x="9047606" y="2420972"/>
            <a:ext cx="2768499" cy="237224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TextBox 2"/>
          <p:cNvSpPr txBox="1"/>
          <p:nvPr/>
        </p:nvSpPr>
        <p:spPr>
          <a:xfrm>
            <a:off x="9085256" y="2699153"/>
            <a:ext cx="2693198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* </a:t>
            </a:r>
            <a:r>
              <a:rPr lang="fa-IR" sz="1600" b="1" dirty="0" smtClean="0">
                <a:cs typeface="B Nazanin" panose="00000400000000000000" pitchFamily="2" charset="-78"/>
              </a:rPr>
              <a:t>نکته : در گردش کار سال 1403 بعد از تایید توافق نامه سند در دست ارزیابی کننده واحد بایگانی خواهد شد و در تاریخ 12/1 بعد از تکمیل عوامل عمومی توسط خود شخص ارزیاب مستقیما به تایید کننده واحد ارجاع خواهد شد</a:t>
            </a:r>
          </a:p>
        </p:txBody>
      </p:sp>
      <p:sp>
        <p:nvSpPr>
          <p:cNvPr id="10" name="Folded Corner 9"/>
          <p:cNvSpPr/>
          <p:nvPr/>
        </p:nvSpPr>
        <p:spPr>
          <a:xfrm>
            <a:off x="7553542" y="4515035"/>
            <a:ext cx="1800666" cy="1481960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7553542" y="4594295"/>
            <a:ext cx="1800665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6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* </a:t>
            </a:r>
            <a:r>
              <a:rPr lang="fa-IR" sz="1600" b="1" dirty="0" smtClean="0">
                <a:cs typeface="B Nazanin" panose="00000400000000000000" pitchFamily="2" charset="-78"/>
              </a:rPr>
              <a:t>نکته:در گردش کار سال 1403 بعد از توافق نامه مالکین سند در عوامل عمومی دخیل نخواهند بود </a:t>
            </a:r>
          </a:p>
        </p:txBody>
      </p:sp>
    </p:spTree>
    <p:extLst>
      <p:ext uri="{BB962C8B-B14F-4D97-AF65-F5344CB8AC3E}">
        <p14:creationId xmlns:p14="http://schemas.microsoft.com/office/powerpoint/2010/main" xmlns="" val="510101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2164" y="1762366"/>
            <a:ext cx="9078686" cy="267339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3115" y="2299368"/>
            <a:ext cx="4337031" cy="48587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2023575" y="4714904"/>
            <a:ext cx="6912608" cy="160043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وارد  بخش </a:t>
            </a:r>
            <a:r>
              <a:rPr lang="fa-IR" sz="1400" b="1" u="sng" dirty="0" smtClean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شاخص های عمومی  </a:t>
            </a:r>
            <a:r>
              <a:rPr lang="fa-IR" sz="1400" b="1" dirty="0" smtClean="0">
                <a:cs typeface="B Nazanin" panose="00000400000000000000" pitchFamily="2" charset="-78"/>
              </a:rPr>
              <a:t>میشوییم که </a:t>
            </a:r>
            <a:r>
              <a:rPr lang="fa-IR" sz="1400" b="1" dirty="0">
                <a:cs typeface="B Nazanin" panose="00000400000000000000" pitchFamily="2" charset="-78"/>
              </a:rPr>
              <a:t>شامل چهار </a:t>
            </a:r>
            <a:r>
              <a:rPr lang="fa-IR" sz="1400" b="1" dirty="0" smtClean="0">
                <a:cs typeface="B Nazanin" panose="00000400000000000000" pitchFamily="2" charset="-78"/>
              </a:rPr>
              <a:t>محور زیر میباشد </a:t>
            </a:r>
          </a:p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 </a:t>
            </a:r>
          </a:p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رعایت </a:t>
            </a:r>
            <a:r>
              <a:rPr lang="fa-IR" sz="1400" b="1" dirty="0">
                <a:cs typeface="B Nazanin" panose="00000400000000000000" pitchFamily="2" charset="-78"/>
              </a:rPr>
              <a:t>منشور اخلاقی کارمندان: 15 امتیاز</a:t>
            </a:r>
          </a:p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مهارت</a:t>
            </a:r>
            <a:r>
              <a:rPr lang="fa-IR" sz="1400" b="1" dirty="0">
                <a:cs typeface="B Nazanin" panose="00000400000000000000" pitchFamily="2" charset="-78"/>
              </a:rPr>
              <a:t>: 15 امتیاز</a:t>
            </a:r>
          </a:p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آموزش </a:t>
            </a:r>
            <a:r>
              <a:rPr lang="fa-IR" sz="1400" b="1" dirty="0">
                <a:cs typeface="B Nazanin" panose="00000400000000000000" pitchFamily="2" charset="-78"/>
              </a:rPr>
              <a:t>و توانمند سازی: </a:t>
            </a:r>
            <a:r>
              <a:rPr lang="fa-IR" sz="1400" b="1" dirty="0" smtClean="0">
                <a:cs typeface="B Nazanin" panose="00000400000000000000" pitchFamily="2" charset="-78"/>
              </a:rPr>
              <a:t>10 </a:t>
            </a:r>
            <a:r>
              <a:rPr lang="fa-IR" sz="1400" b="1" dirty="0">
                <a:cs typeface="B Nazanin" panose="00000400000000000000" pitchFamily="2" charset="-78"/>
              </a:rPr>
              <a:t>امتیاز</a:t>
            </a:r>
          </a:p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مدیریت </a:t>
            </a:r>
            <a:r>
              <a:rPr lang="fa-IR" sz="1400" b="1" dirty="0">
                <a:cs typeface="B Nazanin" panose="00000400000000000000" pitchFamily="2" charset="-78"/>
              </a:rPr>
              <a:t>دانش و موفقیتهای ویژه: </a:t>
            </a:r>
            <a:r>
              <a:rPr lang="fa-IR" sz="1400" b="1" dirty="0" smtClean="0">
                <a:cs typeface="B Nazanin" panose="00000400000000000000" pitchFamily="2" charset="-78"/>
              </a:rPr>
              <a:t>10 امتیاز</a:t>
            </a:r>
          </a:p>
          <a:p>
            <a:pPr algn="ctr" rtl="1"/>
            <a:endParaRPr lang="fa-IR" sz="1400" b="1" dirty="0">
              <a:cs typeface="B Nazanin" panose="000004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80115" y="523220"/>
            <a:ext cx="2351314" cy="80021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بعد از اتمام مرحله اول (توافق نامه ) شروع مرحله دوم از تاریخ 12/1 همان سال میباشد</a:t>
            </a:r>
            <a:r>
              <a:rPr lang="fa-IR" dirty="0"/>
              <a:t>.</a:t>
            </a:r>
          </a:p>
        </p:txBody>
      </p:sp>
      <p:sp>
        <p:nvSpPr>
          <p:cNvPr id="7" name="Cloud Callout 6"/>
          <p:cNvSpPr/>
          <p:nvPr/>
        </p:nvSpPr>
        <p:spPr>
          <a:xfrm>
            <a:off x="3717889" y="84291"/>
            <a:ext cx="3356150" cy="1678075"/>
          </a:xfrm>
          <a:prstGeom prst="cloudCallout">
            <a:avLst>
              <a:gd name="adj1" fmla="val 64497"/>
              <a:gd name="adj2" fmla="val 4094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6072" y="84291"/>
            <a:ext cx="365792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4227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Callout 1"/>
          <p:cNvSpPr/>
          <p:nvPr/>
        </p:nvSpPr>
        <p:spPr>
          <a:xfrm>
            <a:off x="3466681" y="-10299"/>
            <a:ext cx="3898760" cy="1754557"/>
          </a:xfrm>
          <a:prstGeom prst="cloudCallout">
            <a:avLst>
              <a:gd name="adj1" fmla="val -74847"/>
              <a:gd name="adj2" fmla="val 3946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Rectangle 2"/>
          <p:cNvSpPr/>
          <p:nvPr/>
        </p:nvSpPr>
        <p:spPr>
          <a:xfrm>
            <a:off x="3970773" y="523409"/>
            <a:ext cx="28503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بعد از تاریخ اعلامی (12/1/سال جاری ) فرم ها توسط مقام مسئول مربوطه به مالکین سند جهت شروع مرحله دوم ارجاع خواهد شد </a:t>
            </a:r>
            <a:endParaRPr lang="fa-IR" sz="1400" b="1" dirty="0"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62525" y="4036549"/>
            <a:ext cx="176962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 مالکین سند نیز  جهت تکمیل عوامل عمومی  به قسمت اسناد من در کارتابل خود مراجعه نمایند.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838849"/>
            <a:ext cx="7504574" cy="192828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" y="2448910"/>
            <a:ext cx="7432151" cy="126189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ectangle 9"/>
          <p:cNvSpPr/>
          <p:nvPr/>
        </p:nvSpPr>
        <p:spPr>
          <a:xfrm>
            <a:off x="736790" y="4141374"/>
            <a:ext cx="29628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 بعد از مشاهده فرم و عدم تکمیل آن </a:t>
            </a:r>
          </a:p>
          <a:p>
            <a:pPr algn="ctr" rtl="1"/>
            <a:r>
              <a:rPr lang="fa-IR" sz="1400" b="1" dirty="0" smtClean="0">
                <a:cs typeface="B Nazanin" panose="00000400000000000000" pitchFamily="2" charset="-78"/>
              </a:rPr>
              <a:t>به صورت اتوماتیک و طبق زمان بندی تنظیم شده به مرحله بایگانی و موافقتنامه عملکرد انتقال پیدا میکند 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851338" y="4083569"/>
            <a:ext cx="2848304" cy="1011911"/>
          </a:xfrm>
          <a:prstGeom prst="wedgeRoundRectCallout">
            <a:avLst>
              <a:gd name="adj1" fmla="val -2704"/>
              <a:gd name="adj2" fmla="val -119197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0671" y="249065"/>
            <a:ext cx="731583" cy="548688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7513324" y="1246288"/>
            <a:ext cx="2541426" cy="4618484"/>
            <a:chOff x="7513324" y="1246288"/>
            <a:chExt cx="2541426" cy="474681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3313"/>
            <a:stretch/>
          </p:blipFill>
          <p:spPr>
            <a:xfrm>
              <a:off x="7513324" y="1246288"/>
              <a:ext cx="2541426" cy="4746812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8401863" y="1360023"/>
              <a:ext cx="1241695" cy="117493"/>
            </a:xfrm>
            <a:prstGeom prst="rect">
              <a:avLst/>
            </a:prstGeom>
            <a:solidFill>
              <a:srgbClr val="1B82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703816" y="2448910"/>
              <a:ext cx="1282529" cy="157656"/>
            </a:xfrm>
            <a:prstGeom prst="rect">
              <a:avLst/>
            </a:prstGeom>
            <a:solidFill>
              <a:srgbClr val="0056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8" name="Rounded Rectangular Callout 7"/>
          <p:cNvSpPr/>
          <p:nvPr/>
        </p:nvSpPr>
        <p:spPr>
          <a:xfrm>
            <a:off x="5780597" y="3956891"/>
            <a:ext cx="1533485" cy="1249209"/>
          </a:xfrm>
          <a:prstGeom prst="wedgeRoundRectCallout">
            <a:avLst>
              <a:gd name="adj1" fmla="val 75389"/>
              <a:gd name="adj2" fmla="val -1055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Rectangle 14"/>
          <p:cNvSpPr/>
          <p:nvPr/>
        </p:nvSpPr>
        <p:spPr>
          <a:xfrm>
            <a:off x="4474220" y="3148624"/>
            <a:ext cx="651641" cy="206186"/>
          </a:xfrm>
          <a:prstGeom prst="rect">
            <a:avLst/>
          </a:prstGeom>
          <a:solidFill>
            <a:srgbClr val="9E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Rectangle 15"/>
          <p:cNvSpPr/>
          <p:nvPr/>
        </p:nvSpPr>
        <p:spPr>
          <a:xfrm>
            <a:off x="2937641" y="3146614"/>
            <a:ext cx="651641" cy="206186"/>
          </a:xfrm>
          <a:prstGeom prst="rect">
            <a:avLst/>
          </a:prstGeom>
          <a:solidFill>
            <a:srgbClr val="9ED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79681944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501</TotalTime>
  <Words>995</Words>
  <Application>Microsoft Office PowerPoint</Application>
  <PresentationFormat>Custom</PresentationFormat>
  <Paragraphs>87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Facet</vt:lpstr>
      <vt:lpstr>بسم الله الرحمن الرحیم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بسم الله الرحمن الرحیم</dc:title>
  <dc:creator>مائده فولادی</dc:creator>
  <cp:lastModifiedBy>nekoo</cp:lastModifiedBy>
  <cp:revision>53</cp:revision>
  <dcterms:created xsi:type="dcterms:W3CDTF">2024-06-30T06:08:12Z</dcterms:created>
  <dcterms:modified xsi:type="dcterms:W3CDTF">2024-08-18T06:49:30Z</dcterms:modified>
</cp:coreProperties>
</file>